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4" r:id="rId4"/>
    <p:sldId id="268" r:id="rId5"/>
    <p:sldId id="259" r:id="rId6"/>
    <p:sldId id="260" r:id="rId7"/>
    <p:sldId id="280" r:id="rId8"/>
    <p:sldId id="282" r:id="rId9"/>
    <p:sldId id="281" r:id="rId10"/>
    <p:sldId id="266" r:id="rId11"/>
    <p:sldId id="283" r:id="rId12"/>
    <p:sldId id="284" r:id="rId13"/>
    <p:sldId id="267" r:id="rId14"/>
    <p:sldId id="271" r:id="rId15"/>
    <p:sldId id="269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9E0"/>
    <a:srgbClr val="FF0066"/>
    <a:srgbClr val="008000"/>
    <a:srgbClr val="E527BC"/>
    <a:srgbClr val="00CC00"/>
    <a:srgbClr val="CC3300"/>
    <a:srgbClr val="A51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432B3-A6E1-4A9F-A79E-B102BFB1F84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1C5FBD-506D-4272-A398-18BDDA6913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f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38200"/>
            <a:ext cx="6858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E527BC"/>
                </a:solidFill>
              </a:rPr>
              <a:t>সবাইকে</a:t>
            </a:r>
            <a:r>
              <a:rPr lang="en-US" sz="3200" b="1" dirty="0" smtClean="0">
                <a:solidFill>
                  <a:srgbClr val="E527BC"/>
                </a:solidFill>
              </a:rPr>
              <a:t> </a:t>
            </a:r>
            <a:r>
              <a:rPr lang="en-US" sz="3200" b="1" dirty="0" err="1" smtClean="0">
                <a:solidFill>
                  <a:srgbClr val="E527BC"/>
                </a:solidFill>
              </a:rPr>
              <a:t>আজকের</a:t>
            </a:r>
            <a:r>
              <a:rPr lang="en-US" sz="3200" b="1" dirty="0" smtClean="0">
                <a:solidFill>
                  <a:srgbClr val="E527BC"/>
                </a:solidFill>
              </a:rPr>
              <a:t> </a:t>
            </a:r>
            <a:r>
              <a:rPr lang="en-US" sz="3200" b="1" dirty="0" err="1" smtClean="0">
                <a:solidFill>
                  <a:srgbClr val="E527BC"/>
                </a:solidFill>
              </a:rPr>
              <a:t>ক্লাসে</a:t>
            </a:r>
            <a:r>
              <a:rPr lang="en-US" sz="3200" b="1" dirty="0" smtClean="0">
                <a:solidFill>
                  <a:srgbClr val="E527BC"/>
                </a:solidFill>
              </a:rPr>
              <a:t> </a:t>
            </a:r>
            <a:r>
              <a:rPr lang="en-US" sz="3200" b="1" dirty="0" err="1" smtClean="0">
                <a:solidFill>
                  <a:srgbClr val="E527BC"/>
                </a:solidFill>
              </a:rPr>
              <a:t>স্বাগতম</a:t>
            </a:r>
            <a:endParaRPr lang="en-US" sz="3200" b="1" dirty="0">
              <a:solidFill>
                <a:srgbClr val="E527BC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62000" y="1828800"/>
            <a:ext cx="3657600" cy="20193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33800" y="3383507"/>
            <a:ext cx="2971800" cy="159676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4743706"/>
            <a:ext cx="2416639" cy="1337774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235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384" y="195590"/>
            <a:ext cx="8763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u="sng" dirty="0" smtClean="0">
                <a:solidFill>
                  <a:srgbClr val="002060"/>
                </a:solidFill>
              </a:rPr>
              <a:t>সুশাসন প্রতিষ্ঠায় চাপ সৃষ্টিকারী গোষ্ঠীর ইতিবাচক ভুমিকাঃ</a:t>
            </a:r>
            <a:endParaRPr lang="en-US" sz="2800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75" y="1066800"/>
            <a:ext cx="8349017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E527BC"/>
                </a:solidFill>
              </a:rPr>
              <a:t>১/</a:t>
            </a:r>
            <a:r>
              <a:rPr lang="en-US" sz="2400" dirty="0" smtClean="0">
                <a:solidFill>
                  <a:srgbClr val="E527BC"/>
                </a:solidFill>
              </a:rPr>
              <a:t>  </a:t>
            </a:r>
            <a:r>
              <a:rPr lang="bn-IN" sz="2400" dirty="0" smtClean="0">
                <a:solidFill>
                  <a:srgbClr val="E527BC"/>
                </a:solidFill>
              </a:rPr>
              <a:t>সরকারের গঠনমূলক সমালোচনা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২/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bn-IN" sz="2400" dirty="0" smtClean="0">
                <a:solidFill>
                  <a:srgbClr val="C00000"/>
                </a:solidFill>
              </a:rPr>
              <a:t>সরকারের স্বৈরাচারিতা রোধ</a:t>
            </a:r>
          </a:p>
          <a:p>
            <a:r>
              <a:rPr lang="bn-IN" sz="2400" dirty="0" smtClean="0">
                <a:solidFill>
                  <a:srgbClr val="E527BC"/>
                </a:solidFill>
              </a:rPr>
              <a:t>৩/</a:t>
            </a:r>
            <a:r>
              <a:rPr lang="en-US" sz="2400" dirty="0" smtClean="0">
                <a:solidFill>
                  <a:srgbClr val="E527BC"/>
                </a:solidFill>
              </a:rPr>
              <a:t>  </a:t>
            </a:r>
            <a:r>
              <a:rPr lang="bn-IN" sz="2400" dirty="0" smtClean="0">
                <a:solidFill>
                  <a:srgbClr val="E527BC"/>
                </a:solidFill>
              </a:rPr>
              <a:t>সরকার ও জনগণের মাঝে সেতুবন্ধন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৪/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bn-IN" sz="2400" dirty="0" smtClean="0">
                <a:solidFill>
                  <a:srgbClr val="C00000"/>
                </a:solidFill>
              </a:rPr>
              <a:t>জনস্বার্থ একত্রীকরণ</a:t>
            </a:r>
          </a:p>
          <a:p>
            <a:r>
              <a:rPr lang="bn-IN" sz="2400" dirty="0" smtClean="0">
                <a:solidFill>
                  <a:srgbClr val="E527BC"/>
                </a:solidFill>
              </a:rPr>
              <a:t>৫/</a:t>
            </a:r>
            <a:r>
              <a:rPr lang="en-US" sz="2400" dirty="0" smtClean="0">
                <a:solidFill>
                  <a:srgbClr val="E527BC"/>
                </a:solidFill>
              </a:rPr>
              <a:t>  </a:t>
            </a:r>
            <a:r>
              <a:rPr lang="bn-IN" sz="2400" dirty="0" smtClean="0">
                <a:solidFill>
                  <a:srgbClr val="E527BC"/>
                </a:solidFill>
              </a:rPr>
              <a:t>দুর্যোগে ভলান্টিয়ারের ভুমিকা পালন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৬/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bn-IN" sz="2400" dirty="0" smtClean="0">
                <a:solidFill>
                  <a:srgbClr val="C00000"/>
                </a:solidFill>
              </a:rPr>
              <a:t>জনগণের জীবনমান উন্নয়</a:t>
            </a:r>
            <a:r>
              <a:rPr lang="en-US" sz="2400" dirty="0">
                <a:solidFill>
                  <a:srgbClr val="C00000"/>
                </a:solidFill>
              </a:rPr>
              <a:t>ন</a:t>
            </a:r>
            <a:endParaRPr lang="bn-IN" sz="2400" dirty="0" smtClean="0">
              <a:solidFill>
                <a:srgbClr val="C00000"/>
              </a:solidFill>
            </a:endParaRPr>
          </a:p>
          <a:p>
            <a:r>
              <a:rPr lang="bn-IN" sz="2400" dirty="0" smtClean="0">
                <a:solidFill>
                  <a:srgbClr val="E527BC"/>
                </a:solidFill>
              </a:rPr>
              <a:t>৭/</a:t>
            </a:r>
            <a:r>
              <a:rPr lang="en-US" sz="2400" dirty="0" smtClean="0">
                <a:solidFill>
                  <a:srgbClr val="E527BC"/>
                </a:solidFill>
              </a:rPr>
              <a:t>  </a:t>
            </a:r>
            <a:r>
              <a:rPr lang="bn-IN" sz="2400" dirty="0" smtClean="0">
                <a:solidFill>
                  <a:srgbClr val="E527BC"/>
                </a:solidFill>
              </a:rPr>
              <a:t>সরকারি নীতি নির্ধারণে প্রভাব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৮/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bn-IN" sz="2400" dirty="0" smtClean="0">
                <a:solidFill>
                  <a:srgbClr val="C00000"/>
                </a:solidFill>
              </a:rPr>
              <a:t>বিচার বিভাগের উপর প্রভাব</a:t>
            </a:r>
          </a:p>
          <a:p>
            <a:r>
              <a:rPr lang="bn-IN" sz="2400" dirty="0" smtClean="0">
                <a:solidFill>
                  <a:srgbClr val="E527BC"/>
                </a:solidFill>
              </a:rPr>
              <a:t>৯/</a:t>
            </a:r>
            <a:r>
              <a:rPr lang="en-US" sz="2400" dirty="0" smtClean="0">
                <a:solidFill>
                  <a:srgbClr val="E527BC"/>
                </a:solidFill>
              </a:rPr>
              <a:t>  </a:t>
            </a:r>
            <a:r>
              <a:rPr lang="bn-IN" sz="2400" dirty="0" smtClean="0">
                <a:solidFill>
                  <a:srgbClr val="E527BC"/>
                </a:solidFill>
              </a:rPr>
              <a:t>শাসন বিভাগের উপর প্রভাব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১০/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bn-IN" sz="2400" dirty="0" smtClean="0">
                <a:solidFill>
                  <a:srgbClr val="C00000"/>
                </a:solidFill>
              </a:rPr>
              <a:t>বিরোধী দলের পক্ষে ইস্যু সৃষ্টি </a:t>
            </a:r>
          </a:p>
          <a:p>
            <a:r>
              <a:rPr lang="bn-IN" sz="2400" dirty="0" smtClean="0">
                <a:solidFill>
                  <a:srgbClr val="E527BC"/>
                </a:solidFill>
              </a:rPr>
              <a:t>১১/</a:t>
            </a:r>
            <a:r>
              <a:rPr lang="en-US" sz="2400" dirty="0" smtClean="0">
                <a:solidFill>
                  <a:srgbClr val="E527BC"/>
                </a:solidFill>
              </a:rPr>
              <a:t>  </a:t>
            </a:r>
            <a:r>
              <a:rPr lang="bn-IN" sz="2400" dirty="0" smtClean="0">
                <a:solidFill>
                  <a:srgbClr val="E527BC"/>
                </a:solidFill>
              </a:rPr>
              <a:t>নির্বাচনি প্রভাব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১২/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bn-IN" sz="2400" dirty="0" smtClean="0">
                <a:solidFill>
                  <a:srgbClr val="C00000"/>
                </a:solidFill>
              </a:rPr>
              <a:t>তথ্যের আদান প্রদান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E527BC"/>
                </a:solidFill>
              </a:rPr>
              <a:t>১৩/  </a:t>
            </a:r>
            <a:r>
              <a:rPr lang="en-US" sz="2400" dirty="0" err="1" smtClean="0">
                <a:solidFill>
                  <a:srgbClr val="E527BC"/>
                </a:solidFill>
              </a:rPr>
              <a:t>আইনসভার</a:t>
            </a:r>
            <a:r>
              <a:rPr lang="en-US" sz="2400" dirty="0" smtClean="0">
                <a:solidFill>
                  <a:srgbClr val="E527BC"/>
                </a:solidFill>
              </a:rPr>
              <a:t> </a:t>
            </a:r>
            <a:r>
              <a:rPr lang="en-US" sz="2400" dirty="0" err="1" smtClean="0">
                <a:solidFill>
                  <a:srgbClr val="E527BC"/>
                </a:solidFill>
              </a:rPr>
              <a:t>উপর</a:t>
            </a:r>
            <a:r>
              <a:rPr lang="en-US" sz="2400" dirty="0" smtClean="0">
                <a:solidFill>
                  <a:srgbClr val="E527BC"/>
                </a:solidFill>
              </a:rPr>
              <a:t> </a:t>
            </a:r>
            <a:r>
              <a:rPr lang="en-US" sz="2400" dirty="0" err="1" smtClean="0">
                <a:solidFill>
                  <a:srgbClr val="E527BC"/>
                </a:solidFill>
              </a:rPr>
              <a:t>প্রভাব</a:t>
            </a:r>
            <a:r>
              <a:rPr lang="en-US" sz="2400" dirty="0" smtClean="0">
                <a:solidFill>
                  <a:srgbClr val="E527BC"/>
                </a:solidFill>
              </a:rPr>
              <a:t> </a:t>
            </a:r>
            <a:r>
              <a:rPr lang="en-US" sz="2400" dirty="0" err="1" smtClean="0">
                <a:solidFill>
                  <a:srgbClr val="E527BC"/>
                </a:solidFill>
              </a:rPr>
              <a:t>বিস্তার</a:t>
            </a:r>
            <a:endParaRPr lang="en-US" sz="2400" dirty="0" smtClean="0">
              <a:solidFill>
                <a:srgbClr val="E527BC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১৪/  </a:t>
            </a:r>
            <a:r>
              <a:rPr lang="en-US" sz="2400" dirty="0" err="1" smtClean="0">
                <a:solidFill>
                  <a:srgbClr val="C00000"/>
                </a:solidFill>
              </a:rPr>
              <a:t>সরকারের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দায়িত্বশীলতা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বৃদ্ধি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E527BC"/>
                </a:solidFill>
              </a:rPr>
              <a:t>১৫/  </a:t>
            </a:r>
            <a:r>
              <a:rPr lang="en-US" sz="2400" dirty="0" err="1" smtClean="0">
                <a:solidFill>
                  <a:srgbClr val="E527BC"/>
                </a:solidFill>
              </a:rPr>
              <a:t>নেতৃত্ব</a:t>
            </a:r>
            <a:r>
              <a:rPr lang="en-US" sz="2400" dirty="0" smtClean="0">
                <a:solidFill>
                  <a:srgbClr val="E527BC"/>
                </a:solidFill>
              </a:rPr>
              <a:t> </a:t>
            </a:r>
            <a:r>
              <a:rPr lang="en-US" sz="2400" dirty="0" err="1" smtClean="0">
                <a:solidFill>
                  <a:srgbClr val="E527BC"/>
                </a:solidFill>
              </a:rPr>
              <a:t>সৃষ্টি</a:t>
            </a:r>
            <a:endParaRPr lang="en-US" sz="2400" dirty="0">
              <a:solidFill>
                <a:srgbClr val="E527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8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5400" y="0"/>
            <a:ext cx="2765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rgbClr val="FF0066"/>
                </a:solidFill>
              </a:rPr>
              <a:t>নেতিবাচক প্রভাব</a:t>
            </a:r>
            <a:endParaRPr lang="en-US" sz="2800" dirty="0">
              <a:solidFill>
                <a:srgbClr val="FF0066"/>
              </a:solidFill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124804" y="1143000"/>
            <a:ext cx="6804100" cy="39624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5334000"/>
            <a:ext cx="480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2">
                    <a:lumMod val="75000"/>
                  </a:schemeClr>
                </a:solidFill>
              </a:rPr>
              <a:t>রাজনৈতিক অস্থিতিশীলতা সৃষ্টি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6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5400" y="0"/>
            <a:ext cx="2765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rgbClr val="FF0066"/>
                </a:solidFill>
              </a:rPr>
              <a:t>নেতিবাচক প্রভাব</a:t>
            </a:r>
            <a:endParaRPr lang="en-US" sz="2800" dirty="0">
              <a:solidFill>
                <a:srgbClr val="FF0066"/>
              </a:solidFill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124804" y="1143000"/>
            <a:ext cx="6804100" cy="39624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5334000"/>
            <a:ext cx="480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সংখ্যালঘিষ্টের আধিপত্য বিস্তার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4719" y="31873"/>
            <a:ext cx="3124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i="1" u="sng" dirty="0" smtClean="0">
                <a:solidFill>
                  <a:srgbClr val="FFC000"/>
                </a:solidFill>
              </a:rPr>
              <a:t>নেতিবাচক ভূমিকা</a:t>
            </a:r>
            <a:endParaRPr lang="en-US" sz="2800" i="1" u="sng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4719" y="1295400"/>
            <a:ext cx="7086600" cy="45243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00CC00"/>
              </a:solidFill>
            </a:endParaRPr>
          </a:p>
          <a:p>
            <a:endParaRPr lang="en-US" sz="2400" dirty="0">
              <a:solidFill>
                <a:srgbClr val="00CC00"/>
              </a:solidFill>
            </a:endParaRPr>
          </a:p>
          <a:p>
            <a:r>
              <a:rPr lang="en-US" sz="2400" dirty="0" smtClean="0">
                <a:solidFill>
                  <a:srgbClr val="FF0066"/>
                </a:solidFill>
              </a:rPr>
              <a:t>   </a:t>
            </a:r>
            <a:r>
              <a:rPr lang="bn-IN" sz="2400" dirty="0" smtClean="0">
                <a:solidFill>
                  <a:srgbClr val="FF0066"/>
                </a:solidFill>
              </a:rPr>
              <a:t>১</a:t>
            </a:r>
            <a:r>
              <a:rPr lang="en-US" sz="2400" dirty="0" smtClean="0">
                <a:solidFill>
                  <a:srgbClr val="FF0066"/>
                </a:solidFill>
              </a:rPr>
              <a:t>/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 smtClean="0">
                <a:solidFill>
                  <a:srgbClr val="FF0066"/>
                </a:solidFill>
              </a:rPr>
              <a:t> </a:t>
            </a:r>
            <a:r>
              <a:rPr lang="bn-IN" sz="2400" dirty="0" smtClean="0">
                <a:solidFill>
                  <a:srgbClr val="FF0066"/>
                </a:solidFill>
              </a:rPr>
              <a:t>অগণতান্ত্রিক সিদ্ধান্ত ও কার্যকলাপ</a:t>
            </a:r>
          </a:p>
          <a:p>
            <a:endParaRPr lang="bn-IN" sz="2400" dirty="0" smtClean="0">
              <a:solidFill>
                <a:srgbClr val="FF0066"/>
              </a:solidFill>
            </a:endParaRPr>
          </a:p>
          <a:p>
            <a:r>
              <a:rPr lang="en-US" sz="2400" dirty="0" smtClean="0">
                <a:solidFill>
                  <a:srgbClr val="FF0066"/>
                </a:solidFill>
              </a:rPr>
              <a:t>   </a:t>
            </a:r>
            <a:r>
              <a:rPr lang="bn-IN" sz="2400" dirty="0" smtClean="0">
                <a:solidFill>
                  <a:srgbClr val="FF0066"/>
                </a:solidFill>
              </a:rPr>
              <a:t>২/</a:t>
            </a:r>
            <a:r>
              <a:rPr lang="en-US" sz="2400" dirty="0" smtClean="0">
                <a:solidFill>
                  <a:srgbClr val="FF0066"/>
                </a:solidFill>
              </a:rPr>
              <a:t>  </a:t>
            </a:r>
            <a:r>
              <a:rPr lang="bn-IN" sz="2400" dirty="0" smtClean="0">
                <a:solidFill>
                  <a:srgbClr val="FF0066"/>
                </a:solidFill>
              </a:rPr>
              <a:t>বিশৃংখল পরিবেশ সৃষ্টি</a:t>
            </a:r>
          </a:p>
          <a:p>
            <a:endParaRPr lang="bn-IN" sz="2400" dirty="0" smtClean="0">
              <a:solidFill>
                <a:srgbClr val="FF0066"/>
              </a:solidFill>
            </a:endParaRPr>
          </a:p>
          <a:p>
            <a:r>
              <a:rPr lang="en-US" sz="2400" dirty="0" smtClean="0">
                <a:solidFill>
                  <a:srgbClr val="FF0066"/>
                </a:solidFill>
              </a:rPr>
              <a:t>   </a:t>
            </a:r>
            <a:r>
              <a:rPr lang="bn-IN" sz="2400" dirty="0" smtClean="0">
                <a:solidFill>
                  <a:srgbClr val="FF0066"/>
                </a:solidFill>
              </a:rPr>
              <a:t>৩/</a:t>
            </a:r>
            <a:r>
              <a:rPr lang="en-US" sz="2400" dirty="0" smtClean="0">
                <a:solidFill>
                  <a:srgbClr val="FF0066"/>
                </a:solidFill>
              </a:rPr>
              <a:t>  </a:t>
            </a:r>
            <a:r>
              <a:rPr lang="bn-IN" sz="2400" dirty="0" smtClean="0">
                <a:solidFill>
                  <a:srgbClr val="FF0066"/>
                </a:solidFill>
              </a:rPr>
              <a:t>রাজনৈতিক অস্থিতিশীলতা সৃষ্টি</a:t>
            </a:r>
          </a:p>
          <a:p>
            <a:endParaRPr lang="bn-IN" sz="2400" dirty="0" smtClean="0">
              <a:solidFill>
                <a:srgbClr val="FF0066"/>
              </a:solidFill>
            </a:endParaRPr>
          </a:p>
          <a:p>
            <a:r>
              <a:rPr lang="en-US" sz="2400" dirty="0" smtClean="0">
                <a:solidFill>
                  <a:srgbClr val="FF0066"/>
                </a:solidFill>
              </a:rPr>
              <a:t>   </a:t>
            </a:r>
            <a:r>
              <a:rPr lang="bn-IN" sz="2400" dirty="0" smtClean="0">
                <a:solidFill>
                  <a:srgbClr val="FF0066"/>
                </a:solidFill>
              </a:rPr>
              <a:t>৪/</a:t>
            </a:r>
            <a:r>
              <a:rPr lang="en-US" sz="2400" dirty="0" smtClean="0">
                <a:solidFill>
                  <a:srgbClr val="FF0066"/>
                </a:solidFill>
              </a:rPr>
              <a:t>  </a:t>
            </a:r>
            <a:r>
              <a:rPr lang="bn-IN" sz="2400" dirty="0" smtClean="0">
                <a:solidFill>
                  <a:srgbClr val="FF0066"/>
                </a:solidFill>
              </a:rPr>
              <a:t>বৈষম্য সৃষ্টি</a:t>
            </a:r>
          </a:p>
          <a:p>
            <a:endParaRPr lang="bn-IN" sz="2400" dirty="0" smtClean="0">
              <a:solidFill>
                <a:srgbClr val="FF0066"/>
              </a:solidFill>
            </a:endParaRPr>
          </a:p>
          <a:p>
            <a:r>
              <a:rPr lang="en-US" sz="2400" dirty="0" smtClean="0">
                <a:solidFill>
                  <a:srgbClr val="FF0066"/>
                </a:solidFill>
              </a:rPr>
              <a:t>   </a:t>
            </a:r>
            <a:r>
              <a:rPr lang="bn-IN" sz="2400" dirty="0" smtClean="0">
                <a:solidFill>
                  <a:srgbClr val="FF0066"/>
                </a:solidFill>
              </a:rPr>
              <a:t>৫/</a:t>
            </a:r>
            <a:r>
              <a:rPr lang="en-US" sz="2400" dirty="0" smtClean="0">
                <a:solidFill>
                  <a:srgbClr val="FF0066"/>
                </a:solidFill>
              </a:rPr>
              <a:t>  </a:t>
            </a:r>
            <a:r>
              <a:rPr lang="bn-IN" sz="2400" dirty="0" smtClean="0">
                <a:solidFill>
                  <a:srgbClr val="FF0066"/>
                </a:solidFill>
              </a:rPr>
              <a:t>সংখ্যালঘিষ্টের আধিপত্য  বিস্তার</a:t>
            </a:r>
            <a:endParaRPr lang="en-US" sz="2400" dirty="0" smtClean="0">
              <a:solidFill>
                <a:srgbClr val="FF0066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04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4761362" y="-76200"/>
            <a:ext cx="3315837" cy="685800"/>
          </a:xfrm>
          <a:prstGeom prst="left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2">
                    <a:lumMod val="75000"/>
                  </a:schemeClr>
                </a:solidFill>
              </a:rPr>
              <a:t>দলীয় কাজ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1334574"/>
            <a:ext cx="7848600" cy="4419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574878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C3300"/>
                </a:solidFill>
              </a:rPr>
              <a:t>শিক্ষার্থীদের তিনটি ভাগে বিভিক্ত করে রাজনৈতিক দল</a:t>
            </a:r>
          </a:p>
          <a:p>
            <a:r>
              <a:rPr lang="bn-IN" sz="2400" dirty="0" smtClean="0">
                <a:solidFill>
                  <a:srgbClr val="CC3300"/>
                </a:solidFill>
              </a:rPr>
              <a:t> </a:t>
            </a:r>
          </a:p>
          <a:p>
            <a:r>
              <a:rPr lang="bn-IN" sz="2400" dirty="0" smtClean="0">
                <a:solidFill>
                  <a:srgbClr val="CC3300"/>
                </a:solidFill>
              </a:rPr>
              <a:t>ও চাপ সৃষ্টিকারী গোষ্ঠীর মধ্যে সাদৃশ্য ও বৈসাদৃশ্যসমূহ</a:t>
            </a:r>
          </a:p>
          <a:p>
            <a:r>
              <a:rPr lang="bn-IN" sz="2400" dirty="0" smtClean="0">
                <a:solidFill>
                  <a:srgbClr val="CC3300"/>
                </a:solidFill>
              </a:rPr>
              <a:t> </a:t>
            </a:r>
          </a:p>
          <a:p>
            <a:r>
              <a:rPr lang="bn-IN" sz="2400" dirty="0" smtClean="0">
                <a:solidFill>
                  <a:srgbClr val="CC3300"/>
                </a:solidFill>
              </a:rPr>
              <a:t>তাদের নিজ নিজ খাতায় লিখতে বলব।</a:t>
            </a:r>
            <a:endParaRPr lang="en-US" sz="24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3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equential Access Storage 1"/>
          <p:cNvSpPr/>
          <p:nvPr/>
        </p:nvSpPr>
        <p:spPr>
          <a:xfrm>
            <a:off x="1219200" y="609600"/>
            <a:ext cx="7010400" cy="838200"/>
          </a:xfrm>
          <a:prstGeom prst="flowChartMagneticTap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8000"/>
                </a:solidFill>
              </a:rPr>
              <a:t>রাজনৈতিক দল ও চাপ সৃষ্টিকারী গোষ্ঠীর মধ্যে পার্থক্য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533400" y="1676400"/>
            <a:ext cx="7924800" cy="4876800"/>
          </a:xfrm>
          <a:prstGeom prst="round2SameRect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</a:rPr>
              <a:t>১/ উদ্দেশ্যের ক্ষেত্রে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২/মতাদর্শের ক্ষেত্রে</a:t>
            </a:r>
          </a:p>
          <a:p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</a:rPr>
              <a:t>৩/সিদ্ধান্ত গ্রহণের ক্ষত্রে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৪/সাংগঠনিক অবস্থার ক্ষত্রে</a:t>
            </a:r>
          </a:p>
          <a:p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</a:rPr>
              <a:t>৫/নির্বাচনে অংশগ্রহণের ক্ষত্রে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৬/নেতৃত্বের ক্ষত্রে</a:t>
            </a:r>
          </a:p>
          <a:p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</a:rPr>
              <a:t>৭/কর্মপরিধির ক্ষত্রে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৮/কর্মপদ্ধতির ক্ষত্রে</a:t>
            </a:r>
          </a:p>
          <a:p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</a:rPr>
              <a:t>৯/পেশাগত বৈচিত্র্যের ক্ষেত্রে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১০/আভ্যন্তরীণ দ্বন্দের ক্ষত্রে</a:t>
            </a:r>
          </a:p>
          <a:p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</a:rPr>
              <a:t>১১/ অস্থিত্বের  ক্ষেত্রে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১২/স্বায়িত্বের ক্ষেত্রে</a:t>
            </a:r>
          </a:p>
          <a:p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5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00600" y="0"/>
            <a:ext cx="3098609" cy="609600"/>
          </a:xfrm>
          <a:prstGeom prst="ellipse">
            <a:avLst/>
          </a:prstGeom>
          <a:ln>
            <a:solidFill>
              <a:srgbClr val="CC33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</a:rPr>
              <a:t>বাড়ীর কাজ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Snip Same Side Corner Rectangle 4"/>
          <p:cNvSpPr/>
          <p:nvPr/>
        </p:nvSpPr>
        <p:spPr>
          <a:xfrm>
            <a:off x="914400" y="838200"/>
            <a:ext cx="7264021" cy="3810000"/>
          </a:xfrm>
          <a:prstGeom prst="snip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8949" y="4800600"/>
            <a:ext cx="7264021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গণতান্ত্রিক রাষ্ট্রে চাপ সৃষ্টিকারী গোষ্ঠীর তুলনায় রাজনৈতিক দলের </a:t>
            </a:r>
          </a:p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ভূমিকা বেশি – বিশ্লেষণ কর।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838200" y="838200"/>
            <a:ext cx="7543800" cy="5334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752600" y="1752600"/>
            <a:ext cx="5791200" cy="35814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2362200"/>
            <a:ext cx="4495800" cy="2286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33313" y="-3721"/>
            <a:ext cx="2010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AT LAST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2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F0"/>
                </a:solidFill>
              </a:rPr>
              <a:t>শিক্ষক পরিচিতি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933734" y="1295400"/>
            <a:ext cx="8001000" cy="5029200"/>
          </a:xfrm>
          <a:prstGeom prst="star7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E527BC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199E0"/>
              </a:solidFill>
            </a:endParaRPr>
          </a:p>
          <a:p>
            <a:pPr algn="ctr"/>
            <a:r>
              <a:rPr lang="bn-IN" sz="3200" dirty="0" smtClean="0">
                <a:solidFill>
                  <a:srgbClr val="F199E0"/>
                </a:solidFill>
              </a:rPr>
              <a:t>উম্মে ফাতেমা</a:t>
            </a:r>
          </a:p>
          <a:p>
            <a:pPr algn="ctr"/>
            <a:r>
              <a:rPr lang="bn-IN" sz="3200" dirty="0" smtClean="0">
                <a:solidFill>
                  <a:srgbClr val="F199E0"/>
                </a:solidFill>
              </a:rPr>
              <a:t>প্রভাষক</a:t>
            </a:r>
          </a:p>
          <a:p>
            <a:pPr algn="ctr"/>
            <a:r>
              <a:rPr lang="bn-IN" sz="3200" dirty="0" smtClean="0">
                <a:solidFill>
                  <a:srgbClr val="F199E0"/>
                </a:solidFill>
              </a:rPr>
              <a:t>রাষ্ট্রবিজ্ঞান বিভাগ </a:t>
            </a:r>
          </a:p>
          <a:p>
            <a:pPr algn="ctr"/>
            <a:r>
              <a:rPr lang="bn-IN" sz="3200" dirty="0" smtClean="0">
                <a:solidFill>
                  <a:srgbClr val="F199E0"/>
                </a:solidFill>
              </a:rPr>
              <a:t>হুলাইন ছালেহ নূর ডিগ্রি কলেজ</a:t>
            </a:r>
          </a:p>
          <a:p>
            <a:pPr algn="ctr"/>
            <a:r>
              <a:rPr lang="bn-IN" sz="3200" dirty="0" smtClean="0">
                <a:solidFill>
                  <a:srgbClr val="F199E0"/>
                </a:solidFill>
              </a:rPr>
              <a:t>পটিয়া,চট্টগ্রাম।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762000" y="646331"/>
            <a:ext cx="2362200" cy="1487269"/>
          </a:xfrm>
          <a:prstGeom prst="wedgeRoundRectCallou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63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066800"/>
            <a:ext cx="7772400" cy="531125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i="1" dirty="0" smtClean="0">
                <a:solidFill>
                  <a:srgbClr val="FF0000"/>
                </a:solidFill>
              </a:rPr>
              <a:t>বিষয়ঃ পৌরনীতি ও সুশাসন</a:t>
            </a:r>
          </a:p>
          <a:p>
            <a:pPr algn="ctr"/>
            <a:endParaRPr lang="bn-IN" sz="2800" i="1" dirty="0" smtClean="0">
              <a:solidFill>
                <a:srgbClr val="FF0000"/>
              </a:solidFill>
            </a:endParaRPr>
          </a:p>
          <a:p>
            <a:pPr algn="ctr"/>
            <a:r>
              <a:rPr lang="bn-IN" sz="2800" i="1" dirty="0" smtClean="0">
                <a:solidFill>
                  <a:srgbClr val="FF0000"/>
                </a:solidFill>
              </a:rPr>
              <a:t>অধ্যায়ঃ  ৬ষ্ঠ</a:t>
            </a:r>
          </a:p>
          <a:p>
            <a:pPr algn="ctr"/>
            <a:endParaRPr lang="bn-IN" sz="2800" i="1" dirty="0" smtClean="0">
              <a:solidFill>
                <a:srgbClr val="FF0000"/>
              </a:solidFill>
            </a:endParaRPr>
          </a:p>
          <a:p>
            <a:pPr algn="ctr"/>
            <a:r>
              <a:rPr lang="bn-IN" sz="2800" i="1" dirty="0" smtClean="0">
                <a:solidFill>
                  <a:srgbClr val="FF0000"/>
                </a:solidFill>
              </a:rPr>
              <a:t>অধ্যায়ের নামঃ</a:t>
            </a:r>
          </a:p>
          <a:p>
            <a:pPr algn="ctr"/>
            <a:endParaRPr lang="bn-IN" sz="2800" i="1" dirty="0" smtClean="0">
              <a:solidFill>
                <a:srgbClr val="FF0000"/>
              </a:solidFill>
            </a:endParaRPr>
          </a:p>
          <a:p>
            <a:pPr algn="ctr"/>
            <a:r>
              <a:rPr lang="bn-IN" sz="2800" i="1" dirty="0" smtClean="0">
                <a:solidFill>
                  <a:srgbClr val="FF0000"/>
                </a:solidFill>
              </a:rPr>
              <a:t>রাজনৈতিক দল,নেতৃত্ব ও সুশাসন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652749" y="-17060"/>
            <a:ext cx="3505200" cy="685800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পাঠ পরিচিতি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09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099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000" dirty="0" smtClean="0">
                <a:solidFill>
                  <a:srgbClr val="A51B87"/>
                </a:solidFill>
              </a:rPr>
              <a:t>এখন  তোমরা নিচের ছবিটি সম্পর্কে চিন্তা কর এবং</a:t>
            </a:r>
          </a:p>
          <a:p>
            <a:r>
              <a:rPr lang="bn-IN" sz="2000" dirty="0" smtClean="0">
                <a:solidFill>
                  <a:srgbClr val="A51B87"/>
                </a:solidFill>
              </a:rPr>
              <a:t> আজকের পাঠ কি হতে পারে তা তোমাদের খাতায় লিখঃ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66800" y="1600200"/>
            <a:ext cx="7086600" cy="4191000"/>
          </a:xfrm>
          <a:prstGeom prst="roundRect">
            <a:avLst>
              <a:gd name="adj" fmla="val 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4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0" y="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>
                <a:solidFill>
                  <a:srgbClr val="F199E0"/>
                </a:solidFill>
              </a:rPr>
              <a:t>আজকের</a:t>
            </a:r>
            <a:r>
              <a:rPr lang="bn-IN" sz="2800" dirty="0" smtClean="0">
                <a:solidFill>
                  <a:srgbClr val="F199E0"/>
                </a:solidFill>
              </a:rPr>
              <a:t> </a:t>
            </a:r>
            <a:r>
              <a:rPr lang="en-US" sz="2800" dirty="0" err="1" smtClean="0">
                <a:solidFill>
                  <a:srgbClr val="F199E0"/>
                </a:solidFill>
              </a:rPr>
              <a:t>পাঠ</a:t>
            </a:r>
            <a:r>
              <a:rPr lang="en-US" sz="2800" dirty="0" smtClean="0">
                <a:solidFill>
                  <a:srgbClr val="F199E0"/>
                </a:solidFill>
              </a:rPr>
              <a:t>  </a:t>
            </a:r>
            <a:endParaRPr lang="en-US" sz="2800" dirty="0">
              <a:solidFill>
                <a:srgbClr val="F199E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219200"/>
            <a:ext cx="7162800" cy="464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চাপ সৃষ্টিকারী গোষ্ঠীর ইতিবাচক ভুমিকা,</a:t>
            </a:r>
          </a:p>
          <a:p>
            <a:pPr algn="ctr"/>
            <a:endParaRPr lang="bn-IN" sz="2800" dirty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নেতিবাচক ভুমিকা,</a:t>
            </a:r>
          </a:p>
          <a:p>
            <a:pPr algn="ctr"/>
            <a:endParaRPr lang="bn-IN" sz="2800" dirty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রাজনৈতিক দল ও চাপ সৃষ্টিকারী গোষ্ঠীর পার্থক্য</a:t>
            </a:r>
          </a:p>
          <a:p>
            <a:pPr algn="ctr"/>
            <a:endParaRPr lang="bn-IN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9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934" y="1295400"/>
            <a:ext cx="7518405" cy="47705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endParaRPr lang="bn-IN" sz="3200" dirty="0" smtClean="0">
              <a:solidFill>
                <a:srgbClr val="C00000"/>
              </a:solidFill>
            </a:endParaRPr>
          </a:p>
          <a:p>
            <a:r>
              <a:rPr lang="bn-IN" sz="3200" dirty="0" smtClean="0">
                <a:solidFill>
                  <a:srgbClr val="C00000"/>
                </a:solidFill>
              </a:rPr>
              <a:t>এই </a:t>
            </a:r>
            <a:r>
              <a:rPr lang="bn-IN" sz="3200" dirty="0" smtClean="0">
                <a:solidFill>
                  <a:srgbClr val="C00000"/>
                </a:solidFill>
              </a:rPr>
              <a:t>পাঠ শেষে </a:t>
            </a:r>
            <a:r>
              <a:rPr lang="bn-IN" sz="3200" dirty="0" smtClean="0">
                <a:solidFill>
                  <a:srgbClr val="C00000"/>
                </a:solidFill>
              </a:rPr>
              <a:t>শিক্ষার্থীরা</a:t>
            </a:r>
            <a:endParaRPr lang="bn-IN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bn-IN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bn-IN" sz="2400" dirty="0">
                <a:solidFill>
                  <a:srgbClr val="FF0000"/>
                </a:solidFill>
              </a:rPr>
              <a:t>১</a:t>
            </a:r>
            <a:r>
              <a:rPr lang="bn-IN" sz="2400" dirty="0" smtClean="0">
                <a:solidFill>
                  <a:srgbClr val="FF0000"/>
                </a:solidFill>
              </a:rPr>
              <a:t>/  চাপ </a:t>
            </a:r>
            <a:r>
              <a:rPr lang="bn-IN" sz="2400" dirty="0" smtClean="0">
                <a:solidFill>
                  <a:srgbClr val="FF0000"/>
                </a:solidFill>
              </a:rPr>
              <a:t>সৃষ্টিকারী গোষ্ঠীর </a:t>
            </a:r>
            <a:r>
              <a:rPr lang="bn-IN" sz="2400" dirty="0" smtClean="0">
                <a:solidFill>
                  <a:srgbClr val="FF0000"/>
                </a:solidFill>
              </a:rPr>
              <a:t>ইতিবাচক </a:t>
            </a:r>
            <a:r>
              <a:rPr lang="bn-IN" sz="2400" dirty="0" smtClean="0">
                <a:solidFill>
                  <a:srgbClr val="FF0000"/>
                </a:solidFill>
              </a:rPr>
              <a:t>ভুমিকা </a:t>
            </a:r>
            <a:r>
              <a:rPr lang="bn-IN" sz="2400" dirty="0" smtClean="0">
                <a:solidFill>
                  <a:srgbClr val="FF0000"/>
                </a:solidFill>
              </a:rPr>
              <a:t>বিশ্লেষণ </a:t>
            </a:r>
          </a:p>
          <a:p>
            <a:r>
              <a:rPr lang="bn-IN" sz="2400" dirty="0">
                <a:solidFill>
                  <a:srgbClr val="FF0000"/>
                </a:solidFill>
              </a:rPr>
              <a:t> </a:t>
            </a:r>
            <a:r>
              <a:rPr lang="bn-IN" sz="2400" dirty="0" smtClean="0">
                <a:solidFill>
                  <a:srgbClr val="FF0000"/>
                </a:solidFill>
              </a:rPr>
              <a:t>    </a:t>
            </a:r>
            <a:r>
              <a:rPr lang="bn-IN" sz="2400" dirty="0" smtClean="0">
                <a:solidFill>
                  <a:srgbClr val="FF0000"/>
                </a:solidFill>
              </a:rPr>
              <a:t>করতে </a:t>
            </a:r>
            <a:r>
              <a:rPr lang="bn-IN" sz="2400" dirty="0" smtClean="0">
                <a:solidFill>
                  <a:srgbClr val="FF0000"/>
                </a:solidFill>
              </a:rPr>
              <a:t>পারবে</a:t>
            </a:r>
            <a:r>
              <a:rPr lang="bn-IN" sz="2400" dirty="0" smtClean="0">
                <a:solidFill>
                  <a:srgbClr val="FF0000"/>
                </a:solidFill>
              </a:rPr>
              <a:t>।</a:t>
            </a:r>
          </a:p>
          <a:p>
            <a:endParaRPr lang="bn-IN" sz="2400" dirty="0" smtClean="0">
              <a:solidFill>
                <a:srgbClr val="FF0000"/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২/  চাপ সৃষ্টিকারী গোষ্ঠীর নেতিবাচক প্রভাব </a:t>
            </a:r>
          </a:p>
          <a:p>
            <a:r>
              <a:rPr lang="bn-IN" sz="2400" dirty="0" smtClean="0">
                <a:solidFill>
                  <a:srgbClr val="FF0000"/>
                </a:solidFill>
              </a:rPr>
              <a:t>     মূল্যায়ন করতে পারবে।</a:t>
            </a:r>
            <a:endParaRPr lang="bn-IN" sz="2400" dirty="0" smtClean="0">
              <a:solidFill>
                <a:srgbClr val="FF0000"/>
              </a:solidFill>
            </a:endParaRPr>
          </a:p>
          <a:p>
            <a:endParaRPr lang="bn-IN" sz="2400" dirty="0" smtClean="0">
              <a:solidFill>
                <a:srgbClr val="FF0000"/>
              </a:solidFill>
            </a:endParaRPr>
          </a:p>
          <a:p>
            <a:r>
              <a:rPr lang="bn-IN" sz="2400" dirty="0">
                <a:solidFill>
                  <a:srgbClr val="FF0000"/>
                </a:solidFill>
              </a:rPr>
              <a:t>৩</a:t>
            </a:r>
            <a:r>
              <a:rPr lang="bn-IN" sz="2400" dirty="0" smtClean="0">
                <a:solidFill>
                  <a:srgbClr val="FF0000"/>
                </a:solidFill>
              </a:rPr>
              <a:t>/  রাজনৈতিক </a:t>
            </a:r>
            <a:r>
              <a:rPr lang="bn-IN" sz="2400" dirty="0" smtClean="0">
                <a:solidFill>
                  <a:srgbClr val="FF0000"/>
                </a:solidFill>
              </a:rPr>
              <a:t>দল ও চাপ সৃষ্টিকারী গোষ্ঠীর মধ্যে পার্থক্য</a:t>
            </a:r>
          </a:p>
          <a:p>
            <a:r>
              <a:rPr lang="bn-IN" sz="2400" dirty="0">
                <a:solidFill>
                  <a:srgbClr val="FF0000"/>
                </a:solidFill>
              </a:rPr>
              <a:t> </a:t>
            </a:r>
            <a:r>
              <a:rPr lang="bn-IN" sz="2400" dirty="0" smtClean="0">
                <a:solidFill>
                  <a:srgbClr val="FF0000"/>
                </a:solidFill>
              </a:rPr>
              <a:t>  </a:t>
            </a:r>
            <a:r>
              <a:rPr lang="bn-IN" sz="2400" dirty="0" smtClean="0">
                <a:solidFill>
                  <a:srgbClr val="FF0000"/>
                </a:solidFill>
              </a:rPr>
              <a:t>   ব্যাখ্যা </a:t>
            </a:r>
            <a:r>
              <a:rPr lang="bn-IN" sz="2400" dirty="0" smtClean="0">
                <a:solidFill>
                  <a:srgbClr val="FF0000"/>
                </a:solidFill>
              </a:rPr>
              <a:t>করতে পারবে</a:t>
            </a:r>
            <a:r>
              <a:rPr lang="bn-IN" sz="2400" dirty="0" smtClean="0">
                <a:solidFill>
                  <a:srgbClr val="FF0000"/>
                </a:solidFill>
              </a:rPr>
              <a:t>।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622362" y="-13648"/>
            <a:ext cx="3378637" cy="6994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শিখনফল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64588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0" y="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ইতিবাচক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ভুমিকা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990600"/>
            <a:ext cx="6781800" cy="4191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978925" y="5472752"/>
            <a:ext cx="4574275" cy="7756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স্বার্থের একত্রীকরণ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3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0" y="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ইতিবাচক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ভুমিকা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990600"/>
            <a:ext cx="6781800" cy="4191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978925" y="5472752"/>
            <a:ext cx="4574275" cy="7756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2">
                    <a:lumMod val="75000"/>
                  </a:schemeClr>
                </a:solidFill>
              </a:rPr>
              <a:t>নির্বাচনি প্রভাব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9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0" y="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ইতিবাচক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ভুমিকা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990600"/>
            <a:ext cx="6781800" cy="4191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978925" y="5472752"/>
            <a:ext cx="4574275" cy="7756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তথ্যের আদান প্রদান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7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800</TotalTime>
  <Words>343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69</cp:revision>
  <dcterms:created xsi:type="dcterms:W3CDTF">2020-05-24T03:48:41Z</dcterms:created>
  <dcterms:modified xsi:type="dcterms:W3CDTF">2020-10-01T17:02:23Z</dcterms:modified>
</cp:coreProperties>
</file>