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77" r:id="rId4"/>
    <p:sldId id="278" r:id="rId5"/>
    <p:sldId id="280" r:id="rId6"/>
    <p:sldId id="281" r:id="rId7"/>
    <p:sldId id="282" r:id="rId8"/>
    <p:sldId id="279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0" autoAdjust="0"/>
  </p:normalViewPr>
  <p:slideViewPr>
    <p:cSldViewPr>
      <p:cViewPr varScale="1">
        <p:scale>
          <a:sx n="61" d="100"/>
          <a:sy n="61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655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372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019300" y="185923"/>
            <a:ext cx="5105400" cy="103327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খাসিদের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অবস্থানঃ</a:t>
            </a:r>
            <a:r>
              <a:rPr lang="en-US" sz="4400" b="1" i="1" dirty="0" smtClean="0"/>
              <a:t> </a:t>
            </a:r>
            <a:endParaRPr lang="en-US" sz="4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42900" y="5181600"/>
            <a:ext cx="84582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 সিলেটে </a:t>
            </a:r>
            <a:r>
              <a:rPr lang="bn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জয়ন্তা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জৈন্তিয়া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একটি রাজ্য ছিল । ধারণা করা হয় , খাসি জনগোষ্ঠী ঐ রাজ্যে বাস করতেন । 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9" y="1371595"/>
            <a:ext cx="4191000" cy="3657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86" y="1418033"/>
            <a:ext cx="3457277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eeform 10"/>
          <p:cNvSpPr/>
          <p:nvPr/>
        </p:nvSpPr>
        <p:spPr>
          <a:xfrm rot="21277554">
            <a:off x="3080593" y="2216647"/>
            <a:ext cx="1334606" cy="758641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38400" y="304800"/>
            <a:ext cx="4267200" cy="1143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ভাষাঃ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676400"/>
            <a:ext cx="3886200" cy="487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মতো খাসি জনগোষ্ঠীর নিজস্ব ভাষা আছে।তবে লিখিত কোনো বর্নমালা নেই।তাদের ভাষার নাম </a:t>
            </a:r>
            <a:r>
              <a:rPr lang="bn-BD" sz="36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bn-BD" sz="36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7" y="1676400"/>
            <a:ext cx="4386019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981200" y="304800"/>
            <a:ext cx="5181600" cy="685800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/>
              <a:t>সমাজ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ব্যবস্থাঃ</a:t>
            </a:r>
            <a:r>
              <a:rPr lang="en-US" sz="4000" b="1" i="1" dirty="0" smtClean="0"/>
              <a:t> </a:t>
            </a:r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A7615-0F7D-46C9-A1DD-F1E4CBE3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1"/>
            <a:ext cx="2953691" cy="3512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reebordi+Correspondejjnt+24-9-2011-.jpg">
            <a:extLst>
              <a:ext uri="{FF2B5EF4-FFF2-40B4-BE49-F238E27FC236}">
                <a16:creationId xmlns:a16="http://schemas.microsoft.com/office/drawing/2014/main" id="{F08B9C1A-005C-4C19-ACCA-6E6FDDBAF4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136" y="1219200"/>
            <a:ext cx="2767387" cy="3512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429" r="41752" b="2693"/>
          <a:stretch/>
        </p:blipFill>
        <p:spPr>
          <a:xfrm>
            <a:off x="6249368" y="1219200"/>
            <a:ext cx="2666032" cy="3512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4960258"/>
            <a:ext cx="8686800" cy="16691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জনগোষ্ঠীর সমাজ ব্যবস্থাও গারো সমাজের মতোই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পারিবারিক সম্পত্তির বেশিরভাগের উত্তরাধিকারী হয় পরিবারের সবচেয়ে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মেয়ে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981200" y="304800"/>
            <a:ext cx="5486400" cy="838200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জীবিকা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নির্বাহঃ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04" y="1295399"/>
            <a:ext cx="2816058" cy="4026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66" y="1295399"/>
            <a:ext cx="2691915" cy="402695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7" y="1295399"/>
            <a:ext cx="2528297" cy="402695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90604" y="5537654"/>
            <a:ext cx="8576500" cy="11050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জনগোষ্ঠী কৃষিকাজ করে জীবিকা নির্বাহ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প্রচুর পান ও মধুর চাষও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964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590800" y="228600"/>
            <a:ext cx="3962400" cy="8382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/>
              <a:t>খাসিদের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খাদ্যঃ</a:t>
            </a:r>
            <a:r>
              <a:rPr lang="en-US" sz="4400" i="1" dirty="0" smtClean="0"/>
              <a:t> </a:t>
            </a:r>
            <a:endParaRPr lang="en-US" sz="4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2" y="1188766"/>
            <a:ext cx="4183358" cy="229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1" y="3558892"/>
            <a:ext cx="4183359" cy="2298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2" y="1188766"/>
            <a:ext cx="4319023" cy="2370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2" y="3558892"/>
            <a:ext cx="4319023" cy="2298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2442" y="5947306"/>
            <a:ext cx="8586223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 smtClean="0"/>
              <a:t>প্রধান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খাদ্য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ভাত,মাংশ,শুটকি,মধু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ইত্যাদি</a:t>
            </a:r>
            <a:r>
              <a:rPr lang="en-US" sz="3600" i="1" dirty="0" smtClean="0"/>
              <a:t>। </a:t>
            </a:r>
            <a:endParaRPr lang="en-US" sz="3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2202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47900" y="304800"/>
            <a:ext cx="46482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/>
              <a:t>পছন্দনীয়</a:t>
            </a:r>
            <a:r>
              <a:rPr lang="en-US" sz="4800" i="1" dirty="0" smtClean="0"/>
              <a:t> </a:t>
            </a:r>
            <a:r>
              <a:rPr lang="en-US" sz="4800" i="1" dirty="0" err="1" smtClean="0"/>
              <a:t>খাবারঃ</a:t>
            </a:r>
            <a:r>
              <a:rPr lang="en-US" sz="4800" i="1" dirty="0" smtClean="0"/>
              <a:t>  </a:t>
            </a:r>
            <a:endParaRPr lang="en-US" sz="4800" i="1" dirty="0"/>
          </a:p>
        </p:txBody>
      </p:sp>
      <p:pic>
        <p:nvPicPr>
          <p:cNvPr id="4" name="Picture 3" descr="C:\Users\ATAUR\Desktop\khasiya\s_shupty_1291358688_1-3751463904_901e33ca24.jpg"/>
          <p:cNvPicPr>
            <a:picLocks noChangeAspect="1" noChangeArrowheads="1"/>
          </p:cNvPicPr>
          <p:nvPr/>
        </p:nvPicPr>
        <p:blipFill>
          <a:blip r:embed="rId2"/>
          <a:srcRect l="7242" t="6667" r="3390" b="4444"/>
          <a:stretch>
            <a:fillRect/>
          </a:stretch>
        </p:blipFill>
        <p:spPr bwMode="auto">
          <a:xfrm>
            <a:off x="304800" y="1447479"/>
            <a:ext cx="2932603" cy="3274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51" y="1447480"/>
            <a:ext cx="2602937" cy="327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047636" y="1447478"/>
            <a:ext cx="2791953" cy="3274037"/>
            <a:chOff x="3429000" y="3009900"/>
            <a:chExt cx="3810000" cy="2857500"/>
          </a:xfrm>
        </p:grpSpPr>
        <p:pic>
          <p:nvPicPr>
            <p:cNvPr id="7" name="Picture 6" descr="C:\Users\ATAUR\Pictures\vlcsnap-2015-08-17-08h34m18s14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9000" y="3009900"/>
              <a:ext cx="3810000" cy="2857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C:\Users\ATAUR\Desktop\khasiya\dutchman_1250068258_2-tea-cup-small-thumb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0" r="6250" b="12500"/>
            <a:stretch>
              <a:fillRect/>
            </a:stretch>
          </p:blipFill>
          <p:spPr bwMode="auto">
            <a:xfrm>
              <a:off x="3581400" y="4876800"/>
              <a:ext cx="1139371" cy="9202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304801" y="4949793"/>
            <a:ext cx="8534788" cy="16034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পান-সুপারিকে খুবই পবিত্র মনে করেন । বাড়িতে অতিথি এলে পান-সুপারি এবং চা দিয়ে আপ্যায়ন করা হয়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3726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/>
        </p:nvSpPr>
        <p:spPr>
          <a:xfrm>
            <a:off x="3048000" y="304800"/>
            <a:ext cx="2819400" cy="990600"/>
          </a:xfrm>
          <a:prstGeom prst="flowChartManualInp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/>
              <a:t>পোশাকঃ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87A4D-304D-4B5A-9202-1030F226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47801"/>
            <a:ext cx="4114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1"/>
            <a:ext cx="411480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" y="5562603"/>
            <a:ext cx="4114802" cy="10667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 পকেট ছাড়া </a:t>
            </a:r>
            <a:r>
              <a:rPr lang="bn-BD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শার্ট ও</a:t>
            </a:r>
            <a:r>
              <a:rPr lang="en-US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পরেন,যার </a:t>
            </a:r>
            <a:r>
              <a:rPr lang="bn-BD" sz="2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2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ফুংগ মারুং</a:t>
            </a:r>
            <a:r>
              <a:rPr lang="bn-BD" sz="2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1" y="5562603"/>
            <a:ext cx="4114799" cy="10667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</a:t>
            </a:r>
            <a:r>
              <a:rPr lang="bn-BD" sz="2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কাজিম পিন </a:t>
            </a:r>
            <a:r>
              <a:rPr lang="bn-BD" sz="2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 ব্লাউজ ও লুঙ্গি পরেন।</a:t>
            </a:r>
            <a:endParaRPr lang="en-US" sz="2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3726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28900" y="304800"/>
            <a:ext cx="38862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খাসিদের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ধর্মঃ</a:t>
            </a:r>
            <a:r>
              <a:rPr lang="en-US" sz="4400" b="1" i="1" dirty="0" smtClean="0"/>
              <a:t> </a:t>
            </a:r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845A2-60E5-413F-BC84-666658B8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3500"/>
            <a:ext cx="4080206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33500"/>
            <a:ext cx="4232606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5313106"/>
            <a:ext cx="8593303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দেবতার পুজা করেন।তাদের প্রধান দেবতার নাম উব্লাই নাংথউ যাকে তারা পৃথিবীর সৃষ্টিকর্তা মনে করেন।</a:t>
            </a:r>
            <a:endParaRPr lang="en-US" sz="32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3726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95500" y="381000"/>
            <a:ext cx="49530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খাসিদের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উৎসবঃ</a:t>
            </a:r>
            <a:r>
              <a:rPr lang="en-US" sz="4400" b="1" i="1" dirty="0" smtClean="0"/>
              <a:t> </a:t>
            </a:r>
            <a:endParaRPr lang="en-US" sz="4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14800" cy="299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799"/>
            <a:ext cx="4287953" cy="299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4786637"/>
            <a:ext cx="8555153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8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ধরনের অনুষ্ঠান যেমন- পূজা পার্বণ,বিয়ে,খরা,অতিবৃষ্টি , ফসলহানি ইত্যাদি অনুষ্ঠানে নাচ,গান করা হয়। এই উপলক্ষে খাসি জনগোষ্ঠী উৎসবের আয়োজন করেন। </a:t>
            </a:r>
            <a:endParaRPr lang="en-US" sz="28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6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" y="296136"/>
            <a:ext cx="2545081" cy="13329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/>
              <a:t>জোড়ায়</a:t>
            </a:r>
            <a:r>
              <a:rPr lang="en-US" sz="3200" b="1" i="1" dirty="0" smtClean="0"/>
              <a:t> </a:t>
            </a:r>
          </a:p>
          <a:p>
            <a:pPr algn="ctr"/>
            <a:r>
              <a:rPr lang="en-US" sz="3200" b="1" i="1" dirty="0" err="1" smtClean="0"/>
              <a:t>কাজঃ</a:t>
            </a:r>
            <a:endParaRPr lang="en-US" sz="3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133660" y="714703"/>
            <a:ext cx="5455919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প্রশ্নের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উত্তর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লিখঃ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534400" cy="487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lvl="0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061136"/>
            <a:ext cx="8534400" cy="1371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     </a:t>
            </a:r>
            <a:r>
              <a:rPr lang="en-US" sz="3600" dirty="0" err="1" smtClean="0">
                <a:solidFill>
                  <a:schemeClr val="tx1"/>
                </a:solidFill>
              </a:rPr>
              <a:t>ভাত,মাংশ,শুটকি,মধু,পান-সুপারি</a:t>
            </a:r>
            <a:r>
              <a:rPr lang="en-US" sz="3600" dirty="0" smtClean="0">
                <a:solidFill>
                  <a:schemeClr val="tx1"/>
                </a:solidFill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</a:rPr>
              <a:t>চা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12683" y="3294993"/>
            <a:ext cx="838200" cy="8382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257800"/>
            <a:ext cx="8534400" cy="1371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       </a:t>
            </a:r>
            <a:r>
              <a:rPr lang="en-US" sz="3600" dirty="0" err="1" smtClean="0">
                <a:solidFill>
                  <a:schemeClr val="tx1"/>
                </a:solidFill>
              </a:rPr>
              <a:t>কৃষি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জীবিকা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নির্বাহ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</a:rPr>
              <a:t>প্রচুর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পান</a:t>
            </a:r>
            <a:r>
              <a:rPr lang="en-US" sz="3600" dirty="0" smtClean="0">
                <a:solidFill>
                  <a:schemeClr val="tx1"/>
                </a:solidFill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</a:rPr>
              <a:t>মধু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চাষ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12684" y="5562600"/>
            <a:ext cx="838200" cy="86563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202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1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763000" cy="5711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33400"/>
            <a:ext cx="7239000" cy="175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পাঠে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শুভেচ্ছা</a:t>
            </a:r>
            <a:r>
              <a:rPr lang="en-US" sz="5400" dirty="0" smtClean="0">
                <a:solidFill>
                  <a:schemeClr val="tx1"/>
                </a:solidFill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</a:rPr>
              <a:t>স্বাগতম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81200" y="228600"/>
            <a:ext cx="5181600" cy="885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/>
              <a:t>দলীয়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কাজঃ</a:t>
            </a:r>
            <a:r>
              <a:rPr lang="en-US" sz="3200" b="1" i="1" dirty="0" smtClean="0"/>
              <a:t> </a:t>
            </a:r>
            <a:endParaRPr lang="en-US" sz="3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28600" y="1259271"/>
            <a:ext cx="8610600" cy="1082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 smtClean="0"/>
              <a:t>বামপাশের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বাক্যাংশের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সাথে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ডানপাশের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বাক্যাংশের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মিল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করঃ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sp>
        <p:nvSpPr>
          <p:cNvPr id="5" name="Rectangle 4"/>
          <p:cNvSpPr/>
          <p:nvPr/>
        </p:nvSpPr>
        <p:spPr>
          <a:xfrm>
            <a:off x="259311" y="2618554"/>
            <a:ext cx="8610600" cy="396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(ক) </a:t>
            </a:r>
            <a:r>
              <a:rPr lang="en-US" sz="2800" dirty="0" err="1"/>
              <a:t>খাসিদের</a:t>
            </a:r>
            <a:r>
              <a:rPr lang="en-US" sz="2800" dirty="0"/>
              <a:t> </a:t>
            </a:r>
            <a:r>
              <a:rPr lang="en-US" sz="2800" dirty="0" err="1"/>
              <a:t>দেবতা</a:t>
            </a:r>
            <a:r>
              <a:rPr lang="en-US" sz="2800" dirty="0"/>
              <a:t>                                      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ফুংগ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মারুং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(খ) </a:t>
            </a:r>
            <a:r>
              <a:rPr lang="en-US" sz="2800" dirty="0" err="1"/>
              <a:t>খাসিদের</a:t>
            </a:r>
            <a:r>
              <a:rPr lang="en-US" sz="2800" dirty="0"/>
              <a:t> </a:t>
            </a:r>
            <a:r>
              <a:rPr lang="en-US" sz="2800" dirty="0" err="1"/>
              <a:t>পোশাক</a:t>
            </a:r>
            <a:r>
              <a:rPr lang="en-US" sz="2800" dirty="0"/>
              <a:t>                                     </a:t>
            </a:r>
            <a:r>
              <a:rPr lang="en-US" sz="2800" dirty="0" err="1" smtClean="0"/>
              <a:t>মনখেমে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(গ) </a:t>
            </a:r>
            <a:r>
              <a:rPr lang="en-US" sz="2800" dirty="0" err="1"/>
              <a:t>তাদের</a:t>
            </a:r>
            <a:r>
              <a:rPr lang="en-US" sz="2800" dirty="0"/>
              <a:t> </a:t>
            </a:r>
            <a:r>
              <a:rPr lang="en-US" sz="2800" dirty="0" err="1"/>
              <a:t>ভাষা</a:t>
            </a:r>
            <a:r>
              <a:rPr lang="en-US" sz="2800" dirty="0"/>
              <a:t>                                               </a:t>
            </a:r>
            <a:r>
              <a:rPr lang="en-US" sz="2800" dirty="0" err="1" smtClean="0"/>
              <a:t>মাতৃতান্ত্রিক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(ঘ)</a:t>
            </a:r>
            <a:r>
              <a:rPr lang="en-US" sz="2800" dirty="0" err="1"/>
              <a:t>খাসিদের</a:t>
            </a:r>
            <a:r>
              <a:rPr lang="en-US" sz="2800" dirty="0"/>
              <a:t> </a:t>
            </a:r>
            <a:r>
              <a:rPr lang="en-US" sz="2800" dirty="0" err="1"/>
              <a:t>সমাজ</a:t>
            </a:r>
            <a:r>
              <a:rPr lang="en-US" sz="2800" dirty="0"/>
              <a:t> </a:t>
            </a:r>
            <a:r>
              <a:rPr lang="en-US" sz="2800" dirty="0" err="1"/>
              <a:t>ব্যবস্থা</a:t>
            </a:r>
            <a:r>
              <a:rPr lang="en-US" sz="2800" dirty="0"/>
              <a:t>                             </a:t>
            </a:r>
            <a:r>
              <a:rPr lang="en-US" sz="2800" dirty="0" err="1" smtClean="0"/>
              <a:t>উব্লাই</a:t>
            </a:r>
            <a:r>
              <a:rPr lang="en-US" sz="2800" dirty="0" smtClean="0"/>
              <a:t> </a:t>
            </a:r>
            <a:r>
              <a:rPr lang="en-US" sz="2800" dirty="0" err="1"/>
              <a:t>নাংথউ</a:t>
            </a:r>
            <a:endParaRPr lang="en-US" sz="2800" dirty="0"/>
          </a:p>
        </p:txBody>
      </p:sp>
      <p:sp>
        <p:nvSpPr>
          <p:cNvPr id="6" name="Striped Right Arrow 5"/>
          <p:cNvSpPr/>
          <p:nvPr/>
        </p:nvSpPr>
        <p:spPr>
          <a:xfrm rot="2410584">
            <a:off x="2984331" y="4565686"/>
            <a:ext cx="3628993" cy="287565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20788014">
            <a:off x="3515507" y="3492724"/>
            <a:ext cx="2743199" cy="403574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20665786">
            <a:off x="2747419" y="4443707"/>
            <a:ext cx="3634385" cy="352242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20356015">
            <a:off x="4127055" y="5349380"/>
            <a:ext cx="2325472" cy="300252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96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3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71600" y="304800"/>
            <a:ext cx="64008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/>
              <a:t>পাঠ্যপুস্তকের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সাথে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সংযোগঃ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1"/>
            <a:ext cx="2514600" cy="48297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971800" y="1219199"/>
            <a:ext cx="2743200" cy="49059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৮৪ ও ৮৫ পৃষ্ঠা খুলে মনযোগ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190637"/>
            <a:ext cx="3048000" cy="4963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96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52700" y="304800"/>
            <a:ext cx="40386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/>
              <a:t>মূল্যায়নঃ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5344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/>
              <a:t>প্রশ্নগুলোর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উত্ত</a:t>
            </a:r>
            <a:r>
              <a:rPr lang="en-US" sz="4000" i="1" dirty="0" err="1"/>
              <a:t>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নিজ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নিজ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খাতায়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লিখঃ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8534400" cy="4298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i="1" dirty="0" smtClean="0"/>
              <a:t>(ক) </a:t>
            </a:r>
            <a:r>
              <a:rPr lang="en-US" sz="4000" i="1" dirty="0" err="1" smtClean="0"/>
              <a:t>খাসি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জনগোষ্ঠী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অতিথিকে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কী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দিয়ে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আপ্যায়ন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করে</a:t>
            </a:r>
            <a:r>
              <a:rPr lang="en-US" sz="4000" i="1" dirty="0" smtClean="0"/>
              <a:t> ?</a:t>
            </a:r>
          </a:p>
          <a:p>
            <a:r>
              <a:rPr lang="en-US" sz="4000" i="1" dirty="0" smtClean="0"/>
              <a:t>(খ) </a:t>
            </a:r>
            <a:r>
              <a:rPr lang="en-US" sz="4000" i="1" dirty="0" err="1" smtClean="0"/>
              <a:t>খাসি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মেয়েরা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কোন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ধরণের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পোশাক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পড়ে</a:t>
            </a:r>
            <a:r>
              <a:rPr lang="en-US" sz="4000" i="1" dirty="0" smtClean="0"/>
              <a:t> ?</a:t>
            </a:r>
          </a:p>
          <a:p>
            <a:r>
              <a:rPr lang="en-US" sz="4000" i="1" dirty="0" smtClean="0"/>
              <a:t>(গ) </a:t>
            </a:r>
            <a:r>
              <a:rPr lang="en-US" sz="4000" i="1" dirty="0" err="1" smtClean="0"/>
              <a:t>তাদের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ভাষার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নাম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কী</a:t>
            </a:r>
            <a:r>
              <a:rPr lang="en-US" sz="4000" i="1" dirty="0" smtClean="0"/>
              <a:t> ?</a:t>
            </a:r>
          </a:p>
          <a:p>
            <a:r>
              <a:rPr lang="en-US" sz="4000" i="1" dirty="0" smtClean="0"/>
              <a:t>(খ) </a:t>
            </a:r>
            <a:r>
              <a:rPr lang="en-US" sz="4000" i="1" dirty="0" err="1" smtClean="0"/>
              <a:t>তাদের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প্রধান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দেবতার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নাম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কী</a:t>
            </a:r>
            <a:r>
              <a:rPr lang="en-US" sz="4000" i="1" dirty="0" smtClean="0"/>
              <a:t> ? </a:t>
            </a:r>
            <a:endParaRPr lang="en-US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202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66800" y="304800"/>
            <a:ext cx="70104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/>
              <a:t>প্রশ্নগুলোর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উত্তর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মিলিয়ে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নাওঃ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4" name="Rectangle 3"/>
          <p:cNvSpPr/>
          <p:nvPr/>
        </p:nvSpPr>
        <p:spPr>
          <a:xfrm>
            <a:off x="266700" y="1460938"/>
            <a:ext cx="8610600" cy="5155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 smtClean="0"/>
              <a:t>(ক) </a:t>
            </a:r>
            <a:r>
              <a:rPr lang="en-US" sz="4400" i="1" dirty="0" err="1" smtClean="0"/>
              <a:t>পান-সুপারি</a:t>
            </a:r>
            <a:r>
              <a:rPr lang="en-US" sz="4400" i="1" dirty="0" smtClean="0"/>
              <a:t> ও </a:t>
            </a:r>
            <a:r>
              <a:rPr lang="en-US" sz="4400" i="1" dirty="0" err="1" smtClean="0"/>
              <a:t>চা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দিয়ে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আপ্যায়ন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করে</a:t>
            </a:r>
            <a:r>
              <a:rPr lang="en-US" sz="4400" i="1" dirty="0" smtClean="0"/>
              <a:t>।</a:t>
            </a:r>
          </a:p>
          <a:p>
            <a:r>
              <a:rPr lang="en-US" sz="4400" i="1" dirty="0" smtClean="0"/>
              <a:t>(খ) </a:t>
            </a:r>
            <a:r>
              <a:rPr lang="en-US" sz="4400" i="1" dirty="0" err="1" smtClean="0"/>
              <a:t>খাসি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মেয়েরা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কাজিম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পিন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নামক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ব্লাউজ</a:t>
            </a:r>
            <a:r>
              <a:rPr lang="en-US" sz="4400" i="1" dirty="0" smtClean="0"/>
              <a:t> ও </a:t>
            </a:r>
            <a:r>
              <a:rPr lang="en-US" sz="4400" i="1" dirty="0" err="1" smtClean="0"/>
              <a:t>লুঙ্গি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পরেন</a:t>
            </a:r>
            <a:r>
              <a:rPr lang="en-US" sz="4400" i="1" dirty="0" smtClean="0"/>
              <a:t>।</a:t>
            </a:r>
          </a:p>
          <a:p>
            <a:r>
              <a:rPr lang="en-US" sz="4400" i="1" dirty="0" smtClean="0"/>
              <a:t>(গ) </a:t>
            </a:r>
            <a:r>
              <a:rPr lang="en-US" sz="4400" i="1" dirty="0" err="1" smtClean="0"/>
              <a:t>তাদের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ভাষার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নাম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মনখেমে</a:t>
            </a:r>
            <a:r>
              <a:rPr lang="en-US" sz="4400" i="1" dirty="0" smtClean="0"/>
              <a:t>।</a:t>
            </a:r>
          </a:p>
          <a:p>
            <a:r>
              <a:rPr lang="en-US" sz="4400" i="1" dirty="0" smtClean="0"/>
              <a:t>(ঘ) </a:t>
            </a:r>
            <a:r>
              <a:rPr lang="en-US" sz="4400" i="1" dirty="0" err="1" smtClean="0"/>
              <a:t>খাসিদের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প্রধান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দেবতার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নাম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উব্লাই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নাংথউ</a:t>
            </a:r>
            <a:r>
              <a:rPr lang="en-US" sz="4400" i="1" dirty="0" smtClean="0"/>
              <a:t>।  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152400"/>
            <a:ext cx="925173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021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Manual Operation 5"/>
          <p:cNvSpPr/>
          <p:nvPr/>
        </p:nvSpPr>
        <p:spPr>
          <a:xfrm rot="16200000">
            <a:off x="-2036078" y="2960633"/>
            <a:ext cx="5867400" cy="762000"/>
          </a:xfrm>
          <a:prstGeom prst="flowChartManualOpe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ফিডব্যাকঃ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05694" y="2502120"/>
            <a:ext cx="2042706" cy="16790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খাসি</a:t>
            </a:r>
            <a:endParaRPr lang="en-US" sz="4000" b="1" dirty="0"/>
          </a:p>
        </p:txBody>
      </p:sp>
      <p:sp>
        <p:nvSpPr>
          <p:cNvPr id="8" name="Oval 7"/>
          <p:cNvSpPr/>
          <p:nvPr/>
        </p:nvSpPr>
        <p:spPr>
          <a:xfrm>
            <a:off x="6712826" y="1488526"/>
            <a:ext cx="1676400" cy="2209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ভাষা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মনখেমে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4724400" y="228600"/>
            <a:ext cx="1988426" cy="17975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পোশাক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ফুংগ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মারুং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237890" y="4034334"/>
            <a:ext cx="1897774" cy="22097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সমাজ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মাতৃতান্ত্রিক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2653835" y="386251"/>
            <a:ext cx="1633227" cy="22137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জীবিকা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কৃষি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3738156" y="4376575"/>
            <a:ext cx="1874126" cy="22859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দেবতা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উব্লাই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নাংথউ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1850892" y="2743200"/>
            <a:ext cx="1765980" cy="22006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উৎসব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নাচ</a:t>
            </a:r>
            <a:r>
              <a:rPr lang="en-US" sz="2800" dirty="0" smtClean="0"/>
              <a:t>/</a:t>
            </a:r>
          </a:p>
          <a:p>
            <a:pPr algn="ctr"/>
            <a:r>
              <a:rPr lang="en-US" sz="2800" dirty="0" err="1" smtClean="0"/>
              <a:t>গান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202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8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62200" y="228600"/>
            <a:ext cx="4038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বাড়ির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কাজঃ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434866" y="3124200"/>
            <a:ext cx="3733800" cy="304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06266" y="1371600"/>
            <a:ext cx="4191000" cy="17526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96966" y="4493172"/>
            <a:ext cx="6096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2462" y="4493172"/>
            <a:ext cx="698937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7387" y="4493172"/>
            <a:ext cx="685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6266" y="6135414"/>
            <a:ext cx="4191000" cy="265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1981200"/>
            <a:ext cx="3581400" cy="441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/>
              <a:t>   </a:t>
            </a:r>
            <a:r>
              <a:rPr lang="en-US" sz="4000" i="1" dirty="0" err="1" smtClean="0"/>
              <a:t>খাসি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জনগোষ্ঠী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জীবন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ধারা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সম্পর্কে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পাঁচটি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বাক্য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লিখে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আনবে</a:t>
            </a:r>
            <a:r>
              <a:rPr lang="en-US" sz="4000" i="1" dirty="0" smtClean="0"/>
              <a:t>। </a:t>
            </a:r>
            <a:endParaRPr lang="en-US" sz="4000" i="1" dirty="0"/>
          </a:p>
        </p:txBody>
      </p:sp>
      <p:sp>
        <p:nvSpPr>
          <p:cNvPr id="11" name="5-Point Star 10"/>
          <p:cNvSpPr/>
          <p:nvPr/>
        </p:nvSpPr>
        <p:spPr>
          <a:xfrm>
            <a:off x="5494283" y="2186152"/>
            <a:ext cx="914400" cy="914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4" y="-76200"/>
            <a:ext cx="9346324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33400"/>
            <a:ext cx="7467600" cy="20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6600" dirty="0" err="1" smtClean="0"/>
              <a:t>ধন্যবাদ</a:t>
            </a:r>
            <a:endParaRPr lang="en-US" sz="1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97"/>
            <a:ext cx="9144000" cy="69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09800" y="304800"/>
            <a:ext cx="47244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শিক্ষক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পরিচিতিঃ</a:t>
            </a:r>
            <a:r>
              <a:rPr lang="en-US" sz="4400" b="1" i="1" dirty="0" smtClean="0"/>
              <a:t> </a:t>
            </a:r>
            <a:endParaRPr lang="en-US" sz="4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124200" y="1371600"/>
            <a:ext cx="5791200" cy="5257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মোছাঃ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শিবলী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আক্তার</a:t>
            </a:r>
            <a:endParaRPr lang="en-US" sz="4400" b="1" i="1" dirty="0" smtClean="0"/>
          </a:p>
          <a:p>
            <a:pPr algn="ctr"/>
            <a:r>
              <a:rPr lang="en-US" sz="4400" b="1" i="1" dirty="0" err="1" smtClean="0"/>
              <a:t>সহকারী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শিক্ষক</a:t>
            </a:r>
            <a:endParaRPr lang="en-US" sz="4400" b="1" i="1" dirty="0" smtClean="0"/>
          </a:p>
          <a:p>
            <a:pPr algn="ctr"/>
            <a:r>
              <a:rPr lang="en-US" sz="4400" b="1" i="1" dirty="0" err="1" smtClean="0"/>
              <a:t>বনগাঁও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সরকারি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প্রাথমিক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বিদ্যালয়</a:t>
            </a:r>
            <a:r>
              <a:rPr lang="en-US" sz="4400" b="1" i="1" dirty="0" smtClean="0"/>
              <a:t>,</a:t>
            </a:r>
          </a:p>
          <a:p>
            <a:pPr algn="ctr"/>
            <a:r>
              <a:rPr lang="en-US" sz="4400" b="1" i="1" dirty="0" err="1" smtClean="0"/>
              <a:t>ছাতক,সুনামগঞ্জ</a:t>
            </a:r>
            <a:r>
              <a:rPr lang="en-US" sz="4400" b="1" i="1" dirty="0" smtClean="0"/>
              <a:t>। </a:t>
            </a:r>
            <a:endParaRPr lang="en-US" sz="4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6670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/>
        </p:nvSpPr>
        <p:spPr>
          <a:xfrm>
            <a:off x="2209800" y="304800"/>
            <a:ext cx="4800600" cy="914400"/>
          </a:xfrm>
          <a:prstGeom prst="flowChartManualInp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/>
              <a:t>পাঠ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পরিচিতিঃ</a:t>
            </a:r>
            <a:r>
              <a:rPr lang="en-US" sz="5400" i="1" dirty="0" smtClean="0"/>
              <a:t> </a:t>
            </a:r>
            <a:endParaRPr lang="en-US" sz="5400" i="1" dirty="0"/>
          </a:p>
        </p:txBody>
      </p:sp>
      <p:sp>
        <p:nvSpPr>
          <p:cNvPr id="4" name="Rectangle 3"/>
          <p:cNvSpPr/>
          <p:nvPr/>
        </p:nvSpPr>
        <p:spPr>
          <a:xfrm>
            <a:off x="4189712" y="1480369"/>
            <a:ext cx="4724400" cy="50673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শ্রেণিঃ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পঞ্চম</a:t>
            </a:r>
            <a:endParaRPr lang="en-US" sz="3600" dirty="0" smtClean="0"/>
          </a:p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ও </a:t>
            </a:r>
            <a:r>
              <a:rPr lang="en-US" sz="3600" dirty="0" err="1" smtClean="0"/>
              <a:t>বিশ্বপরিচয়</a:t>
            </a:r>
            <a:endParaRPr lang="en-US" sz="3600" dirty="0" smtClean="0"/>
          </a:p>
          <a:p>
            <a:r>
              <a:rPr lang="en-US" sz="3600" dirty="0" err="1" smtClean="0"/>
              <a:t>অধ্যায়ঃ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একাদশ</a:t>
            </a:r>
            <a:endParaRPr lang="en-US" sz="3600" dirty="0" smtClean="0"/>
          </a:p>
          <a:p>
            <a:r>
              <a:rPr lang="en-US" sz="3600" dirty="0" err="1" smtClean="0"/>
              <a:t>পাঠঃ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ক্ষুদ্র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নৃ-গোষ্ঠী</a:t>
            </a:r>
            <a:endParaRPr lang="en-US" sz="3600" dirty="0" smtClean="0"/>
          </a:p>
          <a:p>
            <a:r>
              <a:rPr lang="en-US" sz="3600" dirty="0" err="1" smtClean="0"/>
              <a:t>পাঠের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শিরোনামঃ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খাসি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5" y="1480369"/>
            <a:ext cx="3421390" cy="506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2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/>
        </p:nvSpPr>
        <p:spPr>
          <a:xfrm>
            <a:off x="2295832" y="304800"/>
            <a:ext cx="4572000" cy="1295400"/>
          </a:xfrm>
          <a:prstGeom prst="flowChartManualInp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পূর্বজ্ঞান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যাচাইঃ</a:t>
            </a:r>
            <a:r>
              <a:rPr lang="en-US" sz="4400" b="1" i="1" dirty="0" smtClean="0"/>
              <a:t> </a:t>
            </a:r>
            <a:endParaRPr lang="en-US" sz="4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8558981" cy="29718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smtClean="0"/>
              <a:t>(ক) </a:t>
            </a:r>
            <a:r>
              <a:rPr lang="en-US" sz="4000" b="1" i="1" dirty="0" err="1" smtClean="0"/>
              <a:t>গারো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সমাজ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ব্যবস্থা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কী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রকম</a:t>
            </a:r>
            <a:r>
              <a:rPr lang="en-US" sz="4000" b="1" i="1" dirty="0" smtClean="0"/>
              <a:t> ?</a:t>
            </a:r>
          </a:p>
          <a:p>
            <a:r>
              <a:rPr lang="en-US" sz="4000" b="1" i="1" dirty="0" smtClean="0"/>
              <a:t>(খ) </a:t>
            </a:r>
            <a:r>
              <a:rPr lang="en-US" sz="4000" b="1" i="1" dirty="0" err="1" smtClean="0"/>
              <a:t>গারোদের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ভাষার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নাম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কী</a:t>
            </a:r>
            <a:r>
              <a:rPr lang="en-US" sz="4000" b="1" i="1" dirty="0" smtClean="0"/>
              <a:t> ?</a:t>
            </a:r>
          </a:p>
          <a:p>
            <a:r>
              <a:rPr lang="en-US" sz="4000" b="1" i="1" dirty="0" smtClean="0"/>
              <a:t>(গ) </a:t>
            </a:r>
            <a:r>
              <a:rPr lang="en-US" sz="4000" b="1" i="1" dirty="0" err="1" smtClean="0"/>
              <a:t>তাদের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ধর্মের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নাম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কী</a:t>
            </a:r>
            <a:r>
              <a:rPr lang="en-US" sz="4000" b="1" i="1" dirty="0" smtClean="0"/>
              <a:t> ? </a:t>
            </a:r>
            <a:endParaRPr lang="en-US" sz="4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8558981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/>
              <a:t>আমরা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গত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ক্লাসে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কী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কী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জেনে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ছিলাম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সবাই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আবার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স্বরণ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করে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নেইঃ</a:t>
            </a:r>
            <a:r>
              <a:rPr lang="en-US" sz="4000" b="1" i="1" dirty="0" smtClean="0"/>
              <a:t> </a:t>
            </a:r>
            <a:endParaRPr lang="en-US" sz="40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95300" y="228600"/>
            <a:ext cx="815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/>
              <a:t>এসো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আমরা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একটি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ভিডিও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দেখিঃ</a:t>
            </a:r>
            <a:r>
              <a:rPr lang="en-US" sz="4000" b="1" i="1" dirty="0" smtClean="0"/>
              <a:t> </a:t>
            </a:r>
            <a:endParaRPr lang="en-US" sz="4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ultidocument 2"/>
          <p:cNvSpPr/>
          <p:nvPr/>
        </p:nvSpPr>
        <p:spPr>
          <a:xfrm>
            <a:off x="2019300" y="304800"/>
            <a:ext cx="5105400" cy="1295400"/>
          </a:xfrm>
          <a:prstGeom prst="flowChartMulti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আজকের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পাঠ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304800" y="2057400"/>
            <a:ext cx="8534400" cy="11430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/>
              <a:t>বাংলাদেশের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ক্ষুদ্র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নৃ-গোষ্ঠী</a:t>
            </a:r>
            <a:r>
              <a:rPr lang="en-US" sz="5400" b="1" i="1" dirty="0" smtClean="0"/>
              <a:t> </a:t>
            </a:r>
            <a:endParaRPr lang="en-US" sz="5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47700" y="5143500"/>
            <a:ext cx="7848600" cy="12954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খাসি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সম্প্রদায়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sp>
        <p:nvSpPr>
          <p:cNvPr id="6" name="Down Arrow 5"/>
          <p:cNvSpPr/>
          <p:nvPr/>
        </p:nvSpPr>
        <p:spPr>
          <a:xfrm>
            <a:off x="3886200" y="3429000"/>
            <a:ext cx="1371600" cy="1600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33217" y="304800"/>
            <a:ext cx="5858183" cy="12192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শিখনফলঃ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8686799" cy="48006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i="1" dirty="0" err="1" smtClean="0"/>
              <a:t>পাঠ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শেষে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শিক্ষার্থীরা</a:t>
            </a:r>
            <a:r>
              <a:rPr lang="en-US" sz="4000" i="1" dirty="0" smtClean="0"/>
              <a:t>………</a:t>
            </a:r>
          </a:p>
          <a:p>
            <a:r>
              <a:rPr lang="en-US" sz="4000" i="1" dirty="0" smtClean="0"/>
              <a:t>২-১-৭= </a:t>
            </a:r>
            <a:r>
              <a:rPr lang="en-US" sz="4000" i="1" dirty="0" err="1" smtClean="0"/>
              <a:t>জাতি,শ্রেণি,ধর্ম,বর্ণ,গোষ্ঠী,ছোট-বড়</a:t>
            </a:r>
            <a:r>
              <a:rPr lang="en-US" sz="4000" i="1" dirty="0" smtClean="0"/>
              <a:t>, </a:t>
            </a:r>
            <a:r>
              <a:rPr lang="en-US" sz="4000" i="1" dirty="0" err="1" smtClean="0"/>
              <a:t>নির্বিশেষে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সবাইকে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সমান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মর্যাদা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দিবে</a:t>
            </a:r>
            <a:r>
              <a:rPr lang="en-US" sz="4000" i="1" dirty="0" smtClean="0"/>
              <a:t> ও </a:t>
            </a:r>
            <a:r>
              <a:rPr lang="en-US" sz="4000" i="1" dirty="0" err="1" smtClean="0"/>
              <a:t>মিলেমিশে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চলবে</a:t>
            </a:r>
            <a:r>
              <a:rPr lang="en-US" sz="4000" i="1" dirty="0" smtClean="0"/>
              <a:t>। </a:t>
            </a:r>
          </a:p>
          <a:p>
            <a:endParaRPr lang="en-US" sz="4000" i="1" dirty="0" smtClean="0"/>
          </a:p>
          <a:p>
            <a:r>
              <a:rPr lang="en-US" sz="4000" i="1" dirty="0" smtClean="0"/>
              <a:t>২-১-৮= </a:t>
            </a:r>
            <a:r>
              <a:rPr lang="en-US" sz="4000" i="1" dirty="0" err="1" smtClean="0"/>
              <a:t>খাসিয়াদের</a:t>
            </a:r>
            <a:r>
              <a:rPr lang="en-US" sz="4000" i="1" dirty="0" smtClean="0"/>
              <a:t>  </a:t>
            </a:r>
            <a:r>
              <a:rPr lang="en-US" sz="4000" i="1" dirty="0" err="1" smtClean="0"/>
              <a:t>সংস্কৃতি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বর্ণনা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করতে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পারবে</a:t>
            </a:r>
            <a:r>
              <a:rPr lang="en-US" sz="4000" i="1" dirty="0" smtClean="0"/>
              <a:t>।  </a:t>
            </a: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2608"/>
            <a:ext cx="9144000" cy="71006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19200" y="228600"/>
            <a:ext cx="6705600" cy="6617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খাসিদের</a:t>
            </a:r>
            <a:r>
              <a:rPr lang="en-US" sz="4400" b="1" i="1" dirty="0"/>
              <a:t> </a:t>
            </a:r>
            <a:r>
              <a:rPr lang="en-US" sz="4400" b="1" i="1" dirty="0" err="1" smtClean="0"/>
              <a:t>অবস্থানঃ</a:t>
            </a:r>
            <a:r>
              <a:rPr lang="en-US" sz="4400" b="1" i="1" dirty="0" smtClean="0"/>
              <a:t>  </a:t>
            </a:r>
            <a:endParaRPr lang="en-US" sz="4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90600"/>
            <a:ext cx="379364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1157" y="5368183"/>
            <a:ext cx="8501686" cy="1122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বিভাগের বিভিন্ন এলাকায় খাসি জনগোষ্ঠী বাস করেন । 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99804-C4F4-4630-9BD8-CB027A69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343399" cy="426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608"/>
            <a:ext cx="9144000" cy="71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529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Sazzadur Rahman</cp:lastModifiedBy>
  <cp:revision>183</cp:revision>
  <dcterms:created xsi:type="dcterms:W3CDTF">2006-08-16T00:00:00Z</dcterms:created>
  <dcterms:modified xsi:type="dcterms:W3CDTF">2020-10-01T03:21:52Z</dcterms:modified>
</cp:coreProperties>
</file>