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  <p:sldId id="264" r:id="rId8"/>
    <p:sldId id="263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81F1-76A1-48E2-8525-6A7BE57729DE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03D8B-30B7-4854-9F93-0397657BA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.png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219200" y="648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01</a:t>
            </a:r>
            <a:endParaRPr lang="en-US" dirty="0"/>
          </a:p>
        </p:txBody>
      </p:sp>
      <p:grpSp>
        <p:nvGrpSpPr>
          <p:cNvPr id="50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51" name="Rounded Rectangle 50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ction Button: Back or Previous 51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" name="Action Button: Forward or Next 52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4" name="Action Button: Beginning 53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End 54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6" name="Action Button: Custom 55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7" name="Action Button: Custom 56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7" name="Action Button: Custom 66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447800" y="2743200"/>
            <a:ext cx="7391400" cy="1323439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8800" y="5105400"/>
            <a:ext cx="4191000" cy="64633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ea typeface="+mj-ea"/>
                <a:cs typeface="+mj-cs"/>
              </a:rPr>
              <a:t>বীজগ</a:t>
            </a:r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া</a:t>
            </a:r>
            <a:r>
              <a:rPr lang="bn-BD" sz="3600" dirty="0" smtClean="0">
                <a:solidFill>
                  <a:prstClr val="black"/>
                </a:solidFill>
                <a:ea typeface="+mj-ea"/>
                <a:cs typeface="+mj-cs"/>
              </a:rPr>
              <a:t>ণি</a:t>
            </a:r>
            <a:r>
              <a:rPr lang="en-US" sz="3600" dirty="0" err="1" smtClean="0">
                <a:solidFill>
                  <a:prstClr val="black"/>
                </a:solidFill>
                <a:ea typeface="+mj-ea"/>
                <a:cs typeface="+mj-cs"/>
              </a:rPr>
              <a:t>তিক</a:t>
            </a:r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a typeface="+mj-ea"/>
                <a:cs typeface="+mj-cs"/>
              </a:rPr>
              <a:t>সমীকরণ</a:t>
            </a:r>
            <a:endParaRPr lang="bn-BD" sz="48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7772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667068" y="6027003"/>
            <a:ext cx="3476932" cy="83099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FFFF00"/>
                </a:solidFill>
              </a:rPr>
              <a:t>শ্রেণিঃ	নবম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1142" y="4133279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/>
              <a:t>বিষয়ঃ 	গণিত</a:t>
            </a:r>
          </a:p>
        </p:txBody>
      </p:sp>
      <p:pic>
        <p:nvPicPr>
          <p:cNvPr id="4" name="Picture 2" descr="E:\certificate\IMG_20200922_113440_229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4114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32" grpId="0" animBg="1"/>
      <p:bldP spid="27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ction Button: Custom 21">
            <a:hlinkClick r:id="" action="ppaction://noaction" highlightClick="1"/>
          </p:cNvPr>
          <p:cNvSpPr/>
          <p:nvPr/>
        </p:nvSpPr>
        <p:spPr>
          <a:xfrm>
            <a:off x="76200" y="304800"/>
            <a:ext cx="73152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hlinkClick r:id="rId2" action="ppaction://hlinksldjump"/>
              </a:rPr>
              <a:t>Page01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6477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12</a:t>
            </a:r>
            <a:endParaRPr lang="en-US" dirty="0"/>
          </a:p>
        </p:txBody>
      </p:sp>
      <p:grpSp>
        <p:nvGrpSpPr>
          <p:cNvPr id="11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35" name="Rounded Rectangle 34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ction Button: Back or Previous 35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7" name="Action Button: Forward or Next 36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8" name="Action Button: Beginning 37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9" name="Action Button: End 38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0" name="Action Button: Custom 39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41" name="Action Button: Custom 40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42" name="Action Button: Custom 41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43" name="Action Button: Custom 42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44" name="Action Button: Custom 43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45" name="Action Button: Custom 44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46" name="Action Button: Custom 45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47" name="Action Button: Custom 46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48" name="Action Button: Custom 47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49" name="Action Button: Custom 48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50" name="Action Button: Custom 49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51" name="Action Button: Custom 50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572000" y="533400"/>
            <a:ext cx="22098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114801" y="76200"/>
            <a:ext cx="2993570" cy="457200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267199" y="1447800"/>
            <a:ext cx="2735943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10200" y="685800"/>
            <a:ext cx="420914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685800"/>
            <a:ext cx="420914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56086" y="685800"/>
            <a:ext cx="420914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Callout 28"/>
          <p:cNvSpPr/>
          <p:nvPr/>
        </p:nvSpPr>
        <p:spPr>
          <a:xfrm>
            <a:off x="1295400" y="468086"/>
            <a:ext cx="2667000" cy="2613478"/>
          </a:xfrm>
          <a:prstGeom prst="wedgeEllipseCallout">
            <a:avLst>
              <a:gd name="adj1" fmla="val 125209"/>
              <a:gd name="adj2" fmla="val -4285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95400" y="38100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120টি </a:t>
            </a:r>
            <a:r>
              <a:rPr lang="en-US" sz="2400" dirty="0" err="1" smtClean="0"/>
              <a:t>পঁচিশ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পয়সা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পয়সার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মুদ্রা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একত্রে</a:t>
            </a:r>
            <a:r>
              <a:rPr lang="en-US" sz="2400" dirty="0" smtClean="0"/>
              <a:t> 24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(ক)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পঁচিশ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পয়সা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পয়সার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মুদ্রার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(খ)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মুদ্রার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(গ)</a:t>
            </a:r>
            <a:r>
              <a:rPr lang="en-US" sz="2400" dirty="0" err="1" smtClean="0"/>
              <a:t>প্রত্যেক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মুদ্রার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যথাক্রমে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আয়তক্ষেত্রের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দৈঘ্য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ঐ </a:t>
            </a:r>
            <a:r>
              <a:rPr lang="en-US" sz="2400" dirty="0" err="1" smtClean="0"/>
              <a:t>আয়তক্ষেত্রের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বর্গের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দৈঘ্যের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দৈঘ্য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বর্গের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ক্ষেত্রফল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1447800" y="31242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9" grpId="0" animBg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latin typeface="NikoshBAN" pitchFamily="2" charset="0"/>
                <a:cs typeface="NikoshBAN" pitchFamily="2" charset="0"/>
              </a:rPr>
              <a:t>Thank you</a:t>
            </a: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Thank you</a:t>
            </a:r>
            <a:endParaRPr lang="en-US" sz="1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Thank you</a:t>
            </a:r>
            <a:endParaRPr lang="en-US" sz="1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90600"/>
            <a:ext cx="1143000" cy="93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DE1F8B-A0A8-49D7-938C-CE5956C688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4357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295400" y="647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02</a:t>
            </a:r>
            <a:endParaRPr lang="en-US" dirty="0"/>
          </a:p>
        </p:txBody>
      </p:sp>
      <p:grpSp>
        <p:nvGrpSpPr>
          <p:cNvPr id="52" name="Group 33"/>
          <p:cNvGrpSpPr/>
          <p:nvPr/>
        </p:nvGrpSpPr>
        <p:grpSpPr>
          <a:xfrm>
            <a:off x="-143933" y="78014"/>
            <a:ext cx="1295400" cy="6553200"/>
            <a:chOff x="1295400" y="-76200"/>
            <a:chExt cx="1371600" cy="6400800"/>
          </a:xfrm>
        </p:grpSpPr>
        <p:sp>
          <p:nvSpPr>
            <p:cNvPr id="53" name="Rounded Rectangle 52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ction Button: Back or Previous 53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Forward or Next 54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6" name="Action Button: Beginning 55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7" name="Action Button: End 56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7" name="Action Button: Custom 66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8" name="Action Button: Custom 67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9" name="Action Button: Custom 68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95400" y="83162"/>
            <a:ext cx="7772400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শিখনফ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লঃ</a:t>
            </a:r>
            <a:endParaRPr lang="en-US" sz="115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676400" y="973042"/>
            <a:ext cx="4720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78194" y="2110879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/>
              <a:t>পাঠ শেষে শিক্ষার্থীরাঃ-</a:t>
            </a:r>
            <a:r>
              <a:rPr lang="bn-BD" sz="3600" dirty="0" smtClean="0"/>
              <a:t>----</a:t>
            </a:r>
            <a:endParaRPr lang="bn-BD" sz="3600" dirty="0"/>
          </a:p>
        </p:txBody>
      </p:sp>
      <p:sp>
        <p:nvSpPr>
          <p:cNvPr id="24" name="Rectangle 23"/>
          <p:cNvSpPr/>
          <p:nvPr/>
        </p:nvSpPr>
        <p:spPr>
          <a:xfrm>
            <a:off x="1371600" y="28194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সমীকরণ কি তা বলতে পারবে।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সরল সমীকরণ কি তা বলতে পারবে 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অভেদ কি তা বলতে পারবে ।     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সমীকরণ ও অভেদের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পার্থক্য দেখাতে পারবে।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একঘাত সমীকরণ সমাধান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2954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04</a:t>
            </a:r>
            <a:endParaRPr lang="en-US" dirty="0"/>
          </a:p>
        </p:txBody>
      </p:sp>
      <p:grpSp>
        <p:nvGrpSpPr>
          <p:cNvPr id="41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42" name="Rounded Rectangle 41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ction Button: Back or Previous 42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4" name="Action Button: Forward or Next 43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5" name="Action Button: Beginning 44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6" name="Action Button: End 45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7" name="Action Button: Custom 46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48" name="Action Button: Custom 47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49" name="Action Button: Custom 48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50" name="Action Button: Custom 49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51" name="Action Button: Custom 50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52" name="Action Button: Custom 51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53" name="Action Button: Custom 52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54" name="Action Button: Custom 53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55" name="Action Button: Custom 54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56" name="Action Button: Custom 55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57" name="Action Button: Custom 56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71600" y="90071"/>
            <a:ext cx="7772400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নিচের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চিত্রগুলো</a:t>
            </a:r>
            <a:r>
              <a:rPr lang="en-US" sz="6000" dirty="0" smtClean="0"/>
              <a:t> </a:t>
            </a:r>
            <a:r>
              <a:rPr lang="en-US" sz="6000" dirty="0" err="1" smtClean="0"/>
              <a:t>লক্ষ</a:t>
            </a:r>
            <a:r>
              <a:rPr lang="en-US" sz="6000" dirty="0" smtClean="0"/>
              <a:t> </a:t>
            </a:r>
            <a:r>
              <a:rPr lang="en-US" sz="6000" dirty="0" err="1" smtClean="0"/>
              <a:t>কর</a:t>
            </a:r>
            <a:r>
              <a:rPr lang="en-US" sz="6000" dirty="0" smtClean="0"/>
              <a:t>:</a:t>
            </a:r>
            <a:endParaRPr lang="bn-BD" sz="6000" dirty="0"/>
          </a:p>
        </p:txBody>
      </p:sp>
      <p:pic>
        <p:nvPicPr>
          <p:cNvPr id="27" name="Content Placeholder 3">
            <a:extLst>
              <a:ext uri="{FF2B5EF4-FFF2-40B4-BE49-F238E27FC236}">
                <a16:creationId xmlns:lc="http://schemas.openxmlformats.org/drawingml/2006/lockedCanvas" xmlns="" xmlns:a16="http://schemas.microsoft.com/office/drawing/2014/main" id="{DED4E326-2DB1-4ABE-B599-424CFF3BC30C}"/>
              </a:ext>
            </a:extLst>
          </p:cNvPr>
          <p:cNvPicPr>
            <a:picLocks noGrp="1" noChangeAspect="1"/>
          </p:cNvPicPr>
          <p:nvPr/>
        </p:nvPicPr>
        <p:blipFill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0"/>
            <a:ext cx="3454400" cy="31623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xmlns:lc="http://schemas.openxmlformats.org/drawingml/2006/lockedCanvas" id="{E56503BA-821E-46D5-825D-D5ABBE918B4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978400" y="2286000"/>
            <a:ext cx="4165600" cy="3124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5814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 </a:t>
            </a:r>
            <a:r>
              <a:rPr lang="en-US" dirty="0" err="1" smtClean="0"/>
              <a:t>কেজী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57400" y="4876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৪ </a:t>
            </a:r>
            <a:r>
              <a:rPr lang="en-US" sz="1600" dirty="0" err="1" smtClean="0"/>
              <a:t>কেজী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464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 </a:t>
            </a:r>
            <a:r>
              <a:rPr lang="en-US" dirty="0" err="1" smtClean="0"/>
              <a:t>কেজী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96200" y="4800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 </a:t>
            </a:r>
            <a:r>
              <a:rPr lang="en-US" dirty="0" err="1" smtClean="0"/>
              <a:t>কেজী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4" grpId="0"/>
      <p:bldP spid="25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295400" y="648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05</a:t>
            </a:r>
            <a:endParaRPr lang="en-US" dirty="0"/>
          </a:p>
        </p:txBody>
      </p:sp>
      <p:grpSp>
        <p:nvGrpSpPr>
          <p:cNvPr id="52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53" name="Rounded Rectangle 52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ction Button: Back or Previous 53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Forward or Next 54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6" name="Action Button: Beginning 55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7" name="Action Button: End 56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7" name="Action Button: Custom 66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8" name="Action Button: Custom 67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9" name="Action Button: Custom 68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371600" y="71021"/>
            <a:ext cx="7772400" cy="218521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সমান,একটি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x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উভয়টির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84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2286000"/>
            <a:ext cx="77724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এ </a:t>
            </a:r>
            <a:r>
              <a:rPr lang="en-US" sz="3200" dirty="0" err="1" smtClean="0"/>
              <a:t>জাতিয়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সমীকরণসমূহকে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সমীকরণ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পারি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352800"/>
            <a:ext cx="76962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একচলক</a:t>
            </a:r>
            <a:r>
              <a:rPr lang="en-US" sz="9600" dirty="0" smtClean="0"/>
              <a:t> </a:t>
            </a:r>
            <a:r>
              <a:rPr lang="en-US" sz="9600" dirty="0" err="1" smtClean="0"/>
              <a:t>বিশিষ্ট</a:t>
            </a:r>
            <a:r>
              <a:rPr lang="en-US" sz="9600" dirty="0" smtClean="0"/>
              <a:t> </a:t>
            </a:r>
            <a:r>
              <a:rPr lang="en-US" sz="9600" dirty="0" err="1" smtClean="0"/>
              <a:t>সমীকরণ</a:t>
            </a:r>
            <a:r>
              <a:rPr lang="en-US" sz="9600" dirty="0" smtClean="0"/>
              <a:t>: 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219200" y="6488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03</a:t>
            </a:r>
            <a:endParaRPr lang="en-US" dirty="0"/>
          </a:p>
        </p:txBody>
      </p:sp>
      <p:grpSp>
        <p:nvGrpSpPr>
          <p:cNvPr id="52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53" name="Rounded Rectangle 52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ction Button: Back or Previous 53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Forward or Next 54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6" name="Action Button: Beginning 55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7" name="Action Button: End 56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7" name="Action Button: Custom 66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8" name="Action Button: Custom 67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9" name="Action Button: Custom 68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393722" y="0"/>
            <a:ext cx="7772400" cy="156966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একটি আপেলের দাম তিনটি কলার দামের সমান,একটিকলার দাম </a:t>
            </a:r>
            <a:r>
              <a:rPr lang="en-US" sz="3200" dirty="0" smtClean="0"/>
              <a:t>x </a:t>
            </a:r>
            <a:r>
              <a:rPr lang="bn-BD" sz="3200" dirty="0" smtClean="0"/>
              <a:t>টাকা হল, মোট</a:t>
            </a:r>
            <a:r>
              <a:rPr lang="en-US" sz="3200" dirty="0" smtClean="0"/>
              <a:t> </a:t>
            </a:r>
            <a:r>
              <a:rPr lang="en-US" sz="3200" dirty="0" err="1" smtClean="0"/>
              <a:t>ফলের</a:t>
            </a:r>
            <a:r>
              <a:rPr lang="bn-BD" sz="3200" dirty="0" smtClean="0"/>
              <a:t> দাম</a:t>
            </a:r>
            <a:r>
              <a:rPr lang="en-US" sz="3200" dirty="0" smtClean="0"/>
              <a:t> 4০ </a:t>
            </a:r>
            <a:r>
              <a:rPr lang="en-US" sz="3200" dirty="0" err="1" smtClean="0"/>
              <a:t>টাকা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হলে,সমীকরণটি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রকম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?</a:t>
            </a:r>
            <a:endParaRPr lang="bn-BD" sz="3600" dirty="0"/>
          </a:p>
        </p:txBody>
      </p:sp>
      <p:grpSp>
        <p:nvGrpSpPr>
          <p:cNvPr id="23" name="Group 22">
            <a:extLst>
              <a:ext uri="{FF2B5EF4-FFF2-40B4-BE49-F238E27FC236}">
                <a16:creationId xmlns:lc="http://schemas.openxmlformats.org/drawingml/2006/lockedCanvas" xmlns="" xmlns:a16="http://schemas.microsoft.com/office/drawing/2014/main" id="{C9A2B3BA-ADAE-444A-8CC2-2A455CD0F972}"/>
              </a:ext>
            </a:extLst>
          </p:cNvPr>
          <p:cNvGrpSpPr/>
          <p:nvPr/>
        </p:nvGrpSpPr>
        <p:grpSpPr>
          <a:xfrm>
            <a:off x="2057400" y="5486400"/>
            <a:ext cx="6155725" cy="1015663"/>
            <a:chOff x="852616" y="5654938"/>
            <a:chExt cx="11244649" cy="1015663"/>
          </a:xfrm>
        </p:grpSpPr>
        <p:sp>
          <p:nvSpPr>
            <p:cNvPr id="24" name="Rectangle 23">
              <a:extLst>
                <a:ext uri="{FF2B5EF4-FFF2-40B4-BE49-F238E27FC236}">
                  <a16:creationId xmlns:lc="http://schemas.openxmlformats.org/drawingml/2006/lockedCanvas" xmlns="" xmlns:a16="http://schemas.microsoft.com/office/drawing/2014/main" xmlns:mc="http://schemas.openxmlformats.org/markup-compatibility/2006" id="{31BD16C1-4F28-469D-8582-851041C7160B}"/>
                </a:ext>
              </a:extLst>
            </p:cNvPr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52616" y="5654938"/>
              <a:ext cx="11244649" cy="10156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lc="http://schemas.openxmlformats.org/drawingml/2006/lockedCanvas" xmlns="" xmlns:a16="http://schemas.microsoft.com/office/drawing/2014/main" xmlns:mc="http://schemas.openxmlformats.org/markup-compatibility/2006" id="{FA5FE369-747B-4918-B026-47E411A38FD9}"/>
                </a:ext>
              </a:extLst>
            </p:cNvPr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841884" y="5747270"/>
              <a:ext cx="2602572" cy="83099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noFill/>
                </a:rPr>
                <a:t> 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447800" y="16002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3.x+x=40</a:t>
            </a:r>
            <a:endParaRPr lang="en-US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0" y="2362200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অনুরূপে</a:t>
            </a:r>
            <a:r>
              <a:rPr lang="en-US" sz="4800" dirty="0" smtClean="0"/>
              <a:t>,</a:t>
            </a:r>
          </a:p>
          <a:p>
            <a:r>
              <a:rPr lang="en-US" sz="4800" dirty="0" smtClean="0"/>
              <a:t>60.x+(47-x).30=1680</a:t>
            </a:r>
          </a:p>
          <a:p>
            <a:r>
              <a:rPr lang="en-US" sz="4800" dirty="0" smtClean="0"/>
              <a:t>(2x-3)(x+6)=0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0" y="4724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আবার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:-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295400" y="648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06</a:t>
            </a:r>
            <a:endParaRPr lang="en-US" dirty="0"/>
          </a:p>
        </p:txBody>
      </p:sp>
      <p:grpSp>
        <p:nvGrpSpPr>
          <p:cNvPr id="37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38" name="Rounded Rectangle 37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ction Button: Back or Previous 38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0" name="Action Button: Forward or Next 39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" name="Action Button: Beginning 52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4" name="Action Button: End 53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Custom 54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6" name="Action Button: Custom 55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57" name="Action Button: Custom 56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1397000"/>
          <a:ext cx="6781800" cy="491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918"/>
                <a:gridCol w="3004882"/>
              </a:tblGrid>
              <a:tr h="704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সমীকরণ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অভেদ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206015">
                <a:tc>
                  <a:txBody>
                    <a:bodyPr/>
                    <a:lstStyle/>
                    <a:p>
                      <a:r>
                        <a:rPr lang="bn-BD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সমান চিহ্নের</a:t>
                      </a:r>
                      <a:r>
                        <a:rPr lang="bn-BD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দুই পক্ষে দুইটি বহুপদী থাকতে পারে অথবা এক পক্ষে শূন্য থাকতে পারে।</a:t>
                      </a:r>
                      <a:endParaRPr lang="en-US" sz="20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2।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উভয়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পক্ষে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বহুপদীর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মাত্রা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অসমান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পারে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সমীকরণ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</a:t>
                      </a:r>
                      <a:r>
                        <a:rPr lang="bn-BD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য়।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bn-BD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 পক্ষে দুইটি বহুপদী থাকে।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2।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উভয়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পক্ষে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বহুপদীর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মাত্রা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সমান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থাকে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bn-BD" sz="2000" baseline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বীজগণিতীয়</a:t>
                      </a:r>
                      <a:r>
                        <a:rPr lang="en-US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r>
                        <a:rPr lang="bn-BD" sz="2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 অভেদ।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52600" y="533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সমীকরণ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অভেদের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;-----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2954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07</a:t>
            </a:r>
            <a:endParaRPr lang="en-US" dirty="0"/>
          </a:p>
        </p:txBody>
      </p:sp>
      <p:grpSp>
        <p:nvGrpSpPr>
          <p:cNvPr id="37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38" name="Rounded Rectangle 37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ction Button: Back or Previous 38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0" name="Action Button: Forward or Next 39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" name="Action Button: Beginning 52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4" name="Action Button: End 53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Custom 54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6" name="Action Button: Custom 55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57" name="Action Button: Custom 56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371600" y="71021"/>
            <a:ext cx="7772400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-চল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200" y="1828800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একটি</a:t>
            </a:r>
            <a:r>
              <a:rPr lang="en-US" sz="2400" dirty="0" smtClean="0"/>
              <a:t>  </a:t>
            </a:r>
            <a:r>
              <a:rPr lang="en-US" sz="2400" dirty="0" err="1" smtClean="0"/>
              <a:t>স্টিমারে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 376  </a:t>
            </a:r>
            <a:r>
              <a:rPr lang="en-US" sz="2400" dirty="0" err="1" smtClean="0"/>
              <a:t>জন</a:t>
            </a:r>
            <a:r>
              <a:rPr lang="en-US" sz="2400" dirty="0" smtClean="0"/>
              <a:t>। </a:t>
            </a:r>
            <a:r>
              <a:rPr lang="en-US" sz="2400" dirty="0" err="1" smtClean="0"/>
              <a:t>ডেকের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কেবিনরে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তিনগুণ।ডেকরে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মাথাপিছু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ভাড়া</a:t>
            </a:r>
            <a:r>
              <a:rPr lang="en-US" sz="2400" dirty="0" smtClean="0"/>
              <a:t> 60 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ভাড়া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33840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(ক) </a:t>
            </a:r>
            <a:r>
              <a:rPr lang="en-US" sz="2400" dirty="0" err="1" smtClean="0"/>
              <a:t>ডেকের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সংখ্যাকে</a:t>
            </a:r>
            <a:r>
              <a:rPr lang="en-US" sz="2400" dirty="0" smtClean="0"/>
              <a:t> x </a:t>
            </a:r>
            <a:r>
              <a:rPr lang="en-US" sz="2400" dirty="0" err="1" smtClean="0"/>
              <a:t>ধরে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সমীকরণ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তৈরী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(খ) </a:t>
            </a:r>
            <a:r>
              <a:rPr lang="en-US" sz="2400" dirty="0" err="1" smtClean="0"/>
              <a:t>ডেকের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কেবিনের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(গ)  </a:t>
            </a:r>
            <a:r>
              <a:rPr lang="en-US" sz="2400" dirty="0" err="1" smtClean="0"/>
              <a:t>কেবিনের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মাথাপিছু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ভাড়া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41910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সমাধান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(ক) </a:t>
            </a:r>
            <a:r>
              <a:rPr lang="en-US" sz="2400" dirty="0" err="1" smtClean="0"/>
              <a:t>মনেকরি</a:t>
            </a:r>
            <a:r>
              <a:rPr lang="en-US" sz="2400" dirty="0" smtClean="0"/>
              <a:t>, </a:t>
            </a:r>
            <a:r>
              <a:rPr lang="en-US" sz="2400" dirty="0" err="1" smtClean="0"/>
              <a:t>ডেকের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x  </a:t>
            </a:r>
            <a:r>
              <a:rPr lang="en-US" sz="2400" dirty="0" err="1" smtClean="0"/>
              <a:t>জন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সুতরাং,কেবিনের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যাত্রী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 (376-x) </a:t>
            </a:r>
            <a:r>
              <a:rPr lang="en-US" sz="2400" dirty="0" err="1" smtClean="0"/>
              <a:t>জন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প্রম্নমতে</a:t>
            </a:r>
            <a:r>
              <a:rPr lang="en-US" sz="2400" dirty="0" smtClean="0"/>
              <a:t>, x=(376-x).3</a:t>
            </a:r>
          </a:p>
          <a:p>
            <a:r>
              <a:rPr lang="en-US" sz="2400" dirty="0" smtClean="0"/>
              <a:t>Ans. x=(376-x).3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371600" y="648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08</a:t>
            </a:r>
            <a:endParaRPr lang="en-US" dirty="0"/>
          </a:p>
        </p:txBody>
      </p:sp>
      <p:grpSp>
        <p:nvGrpSpPr>
          <p:cNvPr id="37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38" name="Rounded Rectangle 37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ction Button: Back or Previous 38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0" name="Action Button: Forward or Next 39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" name="Action Button: Beginning 52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4" name="Action Button: End 53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Custom 54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6" name="Action Button: Custom 55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57" name="Action Button: Custom 56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371600" y="0"/>
            <a:ext cx="77724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(খ) ক-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,x=(376-x).3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95400" y="6858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বা,x</a:t>
            </a:r>
            <a:r>
              <a:rPr lang="en-US" sz="3200" dirty="0" smtClean="0"/>
              <a:t>=1128-3x</a:t>
            </a:r>
          </a:p>
          <a:p>
            <a:r>
              <a:rPr lang="en-US" sz="3200" dirty="0" smtClean="0"/>
              <a:t>বা,X+3x=1128</a:t>
            </a:r>
          </a:p>
          <a:p>
            <a:r>
              <a:rPr lang="en-US" sz="3200" dirty="0" smtClean="0"/>
              <a:t>বা,4x=1128</a:t>
            </a:r>
          </a:p>
          <a:p>
            <a:r>
              <a:rPr lang="en-US" sz="3200" dirty="0" err="1" smtClean="0"/>
              <a:t>বা,X</a:t>
            </a:r>
            <a:r>
              <a:rPr lang="en-US" sz="3200" dirty="0" smtClean="0"/>
              <a:t>=1128/4</a:t>
            </a:r>
          </a:p>
          <a:p>
            <a:r>
              <a:rPr lang="en-US" sz="3200" dirty="0" err="1" smtClean="0"/>
              <a:t>বা,X</a:t>
            </a:r>
            <a:r>
              <a:rPr lang="en-US" sz="3200" dirty="0" smtClean="0"/>
              <a:t>=282</a:t>
            </a:r>
          </a:p>
          <a:p>
            <a:r>
              <a:rPr lang="en-US" sz="3200" dirty="0" err="1" smtClean="0"/>
              <a:t>ডেকের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যাত্রী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282 </a:t>
            </a:r>
            <a:r>
              <a:rPr lang="en-US" sz="3200" dirty="0" err="1" smtClean="0"/>
              <a:t>জন</a:t>
            </a:r>
            <a:r>
              <a:rPr lang="en-US" sz="3200" dirty="0" smtClean="0"/>
              <a:t>।</a:t>
            </a:r>
          </a:p>
          <a:p>
            <a:r>
              <a:rPr lang="en-US" sz="3200" dirty="0" err="1" smtClean="0"/>
              <a:t>সুতরাং,কেবিনের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যাত্রীসংখ্যা</a:t>
            </a:r>
            <a:r>
              <a:rPr lang="en-US" sz="3200" dirty="0" smtClean="0"/>
              <a:t>(376-282)</a:t>
            </a:r>
            <a:r>
              <a:rPr lang="en-US" sz="3200" dirty="0" err="1" smtClean="0"/>
              <a:t>জন</a:t>
            </a:r>
            <a:r>
              <a:rPr lang="en-US" sz="3200" dirty="0" smtClean="0"/>
              <a:t>    =94জন।</a:t>
            </a:r>
          </a:p>
          <a:p>
            <a:r>
              <a:rPr lang="en-US" sz="3200" dirty="0" err="1" smtClean="0"/>
              <a:t>Ans.ডেকের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যাত্রী</a:t>
            </a:r>
            <a:r>
              <a:rPr lang="en-US" sz="3200" dirty="0" smtClean="0"/>
              <a:t> 282 </a:t>
            </a:r>
            <a:r>
              <a:rPr lang="en-US" sz="3200" dirty="0" err="1" smtClean="0"/>
              <a:t>জন</a:t>
            </a:r>
            <a:r>
              <a:rPr lang="en-US" sz="3200" dirty="0" smtClean="0"/>
              <a:t> ও </a:t>
            </a:r>
            <a:r>
              <a:rPr lang="en-US" sz="3200" dirty="0" err="1" smtClean="0"/>
              <a:t>কেবিনের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যাত্রী</a:t>
            </a:r>
            <a:r>
              <a:rPr lang="en-US" sz="3200" dirty="0" smtClean="0"/>
              <a:t> 94 </a:t>
            </a:r>
            <a:r>
              <a:rPr lang="en-US" sz="3200" dirty="0" err="1" smtClean="0"/>
              <a:t>জন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3"/>
          <p:cNvGrpSpPr/>
          <p:nvPr/>
        </p:nvGrpSpPr>
        <p:grpSpPr>
          <a:xfrm>
            <a:off x="0" y="0"/>
            <a:ext cx="1295400" cy="6553200"/>
            <a:chOff x="1295400" y="-76200"/>
            <a:chExt cx="1371600" cy="6400800"/>
          </a:xfrm>
        </p:grpSpPr>
        <p:sp>
          <p:nvSpPr>
            <p:cNvPr id="38" name="Rounded Rectangle 37"/>
            <p:cNvSpPr/>
            <p:nvPr/>
          </p:nvSpPr>
          <p:spPr>
            <a:xfrm>
              <a:off x="1295400" y="-76200"/>
              <a:ext cx="1371600" cy="6400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ction Button: Back or Previous 38">
              <a:hlinkClick r:id="" action="ppaction://hlinkshowjump?jump=previousslide" highlightClick="1"/>
            </p:cNvPr>
            <p:cNvSpPr/>
            <p:nvPr/>
          </p:nvSpPr>
          <p:spPr>
            <a:xfrm>
              <a:off x="1524000" y="5943600"/>
              <a:ext cx="457200" cy="304800"/>
            </a:xfrm>
            <a:prstGeom prst="actionButtonBackPrevious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0" name="Action Button: Forward or Next 39">
              <a:hlinkClick r:id="" action="ppaction://hlinkshowjump?jump=nextslide" highlightClick="1"/>
            </p:cNvPr>
            <p:cNvSpPr/>
            <p:nvPr/>
          </p:nvSpPr>
          <p:spPr>
            <a:xfrm>
              <a:off x="2057400" y="5943600"/>
              <a:ext cx="457200" cy="304800"/>
            </a:xfrm>
            <a:prstGeom prst="actionButtonForwardNext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" name="Action Button: Beginning 52">
              <a:hlinkClick r:id="" action="ppaction://hlinkshowjump?jump=firstslide" highlightClick="1"/>
            </p:cNvPr>
            <p:cNvSpPr/>
            <p:nvPr/>
          </p:nvSpPr>
          <p:spPr>
            <a:xfrm>
              <a:off x="1447800" y="76200"/>
              <a:ext cx="457200" cy="304800"/>
            </a:xfrm>
            <a:prstGeom prst="actionButtonBeginning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4" name="Action Button: End 53">
              <a:hlinkClick r:id="" action="ppaction://hlinkshowjump?jump=lastslide" highlightClick="1"/>
            </p:cNvPr>
            <p:cNvSpPr/>
            <p:nvPr/>
          </p:nvSpPr>
          <p:spPr>
            <a:xfrm>
              <a:off x="2057400" y="76200"/>
              <a:ext cx="457200" cy="304800"/>
            </a:xfrm>
            <a:prstGeom prst="actionButtonEnd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Action Button: Custom 54">
              <a:hlinkClick r:id="" action="ppaction://noaction" highlightClick="1"/>
            </p:cNvPr>
            <p:cNvSpPr/>
            <p:nvPr/>
          </p:nvSpPr>
          <p:spPr>
            <a:xfrm>
              <a:off x="1447800" y="457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2" action="ppaction://hlinksldjump"/>
                </a:rPr>
                <a:t>Page01</a:t>
              </a:r>
              <a:endParaRPr lang="en-US" sz="1400" dirty="0"/>
            </a:p>
          </p:txBody>
        </p:sp>
        <p:sp>
          <p:nvSpPr>
            <p:cNvPr id="56" name="Action Button: Custom 55">
              <a:hlinkClick r:id="" action="ppaction://noaction" highlightClick="1"/>
            </p:cNvPr>
            <p:cNvSpPr/>
            <p:nvPr/>
          </p:nvSpPr>
          <p:spPr>
            <a:xfrm>
              <a:off x="1447800" y="1371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3" action="ppaction://hlinksldjump"/>
                </a:rPr>
                <a:t>Page03</a:t>
              </a:r>
              <a:endParaRPr lang="en-US" sz="1400" dirty="0"/>
            </a:p>
          </p:txBody>
        </p:sp>
        <p:sp>
          <p:nvSpPr>
            <p:cNvPr id="57" name="Action Button: Custom 56">
              <a:hlinkClick r:id="" action="ppaction://noaction" highlightClick="1"/>
            </p:cNvPr>
            <p:cNvSpPr/>
            <p:nvPr/>
          </p:nvSpPr>
          <p:spPr>
            <a:xfrm>
              <a:off x="1447800" y="1828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4" action="ppaction://hlinksldjump"/>
                </a:rPr>
                <a:t>Page04</a:t>
              </a:r>
              <a:endParaRPr lang="en-US" sz="1400" dirty="0"/>
            </a:p>
          </p:txBody>
        </p:sp>
        <p:sp>
          <p:nvSpPr>
            <p:cNvPr id="58" name="Action Button: Custom 57">
              <a:hlinkClick r:id="" action="ppaction://noaction" highlightClick="1"/>
            </p:cNvPr>
            <p:cNvSpPr/>
            <p:nvPr/>
          </p:nvSpPr>
          <p:spPr>
            <a:xfrm>
              <a:off x="1447800" y="914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5" action="ppaction://hlinksldjump"/>
                </a:rPr>
                <a:t>Page02</a:t>
              </a:r>
              <a:endParaRPr lang="en-US" sz="1400" dirty="0"/>
            </a:p>
          </p:txBody>
        </p:sp>
        <p:sp>
          <p:nvSpPr>
            <p:cNvPr id="59" name="Action Button: Custom 58">
              <a:hlinkClick r:id="" action="ppaction://noaction" highlightClick="1"/>
            </p:cNvPr>
            <p:cNvSpPr/>
            <p:nvPr/>
          </p:nvSpPr>
          <p:spPr>
            <a:xfrm>
              <a:off x="1447800" y="2286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6" action="ppaction://hlinksldjump"/>
                </a:rPr>
                <a:t>Page05</a:t>
              </a:r>
              <a:endParaRPr lang="en-US" sz="1400" dirty="0"/>
            </a:p>
          </p:txBody>
        </p:sp>
        <p:sp>
          <p:nvSpPr>
            <p:cNvPr id="60" name="Action Button: Custom 59">
              <a:hlinkClick r:id="" action="ppaction://noaction" highlightClick="1"/>
            </p:cNvPr>
            <p:cNvSpPr/>
            <p:nvPr/>
          </p:nvSpPr>
          <p:spPr>
            <a:xfrm>
              <a:off x="1447800" y="2743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7" action="ppaction://hlinksldjump"/>
                </a:rPr>
                <a:t>Page06</a:t>
              </a:r>
              <a:endParaRPr lang="en-US" sz="1400" dirty="0"/>
            </a:p>
          </p:txBody>
        </p:sp>
        <p:sp>
          <p:nvSpPr>
            <p:cNvPr id="61" name="Action Button: Custom 60">
              <a:hlinkClick r:id="" action="ppaction://noaction" highlightClick="1"/>
            </p:cNvPr>
            <p:cNvSpPr/>
            <p:nvPr/>
          </p:nvSpPr>
          <p:spPr>
            <a:xfrm>
              <a:off x="1447800" y="3200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8" action="ppaction://hlinksldjump"/>
                </a:rPr>
                <a:t>Page07</a:t>
              </a:r>
              <a:endParaRPr lang="en-US" sz="1400" dirty="0"/>
            </a:p>
          </p:txBody>
        </p:sp>
        <p:sp>
          <p:nvSpPr>
            <p:cNvPr id="62" name="Action Button: Custom 61">
              <a:hlinkClick r:id="" action="ppaction://noaction" highlightClick="1"/>
            </p:cNvPr>
            <p:cNvSpPr/>
            <p:nvPr/>
          </p:nvSpPr>
          <p:spPr>
            <a:xfrm>
              <a:off x="1447800" y="36576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9" action="ppaction://hlinksldjump"/>
                </a:rPr>
                <a:t>Page08</a:t>
              </a:r>
              <a:endParaRPr lang="en-US" sz="1400" dirty="0"/>
            </a:p>
          </p:txBody>
        </p:sp>
        <p:sp>
          <p:nvSpPr>
            <p:cNvPr id="63" name="Action Button: Custom 62">
              <a:hlinkClick r:id="" action="ppaction://noaction" highlightClick="1"/>
            </p:cNvPr>
            <p:cNvSpPr/>
            <p:nvPr/>
          </p:nvSpPr>
          <p:spPr>
            <a:xfrm>
              <a:off x="1447800" y="41148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0" action="ppaction://hlinksldjump"/>
                </a:rPr>
                <a:t>Page09</a:t>
              </a:r>
              <a:endParaRPr lang="en-US" sz="1400" dirty="0"/>
            </a:p>
          </p:txBody>
        </p:sp>
        <p:sp>
          <p:nvSpPr>
            <p:cNvPr id="64" name="Action Button: Custom 63">
              <a:hlinkClick r:id="" action="ppaction://noaction" highlightClick="1"/>
            </p:cNvPr>
            <p:cNvSpPr/>
            <p:nvPr/>
          </p:nvSpPr>
          <p:spPr>
            <a:xfrm>
              <a:off x="1447800" y="45720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1" action="ppaction://hlinksldjump"/>
                </a:rPr>
                <a:t>Page010</a:t>
              </a:r>
              <a:endParaRPr lang="en-US" sz="1400" dirty="0"/>
            </a:p>
          </p:txBody>
        </p:sp>
        <p:sp>
          <p:nvSpPr>
            <p:cNvPr id="65" name="Action Button: Custom 64">
              <a:hlinkClick r:id="" action="ppaction://noaction" highlightClick="1"/>
            </p:cNvPr>
            <p:cNvSpPr/>
            <p:nvPr/>
          </p:nvSpPr>
          <p:spPr>
            <a:xfrm>
              <a:off x="1447800" y="50292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hlinkClick r:id="rId12" action="ppaction://hlinksldjump"/>
                </a:rPr>
                <a:t>Page011</a:t>
              </a:r>
              <a:endParaRPr lang="en-US" sz="1400" dirty="0"/>
            </a:p>
          </p:txBody>
        </p:sp>
        <p:sp>
          <p:nvSpPr>
            <p:cNvPr id="66" name="Action Button: Custom 65">
              <a:hlinkClick r:id="" action="ppaction://noaction" highlightClick="1"/>
            </p:cNvPr>
            <p:cNvSpPr/>
            <p:nvPr/>
          </p:nvSpPr>
          <p:spPr>
            <a:xfrm>
              <a:off x="1447800" y="5486400"/>
              <a:ext cx="1097280" cy="381000"/>
            </a:xfrm>
            <a:prstGeom prst="actionButtonBlank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  <a:hlinkClick r:id="rId12" action="ppaction://hlinksldjump"/>
                </a:rPr>
                <a:t>Page012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295400" y="6477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371600" y="71021"/>
            <a:ext cx="77724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(গ) খ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, </a:t>
            </a:r>
            <a:r>
              <a:rPr lang="en-US" sz="3600" dirty="0" err="1" smtClean="0"/>
              <a:t>ডেকের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যাত্রী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r>
              <a:rPr lang="en-US" sz="3600" dirty="0" smtClean="0"/>
              <a:t> 282   </a:t>
            </a:r>
            <a:r>
              <a:rPr lang="en-US" sz="3600" dirty="0" err="1" smtClean="0"/>
              <a:t>জন</a:t>
            </a:r>
            <a:endParaRPr lang="en-US" sz="36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1447800" y="762000"/>
            <a:ext cx="769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কেবিনের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যাত্রী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 94  </a:t>
            </a:r>
            <a:r>
              <a:rPr lang="en-US" sz="3200" dirty="0" err="1" smtClean="0"/>
              <a:t>জন</a:t>
            </a:r>
            <a:endParaRPr lang="en-US" sz="3200" dirty="0" smtClean="0"/>
          </a:p>
          <a:p>
            <a:r>
              <a:rPr lang="en-US" sz="3200" dirty="0" err="1" smtClean="0"/>
              <a:t>দেওয়া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,</a:t>
            </a:r>
          </a:p>
          <a:p>
            <a:r>
              <a:rPr lang="en-US" sz="3200" dirty="0" err="1" smtClean="0"/>
              <a:t>ডেকের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মাথাপিছু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ভাড়া</a:t>
            </a:r>
            <a:r>
              <a:rPr lang="en-US" sz="3200" dirty="0" smtClean="0"/>
              <a:t> 60  </a:t>
            </a:r>
            <a:r>
              <a:rPr lang="en-US" sz="3200" dirty="0" err="1" smtClean="0"/>
              <a:t>টাকা</a:t>
            </a:r>
            <a:endParaRPr lang="en-US" sz="3200" dirty="0" smtClean="0"/>
          </a:p>
          <a:p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মোট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বাড়া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প্রাপ্তি</a:t>
            </a:r>
            <a:r>
              <a:rPr lang="en-US" sz="3200" dirty="0" smtClean="0"/>
              <a:t> 33840 </a:t>
            </a:r>
            <a:r>
              <a:rPr lang="en-US" sz="3200" dirty="0" err="1" smtClean="0"/>
              <a:t>টাকা</a:t>
            </a:r>
            <a:endParaRPr lang="en-US" sz="3200" dirty="0" smtClean="0"/>
          </a:p>
          <a:p>
            <a:r>
              <a:rPr lang="en-US" sz="3200" dirty="0" smtClean="0">
                <a:sym typeface="MT Extra"/>
              </a:rPr>
              <a:t></a:t>
            </a:r>
            <a:r>
              <a:rPr lang="en-US" sz="3200" dirty="0" err="1" smtClean="0">
                <a:sym typeface="MT Extra"/>
              </a:rPr>
              <a:t>ডেকের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মোট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ভাড়া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প্রাপ্তি</a:t>
            </a:r>
            <a:r>
              <a:rPr lang="en-US" sz="3200" dirty="0" smtClean="0">
                <a:sym typeface="MT Extra"/>
              </a:rPr>
              <a:t>  (282×60) </a:t>
            </a:r>
            <a:r>
              <a:rPr lang="en-US" sz="3200" dirty="0" err="1" smtClean="0">
                <a:sym typeface="MT Extra"/>
              </a:rPr>
              <a:t>টাকা</a:t>
            </a:r>
            <a:endParaRPr lang="en-US" sz="3200" dirty="0" smtClean="0">
              <a:sym typeface="MT Extra"/>
            </a:endParaRPr>
          </a:p>
          <a:p>
            <a:r>
              <a:rPr lang="en-US" sz="3200" dirty="0" smtClean="0">
                <a:sym typeface="MT Extra"/>
              </a:rPr>
              <a:t>                                             =16920  </a:t>
            </a:r>
            <a:r>
              <a:rPr lang="en-US" sz="3200" dirty="0" err="1" smtClean="0">
                <a:sym typeface="MT Extra"/>
              </a:rPr>
              <a:t>টাকা</a:t>
            </a:r>
            <a:endParaRPr lang="en-US" sz="3200" dirty="0" smtClean="0">
              <a:sym typeface="MT Extra"/>
            </a:endParaRPr>
          </a:p>
          <a:p>
            <a:r>
              <a:rPr lang="en-US" sz="3200" dirty="0" err="1" smtClean="0">
                <a:sym typeface="MT Extra"/>
              </a:rPr>
              <a:t>কেবিনের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মোট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ভাড়া</a:t>
            </a:r>
            <a:r>
              <a:rPr lang="en-US" sz="3200" dirty="0" smtClean="0">
                <a:sym typeface="MT Extra"/>
              </a:rPr>
              <a:t> (33840-16920) </a:t>
            </a:r>
            <a:r>
              <a:rPr lang="en-US" sz="3200" dirty="0" err="1" smtClean="0">
                <a:sym typeface="MT Extra"/>
              </a:rPr>
              <a:t>টাকা</a:t>
            </a:r>
            <a:endParaRPr lang="en-US" sz="3200" dirty="0" smtClean="0">
              <a:sym typeface="MT Extra"/>
            </a:endParaRPr>
          </a:p>
          <a:p>
            <a:r>
              <a:rPr lang="en-US" sz="3200" dirty="0" smtClean="0">
                <a:sym typeface="MT Extra"/>
              </a:rPr>
              <a:t>                                              =16920 </a:t>
            </a:r>
            <a:r>
              <a:rPr lang="en-US" sz="3200" dirty="0" err="1" smtClean="0">
                <a:sym typeface="MT Extra"/>
              </a:rPr>
              <a:t>টাকা</a:t>
            </a:r>
            <a:endParaRPr lang="en-US" sz="3200" dirty="0" smtClean="0">
              <a:sym typeface="MT Extra"/>
            </a:endParaRPr>
          </a:p>
          <a:p>
            <a:r>
              <a:rPr lang="en-US" sz="3200" dirty="0" err="1" smtClean="0">
                <a:sym typeface="MT Extra"/>
              </a:rPr>
              <a:t>কেবিনের</a:t>
            </a:r>
            <a:r>
              <a:rPr lang="en-US" sz="3200" dirty="0" smtClean="0">
                <a:sym typeface="MT Extra"/>
              </a:rPr>
              <a:t> 94 </a:t>
            </a:r>
            <a:r>
              <a:rPr lang="en-US" sz="3200" dirty="0" err="1" smtClean="0">
                <a:sym typeface="MT Extra"/>
              </a:rPr>
              <a:t>জন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যাত্রীর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মোট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ভাড়া</a:t>
            </a:r>
            <a:r>
              <a:rPr lang="en-US" sz="3200" dirty="0" smtClean="0">
                <a:sym typeface="MT Extra"/>
              </a:rPr>
              <a:t> 16920টাকা</a:t>
            </a:r>
          </a:p>
          <a:p>
            <a:r>
              <a:rPr lang="en-US" sz="3200" dirty="0" err="1" smtClean="0">
                <a:sym typeface="MT Extra"/>
              </a:rPr>
              <a:t>কেবিনের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মাথাপিছু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ভাড়া</a:t>
            </a:r>
            <a:r>
              <a:rPr lang="en-US" sz="3200" dirty="0" smtClean="0">
                <a:sym typeface="MT Extra"/>
              </a:rPr>
              <a:t> (16920/94) </a:t>
            </a:r>
            <a:r>
              <a:rPr lang="en-US" sz="3200" dirty="0" err="1" smtClean="0">
                <a:sym typeface="MT Extra"/>
              </a:rPr>
              <a:t>টাকা</a:t>
            </a:r>
            <a:endParaRPr lang="en-US" sz="3200" dirty="0" smtClean="0">
              <a:sym typeface="MT Extra"/>
            </a:endParaRPr>
          </a:p>
          <a:p>
            <a:r>
              <a:rPr lang="en-US" sz="3200" dirty="0" smtClean="0">
                <a:sym typeface="MT Extra"/>
              </a:rPr>
              <a:t>                                                   =180 </a:t>
            </a:r>
            <a:r>
              <a:rPr lang="en-US" sz="3200" dirty="0" err="1" smtClean="0">
                <a:sym typeface="MT Extra"/>
              </a:rPr>
              <a:t>টাকা</a:t>
            </a:r>
            <a:endParaRPr lang="en-US" sz="3200" dirty="0" smtClean="0">
              <a:sym typeface="MT Extra"/>
            </a:endParaRPr>
          </a:p>
          <a:p>
            <a:r>
              <a:rPr lang="en-US" sz="3200" dirty="0" smtClean="0">
                <a:sym typeface="MT Extra"/>
              </a:rPr>
              <a:t>Ans. </a:t>
            </a:r>
            <a:r>
              <a:rPr lang="en-US" sz="3200" dirty="0" err="1" smtClean="0">
                <a:sym typeface="MT Extra"/>
              </a:rPr>
              <a:t>কেবিনের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মাথাপিছু</a:t>
            </a:r>
            <a:r>
              <a:rPr lang="en-US" sz="3200" dirty="0" smtClean="0">
                <a:sym typeface="MT Extra"/>
              </a:rPr>
              <a:t> </a:t>
            </a:r>
            <a:r>
              <a:rPr lang="en-US" sz="3200" dirty="0" err="1" smtClean="0">
                <a:sym typeface="MT Extra"/>
              </a:rPr>
              <a:t>ভাড়া</a:t>
            </a:r>
            <a:r>
              <a:rPr lang="en-US" sz="3200" dirty="0" smtClean="0">
                <a:sym typeface="MT Extra"/>
              </a:rPr>
              <a:t>  180 </a:t>
            </a:r>
            <a:r>
              <a:rPr lang="en-US" sz="3200" dirty="0" err="1" smtClean="0">
                <a:sym typeface="MT Extra"/>
              </a:rPr>
              <a:t>টাকা</a:t>
            </a:r>
            <a:r>
              <a:rPr lang="en-US" sz="3200" dirty="0" smtClean="0">
                <a:sym typeface="MT Extra"/>
              </a:rPr>
              <a:t>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660</Words>
  <Application>Microsoft Office PowerPoint</Application>
  <PresentationFormat>On-screen Show (4:3)</PresentationFormat>
  <Paragraphs>209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</dc:creator>
  <cp:lastModifiedBy>Corporate Edition</cp:lastModifiedBy>
  <cp:revision>203</cp:revision>
  <dcterms:created xsi:type="dcterms:W3CDTF">2016-10-07T03:48:23Z</dcterms:created>
  <dcterms:modified xsi:type="dcterms:W3CDTF">2020-10-01T14:29:01Z</dcterms:modified>
</cp:coreProperties>
</file>