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9" r:id="rId1"/>
  </p:sldMasterIdLst>
  <p:sldIdLst>
    <p:sldId id="257" r:id="rId2"/>
    <p:sldId id="264" r:id="rId3"/>
    <p:sldId id="258" r:id="rId4"/>
    <p:sldId id="267" r:id="rId5"/>
    <p:sldId id="259" r:id="rId6"/>
    <p:sldId id="260" r:id="rId7"/>
    <p:sldId id="262" r:id="rId8"/>
    <p:sldId id="266" r:id="rId9"/>
    <p:sldId id="261" r:id="rId10"/>
    <p:sldId id="263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mun" initials="m" lastIdx="1" clrIdx="0">
    <p:extLst>
      <p:ext uri="{19B8F6BF-5375-455C-9EA6-DF929625EA0E}">
        <p15:presenceInfo xmlns:p15="http://schemas.microsoft.com/office/powerpoint/2012/main" userId="mamu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F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06961-AD60-4107-943E-BB06C9B263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F5E127-860C-41B2-91F8-CECB15714F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5647B-C3B3-4895-8A66-A5549FF5E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E6CF-55CD-4C2E-8FFC-0AC8AA844239}" type="datetimeFigureOut">
              <a:rPr lang="en-US" smtClean="0"/>
              <a:t>30-Sep-20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5383D-2993-48F5-BCD2-EF65B14B1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CA8C9E-8849-4159-ADBF-812393532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DDDB-C932-4CA8-9A0F-4689DE0A0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523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B72A3-BCDC-49A7-BCD5-7674B7A85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9AFB96-F288-4487-810C-9F8E884098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19433-794E-4E59-B734-810118163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E6CF-55CD-4C2E-8FFC-0AC8AA844239}" type="datetimeFigureOut">
              <a:rPr lang="en-US" smtClean="0"/>
              <a:t>30-Sep-20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6733C7-4831-43D7-8A65-FC2C0348B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05965-A505-4AF0-A104-B330D827A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DDDB-C932-4CA8-9A0F-4689DE0A0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2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CA1FAD-1ACE-44B0-B04F-09074AF0A9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ABA092-3237-4B04-81F0-4D8909F497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96B746-D32F-47B3-A7F6-A4C918670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E6CF-55CD-4C2E-8FFC-0AC8AA844239}" type="datetimeFigureOut">
              <a:rPr lang="en-US" smtClean="0"/>
              <a:t>30-Sep-20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B6E25C-78BC-4FF6-895E-D2DB0D80A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4EAFB-FCD7-4DD3-8A62-0413369DA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DDDB-C932-4CA8-9A0F-4689DE0A0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58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F58F9-96D1-4BFD-883B-A082D3830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99646-F36E-43F8-930A-F0548ACEA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F1387-0611-4C06-8530-0EA2087E8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E6CF-55CD-4C2E-8FFC-0AC8AA844239}" type="datetimeFigureOut">
              <a:rPr lang="en-US" smtClean="0"/>
              <a:t>30-Sep-20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000DC-1A97-4DD7-8316-418E28A2B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557F9C-1325-4875-B67F-8026991D9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DDDB-C932-4CA8-9A0F-4689DE0A0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36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34170-F400-4D36-B0FA-39891B242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21C7CA-8A4F-4022-8A7A-759DC9ABC8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14E17-9C61-4EAC-9812-50A287849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E6CF-55CD-4C2E-8FFC-0AC8AA844239}" type="datetimeFigureOut">
              <a:rPr lang="en-US" smtClean="0"/>
              <a:t>30-Sep-20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DA04A1-907B-4199-A0CB-1B8509043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EB778B-2B2B-414A-90BE-0E2FF08EB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DDDB-C932-4CA8-9A0F-4689DE0A0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13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F10AE-8BDF-42DB-9A31-E407478E9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A735B-472B-49F5-88BD-8DEA694025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200509-195F-438D-87C2-29071BFC64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E4AA1E-D396-46EE-AE81-0AC9E8866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E6CF-55CD-4C2E-8FFC-0AC8AA844239}" type="datetimeFigureOut">
              <a:rPr lang="en-US" smtClean="0"/>
              <a:t>30-Sep-20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F4D699-56F3-49B4-ACC2-BE7080180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554FB-A582-4951-A6B5-694654ADB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DDDB-C932-4CA8-9A0F-4689DE0A0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625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D1B5F-B6E4-4FF0-8048-10A3E2728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1826CA-17C1-4D9E-A510-64625AA06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74CF7B-8BBD-4958-A462-36BF81B840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292E9A-F785-4525-A54B-BD9776E49E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BF6C2D-5E97-4396-BED5-CA69BCD078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519195-B76F-469C-946A-74AEC41A5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E6CF-55CD-4C2E-8FFC-0AC8AA844239}" type="datetimeFigureOut">
              <a:rPr lang="en-US" smtClean="0"/>
              <a:t>30-Sep-20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FA97D0-1B4B-448C-BC9A-D6EE2A604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D3438E-9F31-453C-AC50-B53B68396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DDDB-C932-4CA8-9A0F-4689DE0A0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772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60189-E837-4208-AB63-11B4D0C1C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02E13F-E06B-49B3-AAAB-AAF9409C9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E6CF-55CD-4C2E-8FFC-0AC8AA844239}" type="datetimeFigureOut">
              <a:rPr lang="en-US" smtClean="0"/>
              <a:t>30-Sep-20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074144-9795-47A4-A705-852D69C27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16DC40-D4F5-463B-9923-11628CBAA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DDDB-C932-4CA8-9A0F-4689DE0A0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314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82C618-E123-493D-82A0-E681F5FDD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E6CF-55CD-4C2E-8FFC-0AC8AA844239}" type="datetimeFigureOut">
              <a:rPr lang="en-US" smtClean="0"/>
              <a:t>30-Sep-20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B370C0-E925-49A6-B67E-8CB475B47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9770B5-D07D-45F2-8C41-56428E911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DDDB-C932-4CA8-9A0F-4689DE0A0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312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878FE-D162-414E-A5A8-D91010FF5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C5164-EDF6-4223-8392-FC82234C6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A63107-9449-4810-BD74-D66D06364B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68C0F1-D3F9-4A2C-B1B3-E5D19F081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E6CF-55CD-4C2E-8FFC-0AC8AA844239}" type="datetimeFigureOut">
              <a:rPr lang="en-US" smtClean="0"/>
              <a:t>30-Sep-20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B3099C-02BA-4D38-B284-0170A48AA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EE35D-4366-47F5-B19A-6E56C34B3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DDDB-C932-4CA8-9A0F-4689DE0A0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63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3901E-BE48-4362-97CC-3A38A4C57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A78463-4BA3-4851-8D9C-3D1179B29F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33251F-6A75-46FB-AC20-C6A17F448F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571159-81D4-43B9-8671-5EF1E8447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E6CF-55CD-4C2E-8FFC-0AC8AA844239}" type="datetimeFigureOut">
              <a:rPr lang="en-US" smtClean="0"/>
              <a:t>30-Sep-20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03A310-95C3-4EB0-9FAD-539785339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2B4937-79BD-4B5B-9F5E-A23F54F1E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DDDB-C932-4CA8-9A0F-4689DE0A0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777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065FD0-A33A-4948-8C6B-918C850D5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83946-D45F-4637-A090-4EEF1089EC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3E87A-A549-46F1-AAB3-23E96195D2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AE6CF-55CD-4C2E-8FFC-0AC8AA844239}" type="datetimeFigureOut">
              <a:rPr lang="en-US" smtClean="0"/>
              <a:t>30-Sep-20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1751A-B0CF-4B99-8E1C-870283683B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F39C3-B9EA-4025-ADE6-82A1DBEBA8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0DDDB-C932-4CA8-9A0F-4689DE0A0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38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0.png"/><Relationship Id="rId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90991E-9392-4C25-B6D2-96FFA11D97BE}"/>
              </a:ext>
            </a:extLst>
          </p:cNvPr>
          <p:cNvSpPr txBox="1"/>
          <p:nvPr/>
        </p:nvSpPr>
        <p:spPr>
          <a:xfrm>
            <a:off x="1" y="302866"/>
            <a:ext cx="12192000" cy="1323439"/>
          </a:xfrm>
          <a:prstGeom prst="rect">
            <a:avLst/>
          </a:prstGeom>
          <a:gradFill>
            <a:gsLst>
              <a:gs pos="0">
                <a:srgbClr val="19FF8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8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8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1C4075A-F489-4BC9-9218-C582FA6B65DF}"/>
              </a:ext>
            </a:extLst>
          </p:cNvPr>
          <p:cNvCxnSpPr>
            <a:cxnSpLocks/>
          </p:cNvCxnSpPr>
          <p:nvPr/>
        </p:nvCxnSpPr>
        <p:spPr>
          <a:xfrm>
            <a:off x="6096000" y="2447778"/>
            <a:ext cx="0" cy="4234376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C403AD5-2867-4721-9E7E-94768334A770}"/>
              </a:ext>
            </a:extLst>
          </p:cNvPr>
          <p:cNvSpPr txBox="1"/>
          <p:nvPr/>
        </p:nvSpPr>
        <p:spPr>
          <a:xfrm>
            <a:off x="5983488" y="2021651"/>
            <a:ext cx="6095968" cy="437042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8000" b="1" u="sng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b="1" u="sng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মামুন-অর-রশিদ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তালুকদার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বি.এসসি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অনার্স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এসসি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বি.এড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এম.এড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মিঠাখালী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মঠবাড়িয়া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পিরোজপুর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D9CB51B-75CA-441B-B01F-088FD270233A}"/>
              </a:ext>
            </a:extLst>
          </p:cNvPr>
          <p:cNvGrpSpPr/>
          <p:nvPr/>
        </p:nvGrpSpPr>
        <p:grpSpPr>
          <a:xfrm>
            <a:off x="81112" y="2013082"/>
            <a:ext cx="5888278" cy="4378995"/>
            <a:chOff x="81112" y="2013082"/>
            <a:chExt cx="5888278" cy="437899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EB53AF1-CE8F-4CBC-880B-BE3317FF62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12" y="2013082"/>
              <a:ext cx="5888278" cy="437899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FE680E3-F2A3-4FD8-BCA8-B82962D02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902" y="4810802"/>
              <a:ext cx="1225488" cy="15812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6424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4201F08-8DA1-4036-A317-DDF55A217844}"/>
              </a:ext>
            </a:extLst>
          </p:cNvPr>
          <p:cNvGrpSpPr/>
          <p:nvPr/>
        </p:nvGrpSpPr>
        <p:grpSpPr>
          <a:xfrm rot="10800000">
            <a:off x="1315934" y="594266"/>
            <a:ext cx="2449809" cy="2965830"/>
            <a:chOff x="642109" y="902941"/>
            <a:chExt cx="2449809" cy="296583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43A3FB5-EFD7-4694-875F-6CA6402B2BEC}"/>
                </a:ext>
              </a:extLst>
            </p:cNvPr>
            <p:cNvSpPr txBox="1"/>
            <p:nvPr/>
          </p:nvSpPr>
          <p:spPr>
            <a:xfrm rot="10800000">
              <a:off x="642109" y="902941"/>
              <a:ext cx="6049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B82DB4F-8020-455D-92AA-EEC14EA861DB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1535150" y="2509907"/>
              <a:ext cx="2183167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97E51E0-0524-4470-B2E7-6E1991C8751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766731" y="584824"/>
              <a:ext cx="0" cy="1720002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Arc 5">
              <a:extLst>
                <a:ext uri="{FF2B5EF4-FFF2-40B4-BE49-F238E27FC236}">
                  <a16:creationId xmlns:a16="http://schemas.microsoft.com/office/drawing/2014/main" id="{717F0419-56ED-4C20-B9BB-373CA50E8903}"/>
                </a:ext>
              </a:extLst>
            </p:cNvPr>
            <p:cNvSpPr/>
            <p:nvPr/>
          </p:nvSpPr>
          <p:spPr>
            <a:xfrm rot="12415053" flipV="1">
              <a:off x="2115771" y="2989443"/>
              <a:ext cx="633177" cy="879328"/>
            </a:xfrm>
            <a:prstGeom prst="arc">
              <a:avLst>
                <a:gd name="adj1" fmla="val 16200000"/>
                <a:gd name="adj2" fmla="val 19850706"/>
              </a:avLst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38494FC-16A4-447F-87B8-F2E1178A508E}"/>
                </a:ext>
              </a:extLst>
            </p:cNvPr>
            <p:cNvSpPr txBox="1"/>
            <p:nvPr/>
          </p:nvSpPr>
          <p:spPr>
            <a:xfrm flipV="1">
              <a:off x="2657308" y="3366064"/>
              <a:ext cx="434610" cy="4413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98EBA49-C8D0-4171-BE52-BC93067849D5}"/>
                </a:ext>
              </a:extLst>
            </p:cNvPr>
            <p:cNvSpPr txBox="1"/>
            <p:nvPr/>
          </p:nvSpPr>
          <p:spPr>
            <a:xfrm flipV="1">
              <a:off x="2347828" y="1053707"/>
              <a:ext cx="434610" cy="4413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77C9893-86AE-464C-B56D-7B641ADCD099}"/>
                </a:ext>
              </a:extLst>
            </p:cNvPr>
            <p:cNvSpPr txBox="1"/>
            <p:nvPr/>
          </p:nvSpPr>
          <p:spPr>
            <a:xfrm>
              <a:off x="2164325" y="2453934"/>
              <a:ext cx="3774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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12FF4E4-7968-41E0-A26A-986A6DB0D242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675147" y="1649906"/>
              <a:ext cx="2183168" cy="1720002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or: Elbow 10">
              <a:extLst>
                <a:ext uri="{FF2B5EF4-FFF2-40B4-BE49-F238E27FC236}">
                  <a16:creationId xmlns:a16="http://schemas.microsoft.com/office/drawing/2014/main" id="{490D782B-DC2F-44C6-8B62-05FBD3EDB2B3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2307324" y="1563188"/>
              <a:ext cx="434611" cy="197887"/>
            </a:xfrm>
            <a:prstGeom prst="bentConnector3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E6DC27C-F9F1-4F1A-9B6F-26455A5CE2FC}"/>
                  </a:ext>
                </a:extLst>
              </p:cNvPr>
              <p:cNvSpPr txBox="1"/>
              <p:nvPr/>
            </p:nvSpPr>
            <p:spPr>
              <a:xfrm>
                <a:off x="5472959" y="506433"/>
                <a:ext cx="6359712" cy="58687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সমকোনী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</a:t>
                </a:r>
                <a:r>
                  <a:rPr lang="en-US" sz="3200" dirty="0">
                    <a:sym typeface="Symbol" panose="05050102010706020507" pitchFamily="18" charset="2"/>
                  </a:rPr>
                  <a:t>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ABC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এর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ক্ষেত্রে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পিথাগোরাসের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উপপাদ্য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প্রয়োগ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করে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আমরা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লিখতে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পারি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200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AB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ym typeface="Symbol" panose="05050102010706020507" pitchFamily="18" charset="2"/>
                  </a:rPr>
                  <a:t>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3200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sz="3200" dirty="0"/>
                  <a:t>=</a:t>
                </a:r>
                <a:r>
                  <a:rPr lang="en-US" sz="32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200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AC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/>
              </a:p>
              <a:p>
                <a:pPr marL="571500" indent="-571500">
                  <a:lnSpc>
                    <a:spcPct val="150000"/>
                  </a:lnSpc>
                  <a:buFont typeface="Symbol" panose="05050102010706020507" pitchFamily="18" charset="2"/>
                  <a:buChar char="Þ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200" b="0" i="0" dirty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AB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200" b="0" i="0" dirty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AC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>
                    <a:sym typeface="Symbol" panose="05050102010706020507" pitchFamily="18" charset="2"/>
                  </a:rPr>
                  <a:t> 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2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  <m:r>
                              <m:rPr>
                                <m:nor/>
                              </m:rPr>
                              <a:rPr lang="en-US" sz="3200" b="0" i="0" dirty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C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200" b="0" i="0" dirty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AC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200" b="0" i="0" dirty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AC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200" b="0" i="0" dirty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AC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3200" dirty="0"/>
              </a:p>
              <a:p>
                <a:pPr marL="571500" indent="-571500">
                  <a:lnSpc>
                    <a:spcPct val="150000"/>
                  </a:lnSpc>
                  <a:buFont typeface="Symbol" panose="05050102010706020507" pitchFamily="18" charset="2"/>
                  <a:buChar char="Þ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sz="3200" b="0" i="0" dirty="0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AB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sz="3200" dirty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AC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ym typeface="Symbol" panose="05050102010706020507" pitchFamily="18" charset="2"/>
                  </a:rPr>
                  <a:t>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sz="3200" b="0" i="0" dirty="0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BC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sz="3200" dirty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AC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/>
                  <a:t>=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  <a:p>
                <a:pPr marL="571500" indent="-571500">
                  <a:lnSpc>
                    <a:spcPct val="150000"/>
                  </a:lnSpc>
                  <a:buFont typeface="Symbol" panose="05050102010706020507" pitchFamily="18" charset="2"/>
                  <a:buChar char="Þ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3200" dirty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Sin</m:t>
                            </m:r>
                            <m:r>
                              <m:rPr>
                                <m:nor/>
                              </m:rPr>
                              <a:rPr lang="en-US" sz="3200" dirty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</m:t>
                            </m:r>
                          </m:e>
                        </m:d>
                      </m:e>
                      <m:sup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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3200" b="0" i="0" dirty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Cos</m:t>
                            </m:r>
                            <m:r>
                              <m:rPr>
                                <m:nor/>
                              </m:rPr>
                              <a:rPr lang="en-US" sz="3200" dirty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</m:t>
                            </m:r>
                          </m:e>
                        </m:d>
                      </m:e>
                      <m:sup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dirty="0">
                    <a:cs typeface="Times New Roman" panose="02020603050405020304" pitchFamily="18" charset="0"/>
                  </a:rPr>
                  <a:t>   ∴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2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Sin</m:t>
                        </m:r>
                      </m:e>
                      <m:sup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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200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Cos</m:t>
                        </m:r>
                      </m:e>
                      <m:sup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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E6DC27C-F9F1-4F1A-9B6F-26455A5CE2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2959" y="506433"/>
                <a:ext cx="6359712" cy="5868722"/>
              </a:xfrm>
              <a:prstGeom prst="rect">
                <a:avLst/>
              </a:prstGeom>
              <a:blipFill>
                <a:blip r:embed="rId2"/>
                <a:stretch>
                  <a:fillRect l="-2972" t="-1558" r="-959" b="-2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356525B-841E-4832-A511-E82D3115E218}"/>
                  </a:ext>
                </a:extLst>
              </p:cNvPr>
              <p:cNvSpPr txBox="1"/>
              <p:nvPr/>
            </p:nvSpPr>
            <p:spPr>
              <a:xfrm>
                <a:off x="548640" y="3561878"/>
                <a:ext cx="4768948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কাজ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: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উক্ত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নিয়মে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প্রমাণ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endParaRPr lang="en-US" sz="36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571500" indent="-571500"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6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3600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ec</m:t>
                        </m:r>
                      </m:e>
                      <m:sup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6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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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600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Tan</m:t>
                        </m:r>
                      </m:e>
                      <m:sup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6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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</a:t>
                </a:r>
              </a:p>
              <a:p>
                <a:pPr marL="571500" indent="-571500"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600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Cosec</m:t>
                        </m:r>
                      </m:e>
                      <m:sup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6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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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600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Cot</m:t>
                        </m:r>
                      </m:e>
                      <m:sup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6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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</a:t>
                </a:r>
              </a:p>
              <a:p>
                <a:pPr marL="571500" indent="-571500">
                  <a:buFont typeface="Wingdings" panose="05000000000000000000" pitchFamily="2" charset="2"/>
                  <a:buChar char="v"/>
                </a:pP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Sin + Cos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 1</a:t>
                </a:r>
              </a:p>
              <a:p>
                <a:pPr marL="571500" indent="-571500">
                  <a:buFont typeface="Wingdings" panose="05000000000000000000" pitchFamily="2" charset="2"/>
                  <a:buChar char="v"/>
                </a:pP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Sin ≤ 1, Cos ≤ 1</a:t>
                </a:r>
              </a:p>
              <a:p>
                <a:pPr marL="571500" indent="-571500">
                  <a:buFont typeface="Wingdings" panose="05000000000000000000" pitchFamily="2" charset="2"/>
                  <a:buChar char="v"/>
                </a:pP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356525B-841E-4832-A511-E82D3115E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" y="3561878"/>
                <a:ext cx="4768948" cy="3416320"/>
              </a:xfrm>
              <a:prstGeom prst="rect">
                <a:avLst/>
              </a:prstGeom>
              <a:blipFill>
                <a:blip r:embed="rId3"/>
                <a:stretch>
                  <a:fillRect l="-3836" t="-2674" r="-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7108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15E476-92F3-4A34-93A2-7B038EF0D23E}"/>
              </a:ext>
            </a:extLst>
          </p:cNvPr>
          <p:cNvSpPr txBox="1"/>
          <p:nvPr/>
        </p:nvSpPr>
        <p:spPr>
          <a:xfrm>
            <a:off x="609191" y="492366"/>
            <a:ext cx="112822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দেখার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বোঝার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জানিয়ে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এখানেই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করছি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73ECA6-DE83-4B83-A7DE-26B4295DF4C8}"/>
              </a:ext>
            </a:extLst>
          </p:cNvPr>
          <p:cNvSpPr txBox="1"/>
          <p:nvPr/>
        </p:nvSpPr>
        <p:spPr>
          <a:xfrm>
            <a:off x="450166" y="2715062"/>
            <a:ext cx="112822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থাকুন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থাকুন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সচেতন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হউন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ঘরের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মাস্ক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পড়ুন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অপরকে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সচেতন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মাস্ক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পড়ার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পরামর্শ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37794E-F696-438D-B69E-4F89538C2977}"/>
              </a:ext>
            </a:extLst>
          </p:cNvPr>
          <p:cNvSpPr txBox="1"/>
          <p:nvPr/>
        </p:nvSpPr>
        <p:spPr>
          <a:xfrm>
            <a:off x="1815547" y="4518848"/>
            <a:ext cx="78452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138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হাফেজ</a:t>
            </a:r>
            <a:endParaRPr lang="en-US" sz="138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047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779008-8526-4B30-B652-0AE59FCEC95D}"/>
              </a:ext>
            </a:extLst>
          </p:cNvPr>
          <p:cNvSpPr txBox="1"/>
          <p:nvPr/>
        </p:nvSpPr>
        <p:spPr>
          <a:xfrm>
            <a:off x="6380005" y="1319410"/>
            <a:ext cx="5035827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u="sng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5400" b="1" u="sng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৯ম ও ১০ম</a:t>
            </a:r>
          </a:p>
          <a:p>
            <a:pPr algn="ctr"/>
            <a:r>
              <a:rPr lang="en-US" sz="5400" b="1" u="sng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5400" b="1" u="sng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5400" b="1" u="sng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5400" b="1" u="sng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5400" b="1" u="sng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5400" b="1" u="sng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5400" b="1" u="sng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9ম </a:t>
            </a:r>
          </a:p>
          <a:p>
            <a:pPr algn="ctr"/>
            <a:r>
              <a:rPr lang="en-US" sz="5400" b="1" u="sng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u="sng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5400" b="1" u="sng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ত্রিকোনমিতি</a:t>
            </a:r>
            <a:endParaRPr lang="en-US" sz="5400" b="1" u="sng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u="sng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পর্ব</a:t>
            </a:r>
            <a:r>
              <a:rPr lang="en-US" sz="5400" b="1" u="sng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১ম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27359A-DF4E-4FB1-A7E9-099E02DA21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58" y="804941"/>
            <a:ext cx="5248117" cy="524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605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941AD4-719C-4DDE-A9F0-62A210FEE269}"/>
              </a:ext>
            </a:extLst>
          </p:cNvPr>
          <p:cNvSpPr txBox="1"/>
          <p:nvPr/>
        </p:nvSpPr>
        <p:spPr>
          <a:xfrm>
            <a:off x="253219" y="339771"/>
            <a:ext cx="11716043" cy="63094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8000" b="1" u="sng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u="sng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8000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u="sng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endParaRPr lang="en-US" sz="8000" b="1" u="sng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endParaRPr lang="en-US" sz="5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AutoNum type="arabicParenR"/>
            </a:pP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জ্যামিতিক</a:t>
            </a: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ত্রিকোনমিতিক</a:t>
            </a: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কোণের</a:t>
            </a: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মধ্যকার</a:t>
            </a: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সাদৃশ্য</a:t>
            </a: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5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বৈসাদৃশ্য</a:t>
            </a: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সীমা</a:t>
            </a: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AutoNum type="arabicParenR"/>
            </a:pPr>
            <a:r>
              <a:rPr lang="en-US" sz="5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5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ত্রিকোনমিতিক</a:t>
            </a:r>
            <a:r>
              <a:rPr lang="en-US" sz="5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সূত্রগুলো</a:t>
            </a:r>
            <a:r>
              <a:rPr lang="en-US" sz="5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5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5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639084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85D6CB3-1BC0-4973-BEBD-54FE29703AB0}"/>
              </a:ext>
            </a:extLst>
          </p:cNvPr>
          <p:cNvSpPr txBox="1"/>
          <p:nvPr/>
        </p:nvSpPr>
        <p:spPr>
          <a:xfrm>
            <a:off x="410816" y="439485"/>
            <a:ext cx="1127759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u="sng" dirty="0" err="1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জ্যামিতিক</a:t>
            </a:r>
            <a:r>
              <a:rPr lang="en-US" sz="6000" b="1" u="sng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6000" b="1" u="sng" dirty="0" err="1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কোণ</a:t>
            </a:r>
            <a:r>
              <a:rPr lang="en-US" sz="6000" b="1" u="sng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:</a:t>
            </a:r>
          </a:p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দুটি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রশ্মি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তাদের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পান্ত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বিন্দুতে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মিলিত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হলে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ঐ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বিন্দুতে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জ্যামিতিক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কোণ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উৎপন্ন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E43058-F81B-4D09-808F-BD804BD8FC56}"/>
              </a:ext>
            </a:extLst>
          </p:cNvPr>
          <p:cNvSpPr txBox="1"/>
          <p:nvPr/>
        </p:nvSpPr>
        <p:spPr>
          <a:xfrm>
            <a:off x="410817" y="3613382"/>
            <a:ext cx="112776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u="sng" dirty="0" err="1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ত্রিকোণমিতিক</a:t>
            </a:r>
            <a:r>
              <a:rPr lang="en-US" sz="6000" b="1" u="sng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6000" b="1" u="sng" dirty="0" err="1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কোণ</a:t>
            </a:r>
            <a:r>
              <a:rPr lang="en-US" sz="6000" b="1" u="sng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:</a:t>
            </a:r>
          </a:p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একটি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আদি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রশ্মির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ঘূর্ননের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ফলে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ত্রিকোণমিতিক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কোণ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উৎপন্ন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434770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D7EDC2D-35CA-4798-B188-71F502C49952}"/>
              </a:ext>
            </a:extLst>
          </p:cNvPr>
          <p:cNvCxnSpPr/>
          <p:nvPr/>
        </p:nvCxnSpPr>
        <p:spPr>
          <a:xfrm flipV="1">
            <a:off x="998806" y="1448975"/>
            <a:ext cx="2391508" cy="2433711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D337576-72C8-4D31-84F5-83919A0F5972}"/>
              </a:ext>
            </a:extLst>
          </p:cNvPr>
          <p:cNvCxnSpPr>
            <a:cxnSpLocks/>
          </p:cNvCxnSpPr>
          <p:nvPr/>
        </p:nvCxnSpPr>
        <p:spPr>
          <a:xfrm>
            <a:off x="998806" y="3882686"/>
            <a:ext cx="3460652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B2C142C-05B9-4D63-B68A-2F4D59096B4A}"/>
              </a:ext>
            </a:extLst>
          </p:cNvPr>
          <p:cNvCxnSpPr>
            <a:cxnSpLocks/>
          </p:cNvCxnSpPr>
          <p:nvPr/>
        </p:nvCxnSpPr>
        <p:spPr>
          <a:xfrm>
            <a:off x="7221414" y="4093697"/>
            <a:ext cx="3343422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>
            <a:extLst>
              <a:ext uri="{FF2B5EF4-FFF2-40B4-BE49-F238E27FC236}">
                <a16:creationId xmlns:a16="http://schemas.microsoft.com/office/drawing/2014/main" id="{E4DE84ED-30C3-4A68-A580-2BB1A1D09124}"/>
              </a:ext>
            </a:extLst>
          </p:cNvPr>
          <p:cNvSpPr/>
          <p:nvPr/>
        </p:nvSpPr>
        <p:spPr>
          <a:xfrm>
            <a:off x="6222609" y="3010486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0522CF4-AFF0-4A85-805F-3D045BCFCEA2}"/>
              </a:ext>
            </a:extLst>
          </p:cNvPr>
          <p:cNvGrpSpPr/>
          <p:nvPr/>
        </p:nvGrpSpPr>
        <p:grpSpPr>
          <a:xfrm>
            <a:off x="7032446" y="3498196"/>
            <a:ext cx="1023897" cy="966416"/>
            <a:chOff x="6033641" y="2414985"/>
            <a:chExt cx="1023897" cy="966416"/>
          </a:xfrm>
        </p:grpSpPr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1FDF7C53-AA30-432E-A076-A5C1FE5B3B87}"/>
                </a:ext>
              </a:extLst>
            </p:cNvPr>
            <p:cNvSpPr/>
            <p:nvPr/>
          </p:nvSpPr>
          <p:spPr>
            <a:xfrm rot="17950753">
              <a:off x="6062382" y="2386244"/>
              <a:ext cx="966416" cy="1023897"/>
            </a:xfrm>
            <a:prstGeom prst="arc">
              <a:avLst>
                <a:gd name="adj1" fmla="val 623846"/>
                <a:gd name="adj2" fmla="val 4463044"/>
              </a:avLst>
            </a:prstGeom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44C10B20-B531-43ED-8BC1-FDEBE39BEAA6}"/>
                </a:ext>
              </a:extLst>
            </p:cNvPr>
            <p:cNvCxnSpPr>
              <a:cxnSpLocks/>
              <a:stCxn id="13" idx="0"/>
            </p:cNvCxnSpPr>
            <p:nvPr/>
          </p:nvCxnSpPr>
          <p:spPr>
            <a:xfrm flipH="1" flipV="1">
              <a:off x="6724357" y="2451295"/>
              <a:ext cx="129638" cy="73791"/>
            </a:xfrm>
            <a:prstGeom prst="straightConnector1">
              <a:avLst/>
            </a:prstGeom>
            <a:ln w="254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C24C0FE-DEB7-4E8A-8D9D-95B1B413BEA1}"/>
              </a:ext>
            </a:extLst>
          </p:cNvPr>
          <p:cNvCxnSpPr>
            <a:cxnSpLocks/>
          </p:cNvCxnSpPr>
          <p:nvPr/>
        </p:nvCxnSpPr>
        <p:spPr>
          <a:xfrm flipV="1">
            <a:off x="7221414" y="1730325"/>
            <a:ext cx="2147668" cy="2363373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4DC1DB6-1451-4294-BA18-28B78743CF8D}"/>
              </a:ext>
            </a:extLst>
          </p:cNvPr>
          <p:cNvGrpSpPr/>
          <p:nvPr/>
        </p:nvGrpSpPr>
        <p:grpSpPr>
          <a:xfrm>
            <a:off x="7210862" y="3430970"/>
            <a:ext cx="745590" cy="1100866"/>
            <a:chOff x="6172795" y="2608775"/>
            <a:chExt cx="745590" cy="1100867"/>
          </a:xfrm>
        </p:grpSpPr>
        <p:sp>
          <p:nvSpPr>
            <p:cNvPr id="37" name="Arc 36">
              <a:extLst>
                <a:ext uri="{FF2B5EF4-FFF2-40B4-BE49-F238E27FC236}">
                  <a16:creationId xmlns:a16="http://schemas.microsoft.com/office/drawing/2014/main" id="{9EF9FCF0-12D4-493E-8DA7-A74AC201938E}"/>
                </a:ext>
              </a:extLst>
            </p:cNvPr>
            <p:cNvSpPr/>
            <p:nvPr/>
          </p:nvSpPr>
          <p:spPr>
            <a:xfrm rot="4416249">
              <a:off x="6015900" y="2765670"/>
              <a:ext cx="1059379" cy="745590"/>
            </a:xfrm>
            <a:prstGeom prst="arc">
              <a:avLst>
                <a:gd name="adj1" fmla="val 18581969"/>
                <a:gd name="adj2" fmla="val 21229042"/>
              </a:avLst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689D96DA-8517-4A24-AFC4-E58E2CF334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73726" y="3618202"/>
              <a:ext cx="175844" cy="91440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809D5AB-DE77-4997-911E-667BD5965577}"/>
              </a:ext>
            </a:extLst>
          </p:cNvPr>
          <p:cNvCxnSpPr>
            <a:cxnSpLocks/>
          </p:cNvCxnSpPr>
          <p:nvPr/>
        </p:nvCxnSpPr>
        <p:spPr>
          <a:xfrm>
            <a:off x="7244273" y="4093697"/>
            <a:ext cx="1857523" cy="2138785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Arc 49">
            <a:extLst>
              <a:ext uri="{FF2B5EF4-FFF2-40B4-BE49-F238E27FC236}">
                <a16:creationId xmlns:a16="http://schemas.microsoft.com/office/drawing/2014/main" id="{F65EDF29-AA77-4175-94D3-6DA706A208CF}"/>
              </a:ext>
            </a:extLst>
          </p:cNvPr>
          <p:cNvSpPr/>
          <p:nvPr/>
        </p:nvSpPr>
        <p:spPr>
          <a:xfrm rot="902183">
            <a:off x="1053066" y="3263069"/>
            <a:ext cx="861058" cy="869508"/>
          </a:xfrm>
          <a:prstGeom prst="arc">
            <a:avLst>
              <a:gd name="adj1" fmla="val 16200000"/>
              <a:gd name="adj2" fmla="val 477073"/>
            </a:avLst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4D80B8A-45C7-49BE-AA88-483412DAB93E}"/>
              </a:ext>
            </a:extLst>
          </p:cNvPr>
          <p:cNvSpPr txBox="1"/>
          <p:nvPr/>
        </p:nvSpPr>
        <p:spPr>
          <a:xfrm>
            <a:off x="1871002" y="478302"/>
            <a:ext cx="2391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জ্যামিতিক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DF14B1B-28AA-4B72-AA9C-668E89EFCE4D}"/>
              </a:ext>
            </a:extLst>
          </p:cNvPr>
          <p:cNvSpPr txBox="1"/>
          <p:nvPr/>
        </p:nvSpPr>
        <p:spPr>
          <a:xfrm>
            <a:off x="6892277" y="489409"/>
            <a:ext cx="2881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ত্রিকোণমিতিক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F61A473-2018-4287-BB88-458575E8E7B3}"/>
              </a:ext>
            </a:extLst>
          </p:cNvPr>
          <p:cNvSpPr txBox="1"/>
          <p:nvPr/>
        </p:nvSpPr>
        <p:spPr>
          <a:xfrm>
            <a:off x="787790" y="4524003"/>
            <a:ext cx="6288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জ্যামিতিক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সীমা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˙&lt; 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৩৬০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D22DCAC-DED6-4153-BF85-C3007A2AFE7B}"/>
              </a:ext>
            </a:extLst>
          </p:cNvPr>
          <p:cNvSpPr txBox="1"/>
          <p:nvPr/>
        </p:nvSpPr>
        <p:spPr>
          <a:xfrm>
            <a:off x="787791" y="5532153"/>
            <a:ext cx="6999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ত্রিকোণমিতিক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সীমা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˙ &amp;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83CBE7-1B67-4F16-869B-D90AB3DCF73C}"/>
              </a:ext>
            </a:extLst>
          </p:cNvPr>
          <p:cNvSpPr txBox="1"/>
          <p:nvPr/>
        </p:nvSpPr>
        <p:spPr>
          <a:xfrm>
            <a:off x="8226962" y="3309918"/>
            <a:ext cx="1831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ধনাত্বক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7A7DF1-AE1E-4F84-8D00-C685EBB00C7C}"/>
              </a:ext>
            </a:extLst>
          </p:cNvPr>
          <p:cNvSpPr txBox="1"/>
          <p:nvPr/>
        </p:nvSpPr>
        <p:spPr>
          <a:xfrm>
            <a:off x="8239714" y="4335014"/>
            <a:ext cx="2015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ঋনাত্বক</a:t>
            </a:r>
            <a:r>
              <a:rPr lang="en-US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endParaRPr lang="en-US" sz="32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Animation  Angles in Standard Position">
            <a:hlinkClick r:id="" action="ppaction://media"/>
            <a:extLst>
              <a:ext uri="{FF2B5EF4-FFF2-40B4-BE49-F238E27FC236}">
                <a16:creationId xmlns:a16="http://schemas.microsoft.com/office/drawing/2014/main" id="{9448210B-1B56-45D1-A3A1-F76E832CAF8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42808" y="122389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205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2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>
                <p:cTn id="116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50" grpId="0" animBg="1"/>
      <p:bldP spid="51" grpId="0"/>
      <p:bldP spid="53" grpId="0"/>
      <p:bldP spid="56" grpId="0"/>
      <p:bldP spid="58" grpId="0"/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34ACFC9-D460-462D-9E99-B531C1A39AA4}"/>
              </a:ext>
            </a:extLst>
          </p:cNvPr>
          <p:cNvCxnSpPr/>
          <p:nvPr/>
        </p:nvCxnSpPr>
        <p:spPr>
          <a:xfrm>
            <a:off x="717454" y="4304714"/>
            <a:ext cx="303862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A03DE60-E576-4906-AC83-0559303303DC}"/>
              </a:ext>
            </a:extLst>
          </p:cNvPr>
          <p:cNvCxnSpPr>
            <a:cxnSpLocks/>
          </p:cNvCxnSpPr>
          <p:nvPr/>
        </p:nvCxnSpPr>
        <p:spPr>
          <a:xfrm>
            <a:off x="717453" y="2025748"/>
            <a:ext cx="3038623" cy="2278966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4C88129-4F78-44CE-94A8-B7978CA8DE4F}"/>
              </a:ext>
            </a:extLst>
          </p:cNvPr>
          <p:cNvCxnSpPr>
            <a:cxnSpLocks/>
          </p:cNvCxnSpPr>
          <p:nvPr/>
        </p:nvCxnSpPr>
        <p:spPr>
          <a:xfrm flipV="1">
            <a:off x="717454" y="2025748"/>
            <a:ext cx="0" cy="227896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c 16">
            <a:extLst>
              <a:ext uri="{FF2B5EF4-FFF2-40B4-BE49-F238E27FC236}">
                <a16:creationId xmlns:a16="http://schemas.microsoft.com/office/drawing/2014/main" id="{FA64BB9E-B3F9-43FC-9BB3-C5564AD9F967}"/>
              </a:ext>
            </a:extLst>
          </p:cNvPr>
          <p:cNvSpPr/>
          <p:nvPr/>
        </p:nvSpPr>
        <p:spPr>
          <a:xfrm rot="14584947">
            <a:off x="3022894" y="3417672"/>
            <a:ext cx="838946" cy="1223885"/>
          </a:xfrm>
          <a:prstGeom prst="arc">
            <a:avLst>
              <a:gd name="adj1" fmla="val 16200000"/>
              <a:gd name="adj2" fmla="val 19850706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C705B8-1B9C-454F-B682-3E34AA12A192}"/>
              </a:ext>
            </a:extLst>
          </p:cNvPr>
          <p:cNvSpPr txBox="1"/>
          <p:nvPr/>
        </p:nvSpPr>
        <p:spPr>
          <a:xfrm>
            <a:off x="414999" y="1378668"/>
            <a:ext cx="604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F3802D-07A8-4CE1-8153-453C804DE642}"/>
              </a:ext>
            </a:extLst>
          </p:cNvPr>
          <p:cNvSpPr txBox="1"/>
          <p:nvPr/>
        </p:nvSpPr>
        <p:spPr>
          <a:xfrm>
            <a:off x="3425281" y="4279607"/>
            <a:ext cx="604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91E5AA2-5B67-4038-9BE3-D367AA6ED44E}"/>
              </a:ext>
            </a:extLst>
          </p:cNvPr>
          <p:cNvSpPr txBox="1"/>
          <p:nvPr/>
        </p:nvSpPr>
        <p:spPr>
          <a:xfrm>
            <a:off x="414999" y="4270545"/>
            <a:ext cx="604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9E3E66A9-D56F-4641-91AE-362B2F71DA47}"/>
              </a:ext>
            </a:extLst>
          </p:cNvPr>
          <p:cNvCxnSpPr>
            <a:cxnSpLocks/>
          </p:cNvCxnSpPr>
          <p:nvPr/>
        </p:nvCxnSpPr>
        <p:spPr>
          <a:xfrm>
            <a:off x="717453" y="4038329"/>
            <a:ext cx="604909" cy="262196"/>
          </a:xfrm>
          <a:prstGeom prst="bentConnector3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2925514-77B6-482B-BED5-7ACF23B2AF6A}"/>
              </a:ext>
            </a:extLst>
          </p:cNvPr>
          <p:cNvSpPr txBox="1"/>
          <p:nvPr/>
        </p:nvSpPr>
        <p:spPr>
          <a:xfrm>
            <a:off x="4273098" y="678796"/>
            <a:ext cx="7610614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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ACB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অতিভূজ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>
              <a:lnSpc>
                <a:spcPct val="150000"/>
              </a:lnSpc>
            </a:pP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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ACB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বিপরীতবাহু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>
              <a:lnSpc>
                <a:spcPct val="150000"/>
              </a:lnSpc>
            </a:pP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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ACB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সন্নিহিতবাহু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31A2458-45DD-4DCA-A31D-8A63922F57DF}"/>
              </a:ext>
            </a:extLst>
          </p:cNvPr>
          <p:cNvSpPr txBox="1"/>
          <p:nvPr/>
        </p:nvSpPr>
        <p:spPr>
          <a:xfrm>
            <a:off x="4778334" y="1783596"/>
            <a:ext cx="1847555" cy="707886"/>
          </a:xfrm>
          <a:prstGeom prst="rect">
            <a:avLst/>
          </a:prstGeom>
          <a:solidFill>
            <a:srgbClr val="0070C0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7B96554-77C4-4177-A951-D6F52F81CD31}"/>
              </a:ext>
            </a:extLst>
          </p:cNvPr>
          <p:cNvSpPr txBox="1"/>
          <p:nvPr/>
        </p:nvSpPr>
        <p:spPr>
          <a:xfrm>
            <a:off x="4852506" y="5042996"/>
            <a:ext cx="1847555" cy="707886"/>
          </a:xfrm>
          <a:prstGeom prst="rect">
            <a:avLst/>
          </a:prstGeom>
          <a:solidFill>
            <a:srgbClr val="00B050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997CAC2-C438-44ED-B5C5-FC1C35CEFF75}"/>
              </a:ext>
            </a:extLst>
          </p:cNvPr>
          <p:cNvSpPr txBox="1"/>
          <p:nvPr/>
        </p:nvSpPr>
        <p:spPr>
          <a:xfrm>
            <a:off x="4824368" y="3384127"/>
            <a:ext cx="1847555" cy="707886"/>
          </a:xfrm>
          <a:prstGeom prst="rect">
            <a:avLst/>
          </a:prstGeom>
          <a:solidFill>
            <a:schemeClr val="accent2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152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6" repeatCount="5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mph" presetSubtype="6" repeatCount="5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mph" presetSubtype="10" repeatCount="5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mph" presetSubtype="6" repeatCount="5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7" grpId="0" animBg="1"/>
      <p:bldP spid="34" grpId="0" animBg="1"/>
      <p:bldP spid="36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02925514-77B6-482B-BED5-7ACF23B2AF6A}"/>
              </a:ext>
            </a:extLst>
          </p:cNvPr>
          <p:cNvSpPr txBox="1"/>
          <p:nvPr/>
        </p:nvSpPr>
        <p:spPr>
          <a:xfrm>
            <a:off x="4878685" y="566571"/>
            <a:ext cx="6494068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Sin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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ACB</a:t>
            </a:r>
            <a:r>
              <a:rPr 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</a:t>
            </a:r>
            <a:r>
              <a:rPr 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Sin = 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Cos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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ACB</a:t>
            </a:r>
            <a:r>
              <a:rPr 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</a:t>
            </a:r>
            <a:r>
              <a:rPr 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Cos = 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Tan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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ACB</a:t>
            </a:r>
            <a:r>
              <a:rPr 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</a:t>
            </a:r>
            <a:r>
              <a:rPr 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Tan =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Cosec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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ACB</a:t>
            </a:r>
            <a:r>
              <a:rPr 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</a:t>
            </a:r>
            <a:r>
              <a:rPr 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Cosec =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Sec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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ACB</a:t>
            </a:r>
            <a:r>
              <a:rPr 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</a:t>
            </a:r>
            <a:r>
              <a:rPr 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Sec =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Cot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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ACB</a:t>
            </a:r>
            <a:r>
              <a:rPr 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</a:t>
            </a:r>
            <a:r>
              <a:rPr 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Cot =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F3802D-07A8-4CE1-8153-453C804DE642}"/>
              </a:ext>
            </a:extLst>
          </p:cNvPr>
          <p:cNvSpPr txBox="1"/>
          <p:nvPr/>
        </p:nvSpPr>
        <p:spPr>
          <a:xfrm>
            <a:off x="1492086" y="1279505"/>
            <a:ext cx="604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7B9B246-D810-4AF5-9B6B-7583D32B9352}"/>
              </a:ext>
            </a:extLst>
          </p:cNvPr>
          <p:cNvCxnSpPr>
            <a:cxnSpLocks/>
          </p:cNvCxnSpPr>
          <p:nvPr/>
        </p:nvCxnSpPr>
        <p:spPr>
          <a:xfrm rot="5400000" flipV="1">
            <a:off x="2582073" y="2562916"/>
            <a:ext cx="2183167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86774F5-2AD5-430A-AD39-88500C92BA21}"/>
              </a:ext>
            </a:extLst>
          </p:cNvPr>
          <p:cNvCxnSpPr>
            <a:cxnSpLocks/>
          </p:cNvCxnSpPr>
          <p:nvPr/>
        </p:nvCxnSpPr>
        <p:spPr>
          <a:xfrm rot="5400000" flipV="1">
            <a:off x="1722070" y="1702914"/>
            <a:ext cx="2183168" cy="1720002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41B68BB-905B-403D-8F5D-9867272E99EB}"/>
              </a:ext>
            </a:extLst>
          </p:cNvPr>
          <p:cNvCxnSpPr>
            <a:cxnSpLocks/>
          </p:cNvCxnSpPr>
          <p:nvPr/>
        </p:nvCxnSpPr>
        <p:spPr>
          <a:xfrm rot="5400000">
            <a:off x="2813654" y="637832"/>
            <a:ext cx="0" cy="1720002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rc 24">
            <a:extLst>
              <a:ext uri="{FF2B5EF4-FFF2-40B4-BE49-F238E27FC236}">
                <a16:creationId xmlns:a16="http://schemas.microsoft.com/office/drawing/2014/main" id="{F6C63ADB-F471-404F-99C6-F7E82CF98670}"/>
              </a:ext>
            </a:extLst>
          </p:cNvPr>
          <p:cNvSpPr/>
          <p:nvPr/>
        </p:nvSpPr>
        <p:spPr>
          <a:xfrm rot="12415053" flipV="1">
            <a:off x="3149441" y="2989443"/>
            <a:ext cx="633177" cy="879328"/>
          </a:xfrm>
          <a:prstGeom prst="arc">
            <a:avLst>
              <a:gd name="adj1" fmla="val 16200000"/>
              <a:gd name="adj2" fmla="val 19850706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002066D-3098-467C-BFB9-E5CC9EB04468}"/>
              </a:ext>
            </a:extLst>
          </p:cNvPr>
          <p:cNvSpPr txBox="1"/>
          <p:nvPr/>
        </p:nvSpPr>
        <p:spPr>
          <a:xfrm rot="10800000" flipV="1">
            <a:off x="3746435" y="3179918"/>
            <a:ext cx="434610" cy="441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5BDBA8B-664A-4876-81B3-E952DBB4BA1F}"/>
              </a:ext>
            </a:extLst>
          </p:cNvPr>
          <p:cNvSpPr txBox="1"/>
          <p:nvPr/>
        </p:nvSpPr>
        <p:spPr>
          <a:xfrm rot="10800000" flipV="1">
            <a:off x="3704243" y="1303665"/>
            <a:ext cx="434610" cy="441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56DD31F7-CC0F-442B-9FE3-B7820B286ECA}"/>
              </a:ext>
            </a:extLst>
          </p:cNvPr>
          <p:cNvCxnSpPr>
            <a:cxnSpLocks/>
          </p:cNvCxnSpPr>
          <p:nvPr/>
        </p:nvCxnSpPr>
        <p:spPr>
          <a:xfrm rot="5400000" flipV="1">
            <a:off x="3354245" y="1589692"/>
            <a:ext cx="434611" cy="197887"/>
          </a:xfrm>
          <a:prstGeom prst="bentConnector3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5F117B4E-F125-4E8D-9327-659843E9F048}"/>
              </a:ext>
            </a:extLst>
          </p:cNvPr>
          <p:cNvSpPr txBox="1"/>
          <p:nvPr/>
        </p:nvSpPr>
        <p:spPr>
          <a:xfrm>
            <a:off x="1326820" y="595779"/>
            <a:ext cx="1253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: 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00F4718-FE38-4653-B226-B9E10C18174E}"/>
              </a:ext>
            </a:extLst>
          </p:cNvPr>
          <p:cNvSpPr txBox="1"/>
          <p:nvPr/>
        </p:nvSpPr>
        <p:spPr>
          <a:xfrm>
            <a:off x="3211248" y="2506942"/>
            <a:ext cx="377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E2809E5C-8B98-48D2-87E9-50ED60E327BA}"/>
                  </a:ext>
                </a:extLst>
              </p:cNvPr>
              <p:cNvSpPr txBox="1"/>
              <p:nvPr/>
            </p:nvSpPr>
            <p:spPr>
              <a:xfrm>
                <a:off x="8137299" y="659898"/>
                <a:ext cx="2700996" cy="1039067"/>
              </a:xfrm>
              <a:prstGeom prst="rect">
                <a:avLst/>
              </a:prstGeom>
              <a:solidFill>
                <a:schemeClr val="accent2">
                  <a:alpha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বিপরীত</m:t>
                        </m:r>
                        <m:r>
                          <m:rPr>
                            <m:nor/>
                          </m:rPr>
                          <a:rPr lang="en-US" sz="3200" b="0" i="0" dirty="0" smtClean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বাহু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অতিভূজ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BC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AC</m:t>
                        </m:r>
                      </m:den>
                    </m:f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E2809E5C-8B98-48D2-87E9-50ED60E327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7299" y="659898"/>
                <a:ext cx="2700996" cy="10390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CFF689DE-433E-429B-A4DC-119924709301}"/>
                  </a:ext>
                </a:extLst>
              </p:cNvPr>
              <p:cNvSpPr txBox="1"/>
              <p:nvPr/>
            </p:nvSpPr>
            <p:spPr>
              <a:xfrm>
                <a:off x="8269819" y="1565535"/>
                <a:ext cx="2700996" cy="1039067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সন্নিহিত বাহু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অতিভূজ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AB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AC</m:t>
                        </m:r>
                      </m:den>
                    </m:f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CFF689DE-433E-429B-A4DC-119924709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9819" y="1565535"/>
                <a:ext cx="2700996" cy="10390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D09EA3A6-CBBE-4B25-870D-83C124809BC5}"/>
                  </a:ext>
                </a:extLst>
              </p:cNvPr>
              <p:cNvSpPr txBox="1"/>
              <p:nvPr/>
            </p:nvSpPr>
            <p:spPr>
              <a:xfrm>
                <a:off x="8190308" y="2504133"/>
                <a:ext cx="2700996" cy="977768"/>
              </a:xfrm>
              <a:prstGeom prst="rect">
                <a:avLst/>
              </a:prstGeom>
              <a:solidFill>
                <a:srgbClr val="0070C0">
                  <a:alpha val="50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বিপরীতবাহু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সন্নিহিত বাহু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BC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400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den>
                    </m:f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D09EA3A6-CBBE-4B25-870D-83C124809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0308" y="2504133"/>
                <a:ext cx="2700996" cy="9777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918AD454-8330-4D18-9A5A-9CE292420B8E}"/>
                  </a:ext>
                </a:extLst>
              </p:cNvPr>
              <p:cNvSpPr txBox="1"/>
              <p:nvPr/>
            </p:nvSpPr>
            <p:spPr>
              <a:xfrm>
                <a:off x="8831449" y="3327810"/>
                <a:ext cx="2700996" cy="980653"/>
              </a:xfrm>
              <a:prstGeom prst="rect">
                <a:avLst/>
              </a:prstGeom>
              <a:solidFill>
                <a:schemeClr val="accent2">
                  <a:alpha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অতিভূজ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বিপরীত বাহু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BC</m:t>
                        </m:r>
                      </m:den>
                    </m:f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918AD454-8330-4D18-9A5A-9CE292420B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1449" y="3327810"/>
                <a:ext cx="2700996" cy="9806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AC63E119-09E4-4786-98E5-63B0DCC328B6}"/>
                  </a:ext>
                </a:extLst>
              </p:cNvPr>
              <p:cNvSpPr txBox="1"/>
              <p:nvPr/>
            </p:nvSpPr>
            <p:spPr>
              <a:xfrm>
                <a:off x="8170392" y="4251222"/>
                <a:ext cx="2700996" cy="980653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অতিভূজ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সন্নিহিত বাহু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400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den>
                    </m:f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AC63E119-09E4-4786-98E5-63B0DCC328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0392" y="4251222"/>
                <a:ext cx="2700996" cy="9806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E56C0C5E-B419-4595-A11C-8A622436C10F}"/>
                  </a:ext>
                </a:extLst>
              </p:cNvPr>
              <p:cNvSpPr txBox="1"/>
              <p:nvPr/>
            </p:nvSpPr>
            <p:spPr>
              <a:xfrm>
                <a:off x="8174449" y="5177519"/>
                <a:ext cx="2700996" cy="977768"/>
              </a:xfrm>
              <a:prstGeom prst="rect">
                <a:avLst/>
              </a:prstGeom>
              <a:solidFill>
                <a:srgbClr val="0070C0">
                  <a:alpha val="50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সন্নিহিত বাহু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বিপরীতবাহু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AB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den>
                    </m:f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E56C0C5E-B419-4595-A11C-8A622436C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4449" y="5177519"/>
                <a:ext cx="2700996" cy="9777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498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7" presetClass="emph" presetSubtype="6" repeatCount="3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7" presetClass="emph" presetSubtype="6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</p:childTnLst>
        </p:cTn>
      </p:par>
    </p:tnLst>
    <p:bldLst>
      <p:bldP spid="81" grpId="0" animBg="1"/>
      <p:bldP spid="83" grpId="0" animBg="1"/>
      <p:bldP spid="85" grpId="0" animBg="1"/>
      <p:bldP spid="87" grpId="0" animBg="1"/>
      <p:bldP spid="89" grpId="0" animBg="1"/>
      <p:bldP spid="9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B5112C8-B0DD-4E9A-B02E-AA7F7D96448C}"/>
              </a:ext>
            </a:extLst>
          </p:cNvPr>
          <p:cNvGrpSpPr/>
          <p:nvPr/>
        </p:nvGrpSpPr>
        <p:grpSpPr>
          <a:xfrm>
            <a:off x="755054" y="2495789"/>
            <a:ext cx="3737433" cy="3229150"/>
            <a:chOff x="683634" y="3937025"/>
            <a:chExt cx="3300547" cy="278379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A013979-44BE-4E66-995D-FDD25F8D5DB5}"/>
                </a:ext>
              </a:extLst>
            </p:cNvPr>
            <p:cNvSpPr txBox="1"/>
            <p:nvPr/>
          </p:nvSpPr>
          <p:spPr>
            <a:xfrm>
              <a:off x="3379273" y="5820915"/>
              <a:ext cx="6049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FE02CA7-E327-4D97-BA75-ECEB0377CE23}"/>
                </a:ext>
              </a:extLst>
            </p:cNvPr>
            <p:cNvCxnSpPr>
              <a:cxnSpLocks/>
            </p:cNvCxnSpPr>
            <p:nvPr/>
          </p:nvCxnSpPr>
          <p:spPr>
            <a:xfrm rot="2338168" flipV="1">
              <a:off x="1668801" y="5192188"/>
              <a:ext cx="2183167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AECD898-06C6-4723-AFD2-4C8F75026DAE}"/>
                </a:ext>
              </a:extLst>
            </p:cNvPr>
            <p:cNvCxnSpPr>
              <a:cxnSpLocks/>
            </p:cNvCxnSpPr>
            <p:nvPr/>
          </p:nvCxnSpPr>
          <p:spPr>
            <a:xfrm rot="2338168" flipV="1">
              <a:off x="1127941" y="5000822"/>
              <a:ext cx="2183168" cy="1720002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ACCE725-4A7B-49C5-BB59-9D50159FA833}"/>
                </a:ext>
              </a:extLst>
            </p:cNvPr>
            <p:cNvCxnSpPr>
              <a:cxnSpLocks/>
            </p:cNvCxnSpPr>
            <p:nvPr/>
          </p:nvCxnSpPr>
          <p:spPr>
            <a:xfrm rot="2338168">
              <a:off x="1370839" y="4314318"/>
              <a:ext cx="0" cy="1720002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Arc 6">
              <a:extLst>
                <a:ext uri="{FF2B5EF4-FFF2-40B4-BE49-F238E27FC236}">
                  <a16:creationId xmlns:a16="http://schemas.microsoft.com/office/drawing/2014/main" id="{9145F592-E8D3-4821-BC83-61D0EE99A1BD}"/>
                </a:ext>
              </a:extLst>
            </p:cNvPr>
            <p:cNvSpPr/>
            <p:nvPr/>
          </p:nvSpPr>
          <p:spPr>
            <a:xfrm rot="9353221" flipV="1">
              <a:off x="2986667" y="5458703"/>
              <a:ext cx="633177" cy="879328"/>
            </a:xfrm>
            <a:prstGeom prst="arc">
              <a:avLst>
                <a:gd name="adj1" fmla="val 16200000"/>
                <a:gd name="adj2" fmla="val 19850706"/>
              </a:avLst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5E2D1E7-998C-42C9-980A-F2CD5EC1B040}"/>
                </a:ext>
              </a:extLst>
            </p:cNvPr>
            <p:cNvSpPr txBox="1"/>
            <p:nvPr/>
          </p:nvSpPr>
          <p:spPr>
            <a:xfrm rot="10800000" flipV="1">
              <a:off x="1722700" y="3937025"/>
              <a:ext cx="434610" cy="4413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C0DCD84-5203-4007-BC7F-AA7470180DCD}"/>
                </a:ext>
              </a:extLst>
            </p:cNvPr>
            <p:cNvSpPr txBox="1"/>
            <p:nvPr/>
          </p:nvSpPr>
          <p:spPr>
            <a:xfrm rot="10800000" flipV="1">
              <a:off x="683634" y="5813402"/>
              <a:ext cx="4224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cxnSp>
          <p:nvCxnSpPr>
            <p:cNvPr id="10" name="Connector: Elbow 9">
              <a:extLst>
                <a:ext uri="{FF2B5EF4-FFF2-40B4-BE49-F238E27FC236}">
                  <a16:creationId xmlns:a16="http://schemas.microsoft.com/office/drawing/2014/main" id="{04A47CC5-6951-42A5-B72A-F9B7311084EC}"/>
                </a:ext>
              </a:extLst>
            </p:cNvPr>
            <p:cNvCxnSpPr>
              <a:cxnSpLocks/>
            </p:cNvCxnSpPr>
            <p:nvPr/>
          </p:nvCxnSpPr>
          <p:spPr>
            <a:xfrm rot="2338168" flipV="1">
              <a:off x="1799129" y="4622789"/>
              <a:ext cx="434611" cy="197887"/>
            </a:xfrm>
            <a:prstGeom prst="bentConnector3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E0364B1-A6AC-46E7-8917-E81888E7E7DC}"/>
                </a:ext>
              </a:extLst>
            </p:cNvPr>
            <p:cNvSpPr txBox="1"/>
            <p:nvPr/>
          </p:nvSpPr>
          <p:spPr>
            <a:xfrm>
              <a:off x="2620489" y="5303094"/>
              <a:ext cx="3774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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D891569-FAD1-4D72-984C-3627E765106C}"/>
              </a:ext>
            </a:extLst>
          </p:cNvPr>
          <p:cNvSpPr txBox="1"/>
          <p:nvPr/>
        </p:nvSpPr>
        <p:spPr>
          <a:xfrm>
            <a:off x="905837" y="428349"/>
            <a:ext cx="10528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পূর্বেরমত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নিম্নের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মানগুলো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নির্নয়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00BE36-8D82-4F48-A982-2566399D0A11}"/>
              </a:ext>
            </a:extLst>
          </p:cNvPr>
          <p:cNvSpPr txBox="1"/>
          <p:nvPr/>
        </p:nvSpPr>
        <p:spPr>
          <a:xfrm>
            <a:off x="5321556" y="1658252"/>
            <a:ext cx="6112657" cy="4987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Sin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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ACB</a:t>
            </a:r>
            <a:r>
              <a:rPr lang="en-US" sz="36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</a:t>
            </a:r>
            <a:r>
              <a:rPr lang="en-US" sz="36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Sin =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Cos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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ACB</a:t>
            </a:r>
            <a:r>
              <a:rPr lang="en-US" sz="36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</a:t>
            </a:r>
            <a:r>
              <a:rPr lang="en-US" sz="36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Cos =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Tan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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ACB</a:t>
            </a:r>
            <a:r>
              <a:rPr lang="en-US" sz="36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</a:t>
            </a:r>
            <a:r>
              <a:rPr lang="en-US" sz="36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Tan =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Cosec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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ACB</a:t>
            </a:r>
            <a:r>
              <a:rPr lang="en-US" sz="36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</a:t>
            </a:r>
            <a:r>
              <a:rPr lang="en-US" sz="36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Cosec =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Sec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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ACB</a:t>
            </a:r>
            <a:r>
              <a:rPr lang="en-US" sz="36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</a:t>
            </a:r>
            <a:r>
              <a:rPr lang="en-US" sz="36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Sec =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Cot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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ACB</a:t>
            </a:r>
            <a:r>
              <a:rPr lang="en-US" sz="36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</a:t>
            </a:r>
            <a:r>
              <a:rPr lang="en-US" sz="36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Cot = ?</a:t>
            </a:r>
          </a:p>
        </p:txBody>
      </p:sp>
    </p:spTree>
    <p:extLst>
      <p:ext uri="{BB962C8B-B14F-4D97-AF65-F5344CB8AC3E}">
        <p14:creationId xmlns:p14="http://schemas.microsoft.com/office/powerpoint/2010/main" val="583695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1BF1F44-C6BB-47AD-BCE3-73B6307DD81E}"/>
                  </a:ext>
                </a:extLst>
              </p:cNvPr>
              <p:cNvSpPr txBox="1"/>
              <p:nvPr/>
            </p:nvSpPr>
            <p:spPr>
              <a:xfrm>
                <a:off x="4969412" y="539210"/>
                <a:ext cx="5967669" cy="1218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Sin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বিপরীত বাহু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অতিভূজ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BC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AC</m:t>
                        </m:r>
                      </m:den>
                    </m:f>
                    <m:r>
                      <a:rPr lang="en-US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4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BC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400" b="0" i="0" dirty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C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400" b="0" i="0" dirty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C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400" b="0" i="0" dirty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C</m:t>
                            </m:r>
                          </m:den>
                        </m:f>
                      </m:den>
                    </m:f>
                    <m:r>
                      <a:rPr lang="en-US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Cosec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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1BF1F44-C6BB-47AD-BCE3-73B6307DD8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9412" y="539210"/>
                <a:ext cx="5967669" cy="1218988"/>
              </a:xfrm>
              <a:prstGeom prst="rect">
                <a:avLst/>
              </a:prstGeom>
              <a:blipFill>
                <a:blip r:embed="rId2"/>
                <a:stretch>
                  <a:fillRect l="-1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3794036-B126-4270-A5EF-F66792132A5F}"/>
                  </a:ext>
                </a:extLst>
              </p:cNvPr>
              <p:cNvSpPr txBox="1"/>
              <p:nvPr/>
            </p:nvSpPr>
            <p:spPr>
              <a:xfrm>
                <a:off x="4969412" y="1733015"/>
                <a:ext cx="5645426" cy="12097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Cos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সন্নিহিত বাহু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অতিভূজ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AB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AC</m:t>
                        </m:r>
                      </m:den>
                    </m:f>
                    <m:r>
                      <a:rPr lang="en-US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400" b="0" i="0" dirty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AB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400" b="0" i="0" dirty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AB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400" b="0" i="0" dirty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C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400" b="0" i="0" dirty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AB</m:t>
                            </m:r>
                          </m:den>
                        </m:f>
                      </m:den>
                    </m:f>
                    <m:r>
                      <a:rPr lang="en-US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Sec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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3794036-B126-4270-A5EF-F66792132A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9412" y="1733015"/>
                <a:ext cx="5645426" cy="1209755"/>
              </a:xfrm>
              <a:prstGeom prst="rect">
                <a:avLst/>
              </a:prstGeom>
              <a:blipFill>
                <a:blip r:embed="rId3"/>
                <a:stretch>
                  <a:fillRect l="-1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84CA63B-1420-4539-80B0-E28A5E9C27F8}"/>
                  </a:ext>
                </a:extLst>
              </p:cNvPr>
              <p:cNvSpPr txBox="1"/>
              <p:nvPr/>
            </p:nvSpPr>
            <p:spPr>
              <a:xfrm>
                <a:off x="4969412" y="2975056"/>
                <a:ext cx="5745788" cy="1218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Tan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বিপরীতবাহু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সন্নিহিত বাহু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BC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400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den>
                    </m:f>
                    <m:r>
                      <a:rPr lang="en-US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4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BC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400" b="0" i="0" dirty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C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400" b="0" i="0" dirty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AB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400" b="0" i="0" dirty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C</m:t>
                            </m:r>
                          </m:den>
                        </m:f>
                      </m:den>
                    </m:f>
                    <m:r>
                      <a:rPr lang="en-US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Cot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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84CA63B-1420-4539-80B0-E28A5E9C27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9412" y="2975056"/>
                <a:ext cx="5745788" cy="1218988"/>
              </a:xfrm>
              <a:prstGeom prst="rect">
                <a:avLst/>
              </a:prstGeom>
              <a:blipFill>
                <a:blip r:embed="rId4"/>
                <a:stretch>
                  <a:fillRect l="-1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295E9C31-764C-4280-BC61-C0E702339D6C}"/>
              </a:ext>
            </a:extLst>
          </p:cNvPr>
          <p:cNvGrpSpPr/>
          <p:nvPr/>
        </p:nvGrpSpPr>
        <p:grpSpPr>
          <a:xfrm>
            <a:off x="696954" y="2127646"/>
            <a:ext cx="2688959" cy="2642274"/>
            <a:chOff x="445163" y="1226497"/>
            <a:chExt cx="2688959" cy="264227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EED7DAB-C4BC-4472-A312-A8244C18699C}"/>
                </a:ext>
              </a:extLst>
            </p:cNvPr>
            <p:cNvSpPr txBox="1"/>
            <p:nvPr/>
          </p:nvSpPr>
          <p:spPr>
            <a:xfrm>
              <a:off x="445163" y="1226497"/>
              <a:ext cx="6049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2EE2B96-2DC8-4DA0-94F6-C38CAC09DC1A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1535150" y="2509908"/>
              <a:ext cx="2183167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595BB17-B721-48A5-A3DE-4BCC7389889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766731" y="584824"/>
              <a:ext cx="0" cy="1720002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3A25DA67-2BE1-4E0A-8785-CACF289E6191}"/>
                </a:ext>
              </a:extLst>
            </p:cNvPr>
            <p:cNvSpPr/>
            <p:nvPr/>
          </p:nvSpPr>
          <p:spPr>
            <a:xfrm rot="12415053" flipV="1">
              <a:off x="2115771" y="2989443"/>
              <a:ext cx="633177" cy="879328"/>
            </a:xfrm>
            <a:prstGeom prst="arc">
              <a:avLst>
                <a:gd name="adj1" fmla="val 16200000"/>
                <a:gd name="adj2" fmla="val 19850706"/>
              </a:avLst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4132077-31A3-44B3-8702-79CA48D32B46}"/>
                </a:ext>
              </a:extLst>
            </p:cNvPr>
            <p:cNvSpPr txBox="1"/>
            <p:nvPr/>
          </p:nvSpPr>
          <p:spPr>
            <a:xfrm rot="10800000" flipV="1">
              <a:off x="2699512" y="3126910"/>
              <a:ext cx="434610" cy="4413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12B1E26-BD28-4E39-B159-9FA2DFD5E5F3}"/>
                </a:ext>
              </a:extLst>
            </p:cNvPr>
            <p:cNvSpPr txBox="1"/>
            <p:nvPr/>
          </p:nvSpPr>
          <p:spPr>
            <a:xfrm rot="10800000" flipV="1">
              <a:off x="2657320" y="1250657"/>
              <a:ext cx="434610" cy="4413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F9648A8-DCB6-4949-8B4E-56D29DAD75E0}"/>
                </a:ext>
              </a:extLst>
            </p:cNvPr>
            <p:cNvSpPr txBox="1"/>
            <p:nvPr/>
          </p:nvSpPr>
          <p:spPr>
            <a:xfrm>
              <a:off x="2164325" y="2453934"/>
              <a:ext cx="3774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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E6E3661-7189-4EB1-BED3-C9F87C9197DF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675147" y="1649906"/>
              <a:ext cx="2183168" cy="1720002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or: Elbow 40">
              <a:extLst>
                <a:ext uri="{FF2B5EF4-FFF2-40B4-BE49-F238E27FC236}">
                  <a16:creationId xmlns:a16="http://schemas.microsoft.com/office/drawing/2014/main" id="{AAE754BC-98BD-4AAA-8955-3C9838B11AEF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2307324" y="1563188"/>
              <a:ext cx="434611" cy="197887"/>
            </a:xfrm>
            <a:prstGeom prst="bentConnector3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E34E86D-E1CD-473D-BAD6-7B3800D3F126}"/>
                  </a:ext>
                </a:extLst>
              </p:cNvPr>
              <p:cNvSpPr txBox="1"/>
              <p:nvPr/>
            </p:nvSpPr>
            <p:spPr>
              <a:xfrm>
                <a:off x="4969412" y="4755973"/>
                <a:ext cx="5745788" cy="1218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Tan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বিপরীতবাহু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সন্নিহিত বাহু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BC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400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den>
                    </m:f>
                    <m:r>
                      <a:rPr lang="en-US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4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BC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400" b="0" i="0" dirty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m:rPr>
                                <m:nor/>
                              </m:rPr>
                              <a:rPr lang="en-US" sz="2400" dirty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C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400" b="0" i="0" dirty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AB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400" b="0" i="0" dirty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C</m:t>
                            </m:r>
                          </m:den>
                        </m:f>
                      </m:den>
                    </m:f>
                    <m:r>
                      <a:rPr lang="en-US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Sin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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Cos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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E34E86D-E1CD-473D-BAD6-7B3800D3F1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9412" y="4755973"/>
                <a:ext cx="5745788" cy="1218988"/>
              </a:xfrm>
              <a:prstGeom prst="rect">
                <a:avLst/>
              </a:prstGeom>
              <a:blipFill>
                <a:blip r:embed="rId5"/>
                <a:stretch>
                  <a:fillRect l="-1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2AC0B99A-52CB-4D39-928D-913E04F6A5B8}"/>
              </a:ext>
            </a:extLst>
          </p:cNvPr>
          <p:cNvSpPr txBox="1"/>
          <p:nvPr/>
        </p:nvSpPr>
        <p:spPr>
          <a:xfrm rot="10800000" flipV="1">
            <a:off x="4955443" y="4206453"/>
            <a:ext cx="1100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00AE45-2544-4F05-9860-87484222DA59}"/>
              </a:ext>
            </a:extLst>
          </p:cNvPr>
          <p:cNvSpPr txBox="1"/>
          <p:nvPr/>
        </p:nvSpPr>
        <p:spPr>
          <a:xfrm>
            <a:off x="848140" y="5974961"/>
            <a:ext cx="10482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কাজ</a:t>
            </a:r>
            <a:r>
              <a:rPr lang="en-US" sz="2800" dirty="0"/>
              <a:t>: </a:t>
            </a:r>
            <a:r>
              <a:rPr lang="en-US" sz="2800" dirty="0" err="1"/>
              <a:t>উপরের</a:t>
            </a:r>
            <a:r>
              <a:rPr lang="en-US" sz="2800" dirty="0"/>
              <a:t> </a:t>
            </a:r>
            <a:r>
              <a:rPr lang="en-US" sz="2800" dirty="0" err="1"/>
              <a:t>আলোকে</a:t>
            </a:r>
            <a:r>
              <a:rPr lang="en-US" sz="2800" dirty="0"/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Cosec, Sec, Cot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এর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সূত্রগুলো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নির্নয়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কর</a:t>
            </a:r>
            <a:r>
              <a:rPr lang="en-US" sz="2800" dirty="0"/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4147533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43" grpId="0"/>
      <p:bldP spid="45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1110</TotalTime>
  <Words>509</Words>
  <Application>Microsoft Office PowerPoint</Application>
  <PresentationFormat>Widescreen</PresentationFormat>
  <Paragraphs>100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NikoshBAN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mamun</dc:creator>
  <cp:lastModifiedBy>mamun</cp:lastModifiedBy>
  <cp:revision>44</cp:revision>
  <dcterms:created xsi:type="dcterms:W3CDTF">2020-09-24T15:48:09Z</dcterms:created>
  <dcterms:modified xsi:type="dcterms:W3CDTF">2020-09-29T19:37:50Z</dcterms:modified>
</cp:coreProperties>
</file>