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20"/>
  </p:notesMasterIdLst>
  <p:sldIdLst>
    <p:sldId id="274" r:id="rId3"/>
    <p:sldId id="272" r:id="rId4"/>
    <p:sldId id="256" r:id="rId5"/>
    <p:sldId id="261" r:id="rId6"/>
    <p:sldId id="262" r:id="rId7"/>
    <p:sldId id="259" r:id="rId8"/>
    <p:sldId id="263" r:id="rId9"/>
    <p:sldId id="260" r:id="rId10"/>
    <p:sldId id="257" r:id="rId11"/>
    <p:sldId id="258" r:id="rId12"/>
    <p:sldId id="264" r:id="rId13"/>
    <p:sldId id="266" r:id="rId14"/>
    <p:sldId id="267" r:id="rId15"/>
    <p:sldId id="268" r:id="rId16"/>
    <p:sldId id="273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88E98-EF5A-4553-84D9-F8EDF687B7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98023-3FA1-443F-9C9C-AFBF0989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0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98023-3FA1-443F-9C9C-AFBF098917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09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6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4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7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9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9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57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88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9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24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6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9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2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9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00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BB9F74-9E2D-4199-8C29-F56048B1034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1DD7C6-1CCF-42DC-82B0-5349D89FDC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1308962" y="2103600"/>
            <a:ext cx="2344087" cy="286232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</a:rPr>
              <a:t>সব্বাইকে</a:t>
            </a:r>
            <a:r>
              <a:rPr lang="bn-IN" sz="3600" dirty="0"/>
              <a:t> 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</a:rPr>
              <a:t>এক </a:t>
            </a:r>
            <a:r>
              <a:rPr lang="bn-IN" sz="3600" dirty="0"/>
              <a:t> 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</a:rPr>
              <a:t>গুচ্ছ </a:t>
            </a:r>
            <a:endParaRPr lang="bn-IN" sz="3600" dirty="0"/>
          </a:p>
          <a:p>
            <a:pPr algn="ctr"/>
            <a:r>
              <a:rPr lang="bn-IN" sz="36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3600" dirty="0"/>
              <a:t> </a:t>
            </a:r>
            <a:r>
              <a:rPr lang="bn-IN" sz="3600" dirty="0">
                <a:solidFill>
                  <a:srgbClr val="00B050"/>
                </a:solidFill>
              </a:rPr>
              <a:t>শুভেচ্ছা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2113" y="2240411"/>
            <a:ext cx="6400799" cy="3288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9987" y="1151108"/>
            <a:ext cx="5592026" cy="8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79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50218" y="1295877"/>
            <a:ext cx="1828800" cy="1828800"/>
            <a:chOff x="1874520" y="1360170"/>
            <a:chExt cx="1828800" cy="1828800"/>
          </a:xfrm>
        </p:grpSpPr>
        <p:sp>
          <p:nvSpPr>
            <p:cNvPr id="3" name="Oval 2"/>
            <p:cNvSpPr/>
            <p:nvPr/>
          </p:nvSpPr>
          <p:spPr>
            <a:xfrm>
              <a:off x="1874520" y="1360170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00300" y="1891665"/>
              <a:ext cx="777240" cy="7658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hNikoshBAN"/>
                </a:rPr>
                <a:t>H</a:t>
              </a:r>
              <a:endParaRPr lang="en-US" sz="2800" dirty="0">
                <a:latin typeface="hNikoshB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17420" y="142303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13058" y="3625625"/>
            <a:ext cx="2103120" cy="2103120"/>
            <a:chOff x="1828324" y="3600450"/>
            <a:chExt cx="2091213" cy="2011680"/>
          </a:xfrm>
        </p:grpSpPr>
        <p:sp>
          <p:nvSpPr>
            <p:cNvPr id="4" name="Oval 3"/>
            <p:cNvSpPr/>
            <p:nvPr/>
          </p:nvSpPr>
          <p:spPr>
            <a:xfrm>
              <a:off x="1874520" y="3600450"/>
              <a:ext cx="2011680" cy="201168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48840" y="3943350"/>
              <a:ext cx="1463040" cy="1383030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560320" y="4320540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/>
                </a:rPr>
                <a:t>O</a:t>
              </a:r>
              <a:endParaRPr lang="en-US" sz="2800" dirty="0">
                <a:latin typeface="NikoshB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845117" y="388334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28324" y="413766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36657" y="410908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74720" y="523494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788920" y="520350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10877" y="541782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74520" y="487489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88582" y="510921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44365" y="1145442"/>
            <a:ext cx="330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NikoshBAN"/>
              </a:rPr>
              <a:t> H</a:t>
            </a:r>
            <a:r>
              <a:rPr lang="en-US" sz="2000" dirty="0" smtClean="0">
                <a:latin typeface="hNikoshBAN"/>
              </a:rPr>
              <a:t>2</a:t>
            </a:r>
            <a:r>
              <a:rPr lang="en-US" sz="3200" dirty="0" smtClean="0">
                <a:latin typeface="hNikoshBAN"/>
              </a:rPr>
              <a:t>o </a:t>
            </a:r>
            <a:r>
              <a:rPr lang="en-US" sz="3200" dirty="0" err="1" smtClean="0">
                <a:latin typeface="hNikoshBAN"/>
              </a:rPr>
              <a:t>অনু</a:t>
            </a:r>
            <a:r>
              <a:rPr lang="en-US" sz="3200" dirty="0" smtClean="0">
                <a:latin typeface="hNikoshBAN"/>
              </a:rPr>
              <a:t> </a:t>
            </a:r>
            <a:r>
              <a:rPr lang="en-US" sz="3200" dirty="0" err="1" smtClean="0">
                <a:latin typeface="hNikoshBAN"/>
              </a:rPr>
              <a:t>গঠন</a:t>
            </a:r>
            <a:endParaRPr lang="en-US" sz="3200" dirty="0">
              <a:latin typeface="hNikoshBAN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96086" y="1567004"/>
            <a:ext cx="2185282" cy="2103120"/>
            <a:chOff x="1793906" y="3600450"/>
            <a:chExt cx="2172909" cy="2011680"/>
          </a:xfrm>
        </p:grpSpPr>
        <p:sp>
          <p:nvSpPr>
            <p:cNvPr id="21" name="Oval 20"/>
            <p:cNvSpPr/>
            <p:nvPr/>
          </p:nvSpPr>
          <p:spPr>
            <a:xfrm>
              <a:off x="1874520" y="3600450"/>
              <a:ext cx="2011680" cy="201168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48840" y="3943350"/>
              <a:ext cx="1463040" cy="1383030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60320" y="4320540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/>
                </a:rPr>
                <a:t>O</a:t>
              </a:r>
              <a:endParaRPr lang="en-US" sz="2800" dirty="0">
                <a:latin typeface="NikoshBAN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845117" y="388334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793906" y="431509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783935" y="4315094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474720" y="523494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788920" y="520350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10877" y="541782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874520" y="487489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88582" y="510921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14695" y="1775315"/>
            <a:ext cx="1283919" cy="1188720"/>
            <a:chOff x="1874520" y="1360170"/>
            <a:chExt cx="1975022" cy="1828800"/>
          </a:xfrm>
        </p:grpSpPr>
        <p:sp>
          <p:nvSpPr>
            <p:cNvPr id="33" name="Oval 32"/>
            <p:cNvSpPr/>
            <p:nvPr/>
          </p:nvSpPr>
          <p:spPr>
            <a:xfrm>
              <a:off x="1874520" y="1360170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00300" y="1891665"/>
              <a:ext cx="777240" cy="7658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hNikoshBAN"/>
                </a:rPr>
                <a:t>H</a:t>
              </a:r>
              <a:endParaRPr lang="en-US" sz="2800" dirty="0">
                <a:latin typeface="hNikoshBAN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68222" y="2078113"/>
              <a:ext cx="281320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505881" y="1781593"/>
            <a:ext cx="1269722" cy="1188720"/>
            <a:chOff x="1749901" y="1360170"/>
            <a:chExt cx="1953419" cy="1828800"/>
          </a:xfrm>
        </p:grpSpPr>
        <p:sp>
          <p:nvSpPr>
            <p:cNvPr id="37" name="Oval 36"/>
            <p:cNvSpPr/>
            <p:nvPr/>
          </p:nvSpPr>
          <p:spPr>
            <a:xfrm>
              <a:off x="1874520" y="1360170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00300" y="1891665"/>
              <a:ext cx="777240" cy="7658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hNikoshBAN"/>
                </a:rPr>
                <a:t>H</a:t>
              </a:r>
              <a:endParaRPr lang="en-US" sz="2800" dirty="0">
                <a:latin typeface="hNikoshBAN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749901" y="2068455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/>
          <p:cNvSpPr/>
          <p:nvPr/>
        </p:nvSpPr>
        <p:spPr>
          <a:xfrm>
            <a:off x="5932741" y="2285426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90568" y="2490419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08302" y="2473988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26373" y="2330841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314695" y="4565265"/>
            <a:ext cx="6726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হিলিয়ামের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ইলেকট্রন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বিন্যাস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অর্জনের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জন্য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হাইড্রোজেনের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একটি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এবং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নিয়নের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ইলেকট্রন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বিন্যাস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অর্জনের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জন্য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অক্সিজেনের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যোজ্যতা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স্তরে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দুইটি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ইলেকট্রন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প্রয়োজন</a:t>
            </a:r>
            <a:r>
              <a:rPr lang="en-US" sz="2000" dirty="0" smtClean="0">
                <a:latin typeface="NikoshBAN"/>
              </a:rPr>
              <a:t> । </a:t>
            </a:r>
            <a:r>
              <a:rPr lang="en-US" sz="2000" dirty="0" err="1" smtClean="0">
                <a:latin typeface="NikoshBAN"/>
              </a:rPr>
              <a:t>তাই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দুইটি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হাইড্রোজেন</a:t>
            </a:r>
            <a:r>
              <a:rPr lang="en-US" sz="2000" dirty="0" smtClean="0">
                <a:latin typeface="NikoshBAN"/>
              </a:rPr>
              <a:t> ও </a:t>
            </a:r>
            <a:r>
              <a:rPr lang="en-US" sz="2000" dirty="0" err="1" smtClean="0">
                <a:latin typeface="NikoshBAN"/>
              </a:rPr>
              <a:t>একটি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অক্সিজেন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পরমাণু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যোজ্যতা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স্তরে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ইলেকট্রন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শেয়ার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পানির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অনু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গঠন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।</a:t>
            </a:r>
            <a:endParaRPr lang="en-US" sz="2000" dirty="0">
              <a:latin typeface="NikoshBAN"/>
            </a:endParaRPr>
          </a:p>
        </p:txBody>
      </p:sp>
      <p:sp>
        <p:nvSpPr>
          <p:cNvPr id="45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6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7" name="Can 46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8" name="Can 47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96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6367 0.036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07253 0.035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8126" y="1288584"/>
            <a:ext cx="7297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জোড়ায়</a:t>
            </a:r>
            <a:r>
              <a:rPr lang="en-US" sz="240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কাজ</a:t>
            </a:r>
            <a:r>
              <a:rPr lang="bn-IN" sz="240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                                                             </a:t>
            </a:r>
            <a:r>
              <a:rPr lang="en-US" sz="2400" dirty="0" err="1" smtClean="0">
                <a:latin typeface="NikoshBAN"/>
              </a:rPr>
              <a:t>সময়ঃ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>
                <a:latin typeface="NikoshBAN"/>
              </a:rPr>
              <a:t>৪ </a:t>
            </a:r>
            <a:r>
              <a:rPr lang="en-US" sz="2400" dirty="0" err="1">
                <a:latin typeface="NikoshBAN"/>
              </a:rPr>
              <a:t>মিনিট</a:t>
            </a:r>
            <a:endParaRPr lang="en-US" sz="2400" dirty="0">
              <a:latin typeface="NikoshBAN"/>
            </a:endParaRPr>
          </a:p>
          <a:p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652" y="2828664"/>
            <a:ext cx="60579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চিত্রসহ</a:t>
            </a:r>
            <a:r>
              <a:rPr lang="en-US" sz="3200" dirty="0" smtClean="0">
                <a:latin typeface="NikoshBAN"/>
              </a:rPr>
              <a:t> F</a:t>
            </a:r>
            <a:r>
              <a:rPr lang="en-US" sz="2000" dirty="0" smtClean="0">
                <a:latin typeface="NikoshBAN"/>
              </a:rPr>
              <a:t>2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অনুর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গঠন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প্রক্রিয়া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বর্ণনা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</a:t>
            </a:r>
            <a:r>
              <a:rPr lang="en-US" sz="3200" dirty="0" smtClean="0">
                <a:latin typeface="NikoshBAN"/>
              </a:rPr>
              <a:t> । </a:t>
            </a:r>
            <a:endParaRPr lang="en-US" sz="3200" dirty="0">
              <a:latin typeface="NikoshBAN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65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15540" y="1108710"/>
            <a:ext cx="7360920" cy="697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যোজ্যতা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স্তরে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শেয়ারের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মাধ্যমে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HCl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অণুর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গঠণ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49003" y="2500312"/>
            <a:ext cx="1848802" cy="1857375"/>
            <a:chOff x="3048953" y="2594610"/>
            <a:chExt cx="1848802" cy="1857375"/>
          </a:xfrm>
        </p:grpSpPr>
        <p:sp>
          <p:nvSpPr>
            <p:cNvPr id="6" name="Oval 5"/>
            <p:cNvSpPr/>
            <p:nvPr/>
          </p:nvSpPr>
          <p:spPr>
            <a:xfrm>
              <a:off x="3108960" y="2726055"/>
              <a:ext cx="1737360" cy="1634490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94710" y="2954655"/>
              <a:ext cx="1165860" cy="117729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40455" y="3223260"/>
              <a:ext cx="697230" cy="640080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99071" y="287178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97630" y="400621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788092" y="260889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13359" y="259461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80510" y="426910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88092" y="426910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714875" y="325755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48953" y="373760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14875" y="351472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29691" y="2831781"/>
            <a:ext cx="1428750" cy="1405890"/>
            <a:chOff x="1183005" y="2914650"/>
            <a:chExt cx="1428750" cy="1405890"/>
          </a:xfrm>
        </p:grpSpPr>
        <p:sp>
          <p:nvSpPr>
            <p:cNvPr id="4" name="Oval 3"/>
            <p:cNvSpPr/>
            <p:nvPr/>
          </p:nvSpPr>
          <p:spPr>
            <a:xfrm>
              <a:off x="1560195" y="3297555"/>
              <a:ext cx="674370" cy="640080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 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83005" y="2914650"/>
              <a:ext cx="1428750" cy="1405890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23160" y="320611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406015" y="3360419"/>
            <a:ext cx="1200150" cy="3486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40680" y="3449002"/>
            <a:ext cx="10972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663940" y="3123246"/>
            <a:ext cx="182880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732520" y="3643311"/>
            <a:ext cx="182880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0632639" y="2583179"/>
            <a:ext cx="64412" cy="23660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0"/>
          </p:cNvCxnSpPr>
          <p:nvPr/>
        </p:nvCxnSpPr>
        <p:spPr>
          <a:xfrm flipV="1">
            <a:off x="8755380" y="2143125"/>
            <a:ext cx="29051" cy="980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659779" y="2583179"/>
            <a:ext cx="1141690" cy="57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270432" y="1733073"/>
            <a:ext cx="2787016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বন্ধন-জোড়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0527030" y="3543298"/>
            <a:ext cx="1799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441180" y="4237671"/>
            <a:ext cx="1191459" cy="6086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 flipV="1">
            <a:off x="10398324" y="3437571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V="1">
            <a:off x="9690557" y="2491739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V="1">
            <a:off x="10381179" y="3183254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V="1">
            <a:off x="9747707" y="4154804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flipV="1">
            <a:off x="9434512" y="4166234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flipV="1">
            <a:off x="9441180" y="2521743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387537" y="4883468"/>
            <a:ext cx="2720340" cy="46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মুক্ত-জোড়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8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0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1" name="Can 40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2" name="Can 41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43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43191 0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50065 -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2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1" grpId="1"/>
      <p:bldP spid="25" grpId="0" animBg="1"/>
      <p:bldP spid="26" grpId="0" animBg="1"/>
      <p:bldP spid="3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91344" y="2413416"/>
            <a:ext cx="5052060" cy="10300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latin typeface="NikoshBAN"/>
              </a:rPr>
              <a:t>C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ক-দল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3200" dirty="0" smtClean="0">
                <a:latin typeface="NikoshBAN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CH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4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গঠনের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চিত্র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অঙ্কন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7627" y="4047345"/>
            <a:ext cx="4286250" cy="109254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খ-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NH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3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গঠনের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চিত্র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অঙ্কন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4215" y="1357406"/>
            <a:ext cx="8676455" cy="6515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দলীয় কাজ                        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সময়ঃ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৫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27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62265" y="1268167"/>
            <a:ext cx="9905407" cy="33787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মূল্যায়ণ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*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পানির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অনুতে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কতটি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জোড়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কতটি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মুক্ত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জোড়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আছে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*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হাইড্রোজেন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হিলিয়ামের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বিন্যাস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অর্জন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*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অক্সিজেন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হাইড্রোজেন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ইলেকট্রন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আদান-প্রদান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শেয়ার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55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6333" y="1957388"/>
            <a:ext cx="6547668" cy="215235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solidFill>
                  <a:schemeClr val="tx1"/>
                </a:solidFill>
              </a:rPr>
              <a:t>বাড়ির কাজ </a:t>
            </a:r>
            <a:endParaRPr lang="bn-IN" sz="4000" u="sng" dirty="0" smtClean="0">
              <a:solidFill>
                <a:schemeClr val="tx1"/>
              </a:solidFill>
            </a:endParaRPr>
          </a:p>
          <a:p>
            <a:pPr algn="ctr"/>
            <a:endParaRPr lang="en-US" sz="4000" u="sng" dirty="0">
              <a:solidFill>
                <a:schemeClr val="tx1"/>
              </a:solidFill>
            </a:endParaRPr>
          </a:p>
          <a:p>
            <a:pPr algn="ctr"/>
            <a:r>
              <a:rPr lang="bn-IN" sz="3200" dirty="0" smtClean="0">
                <a:latin typeface="NikoshBAN"/>
              </a:rPr>
              <a:t>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2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অণুতে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পরমাণুদ্বয়ের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মধ্যে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তিনটি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সমযোজী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গঠিত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কেন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?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ব্যাখ্যা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42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476672" y="1234111"/>
            <a:ext cx="6124278" cy="440945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                            </a:t>
            </a:r>
            <a:r>
              <a:rPr lang="bn-IN" sz="2400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bn-IN" sz="28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ইমেইল- </a:t>
            </a:r>
            <a:r>
              <a:rPr lang="en-US" sz="2800" dirty="0">
                <a:solidFill>
                  <a:schemeClr val="tx1"/>
                </a:solidFill>
              </a:rPr>
              <a:t>atnazmul81@gmail.com</a:t>
            </a:r>
            <a:endParaRPr lang="en-US" sz="2800" u="sng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Facebook- </a:t>
            </a:r>
            <a:r>
              <a:rPr lang="en-US" sz="2800" dirty="0" err="1">
                <a:solidFill>
                  <a:schemeClr val="tx1"/>
                </a:solidFill>
              </a:rPr>
              <a:t>Nazmul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Haque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Shamim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1353722"/>
            <a:ext cx="3157537" cy="3604041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95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489" y="1299182"/>
            <a:ext cx="2003686" cy="42473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/>
              <a:t>সব্বাইকে </a:t>
            </a:r>
          </a:p>
          <a:p>
            <a:r>
              <a:rPr lang="bn-IN" sz="54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54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5400" dirty="0">
                <a:solidFill>
                  <a:srgbClr val="0070C0"/>
                </a:solidFill>
              </a:rPr>
              <a:t>ধন্যবাদ</a:t>
            </a:r>
            <a:r>
              <a:rPr lang="en-US" sz="100" dirty="0">
                <a:solidFill>
                  <a:srgbClr val="0070C0"/>
                </a:solidFill>
              </a:rPr>
              <a:t>[</a:t>
            </a:r>
            <a:r>
              <a:rPr lang="bn-IN" sz="5400" dirty="0">
                <a:solidFill>
                  <a:srgbClr val="0070C0"/>
                </a:solidFill>
              </a:rPr>
              <a:t> 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en-US" sz="100" dirty="0">
                <a:solidFill>
                  <a:srgbClr val="0070C0"/>
                </a:solidFill>
              </a:rPr>
              <a:t>]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66" y="1168431"/>
            <a:ext cx="7429197" cy="42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39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7425" y="1691979"/>
            <a:ext cx="4607373" cy="346172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বিষয়ঃ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রসায়ন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bn-IN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শ্রেণি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নবম-দশম</a:t>
            </a:r>
            <a:endParaRPr lang="bn-IN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অধ্যায়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পঞ্চাম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রাসায়নিক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বন্ধন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1" y="1243014"/>
            <a:ext cx="3464472" cy="43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80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2298" y="1574483"/>
            <a:ext cx="1268730" cy="1218919"/>
            <a:chOff x="1432298" y="1574483"/>
            <a:chExt cx="1268730" cy="1218919"/>
          </a:xfrm>
        </p:grpSpPr>
        <p:grpSp>
          <p:nvGrpSpPr>
            <p:cNvPr id="13" name="Group 12"/>
            <p:cNvGrpSpPr/>
            <p:nvPr/>
          </p:nvGrpSpPr>
          <p:grpSpPr>
            <a:xfrm>
              <a:off x="1432298" y="1661832"/>
              <a:ext cx="1268730" cy="1131570"/>
              <a:chOff x="1445896" y="1857375"/>
              <a:chExt cx="1268730" cy="113157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51660" y="2194560"/>
                <a:ext cx="514350" cy="480060"/>
              </a:xfrm>
              <a:prstGeom prst="ellipse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445896" y="1857375"/>
                <a:ext cx="1268730" cy="1131570"/>
                <a:chOff x="1474470" y="1868805"/>
                <a:chExt cx="1268730" cy="113157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1474470" y="1868805"/>
                  <a:ext cx="1268730" cy="1131570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1897380" y="2142202"/>
                      <a:ext cx="42291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97380" y="2142202"/>
                      <a:ext cx="422910" cy="58477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5" name="Oval 34"/>
            <p:cNvSpPr/>
            <p:nvPr/>
          </p:nvSpPr>
          <p:spPr>
            <a:xfrm>
              <a:off x="1843087" y="157448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19168" y="1257105"/>
            <a:ext cx="1737360" cy="1737360"/>
            <a:chOff x="3226164" y="1248727"/>
            <a:chExt cx="2068795" cy="1945957"/>
          </a:xfrm>
        </p:grpSpPr>
        <p:grpSp>
          <p:nvGrpSpPr>
            <p:cNvPr id="44" name="Group 43"/>
            <p:cNvGrpSpPr/>
            <p:nvPr/>
          </p:nvGrpSpPr>
          <p:grpSpPr>
            <a:xfrm>
              <a:off x="3283279" y="1340167"/>
              <a:ext cx="1920240" cy="1805940"/>
              <a:chOff x="3360420" y="1623060"/>
              <a:chExt cx="1920240" cy="180594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360420" y="1623060"/>
                <a:ext cx="1920240" cy="180594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634740" y="1903095"/>
                <a:ext cx="1371600" cy="124587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023360" y="2251710"/>
                <a:ext cx="594360" cy="548640"/>
              </a:xfrm>
              <a:prstGeom prst="ellipse">
                <a:avLst/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074796" y="2203133"/>
                    <a:ext cx="42291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4796" y="2203133"/>
                    <a:ext cx="422910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34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Oval 44"/>
            <p:cNvSpPr/>
            <p:nvPr/>
          </p:nvSpPr>
          <p:spPr>
            <a:xfrm>
              <a:off x="4151959" y="124872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226164" y="218976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43399" y="3011804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112079" y="206025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637734" y="2553592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684776" y="171450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092762" y="1310228"/>
            <a:ext cx="1737360" cy="1737360"/>
            <a:chOff x="5975441" y="1370367"/>
            <a:chExt cx="2011680" cy="2011680"/>
          </a:xfrm>
        </p:grpSpPr>
        <p:grpSp>
          <p:nvGrpSpPr>
            <p:cNvPr id="42" name="Group 41"/>
            <p:cNvGrpSpPr/>
            <p:nvPr/>
          </p:nvGrpSpPr>
          <p:grpSpPr>
            <a:xfrm>
              <a:off x="5975441" y="1370367"/>
              <a:ext cx="2011680" cy="2011680"/>
              <a:chOff x="3226164" y="1248727"/>
              <a:chExt cx="2068795" cy="194595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283279" y="1340167"/>
                <a:ext cx="1920240" cy="1805940"/>
                <a:chOff x="3360420" y="1623060"/>
                <a:chExt cx="1920240" cy="180594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360420" y="1623060"/>
                  <a:ext cx="1920240" cy="180594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634740" y="1903095"/>
                  <a:ext cx="1371600" cy="124587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023360" y="2251710"/>
                  <a:ext cx="594360" cy="548640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4066120" y="2201704"/>
                      <a:ext cx="42291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6120" y="2201704"/>
                      <a:ext cx="422910" cy="58477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r="-34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6" name="Oval 35"/>
              <p:cNvSpPr/>
              <p:nvPr/>
            </p:nvSpPr>
            <p:spPr>
              <a:xfrm>
                <a:off x="4151959" y="124872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226164" y="218976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243399" y="301180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112079" y="206025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37734" y="255359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684776" y="17145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6692796" y="319916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154616" y="1287090"/>
            <a:ext cx="1737360" cy="1737360"/>
            <a:chOff x="9089586" y="1146779"/>
            <a:chExt cx="2011680" cy="2030696"/>
          </a:xfrm>
        </p:grpSpPr>
        <p:grpSp>
          <p:nvGrpSpPr>
            <p:cNvPr id="55" name="Group 54"/>
            <p:cNvGrpSpPr/>
            <p:nvPr/>
          </p:nvGrpSpPr>
          <p:grpSpPr>
            <a:xfrm>
              <a:off x="9089586" y="1146779"/>
              <a:ext cx="2011680" cy="2011680"/>
              <a:chOff x="3226164" y="1248727"/>
              <a:chExt cx="2068795" cy="196824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283279" y="1340167"/>
                <a:ext cx="1920240" cy="1805940"/>
                <a:chOff x="3360420" y="1623060"/>
                <a:chExt cx="1920240" cy="1805940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360420" y="1623060"/>
                  <a:ext cx="1920240" cy="180594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3634740" y="1903095"/>
                  <a:ext cx="1371600" cy="124587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023360" y="2251710"/>
                  <a:ext cx="594360" cy="548640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4074796" y="2213788"/>
                      <a:ext cx="42291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74796" y="2213788"/>
                      <a:ext cx="422910" cy="584775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r="-51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7" name="Oval 56"/>
              <p:cNvSpPr/>
              <p:nvPr/>
            </p:nvSpPr>
            <p:spPr>
              <a:xfrm>
                <a:off x="4151959" y="124872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226164" y="218976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282249" y="303408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112079" y="206025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37734" y="255359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684776" y="17145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9145124" y="241152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860238" y="299459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0223191" y="117180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074668" y="1336559"/>
            <a:ext cx="1737360" cy="1737360"/>
            <a:chOff x="3854179" y="3872967"/>
            <a:chExt cx="2022718" cy="2013669"/>
          </a:xfrm>
        </p:grpSpPr>
        <p:grpSp>
          <p:nvGrpSpPr>
            <p:cNvPr id="67" name="Group 66"/>
            <p:cNvGrpSpPr/>
            <p:nvPr/>
          </p:nvGrpSpPr>
          <p:grpSpPr>
            <a:xfrm>
              <a:off x="3854179" y="3872967"/>
              <a:ext cx="2022718" cy="2013669"/>
              <a:chOff x="3214563" y="1246803"/>
              <a:chExt cx="2080396" cy="1947881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283279" y="1340167"/>
                <a:ext cx="1920240" cy="1805940"/>
                <a:chOff x="3360420" y="1623060"/>
                <a:chExt cx="1920240" cy="180594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3360420" y="1623060"/>
                  <a:ext cx="1920240" cy="180594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3634740" y="1903095"/>
                  <a:ext cx="1371600" cy="1245870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4023360" y="2251710"/>
                  <a:ext cx="594360" cy="548640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4069516" y="2210512"/>
                      <a:ext cx="42291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78" name="TextBox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9516" y="2210512"/>
                      <a:ext cx="422910" cy="58477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r="-51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9" name="Oval 68"/>
              <p:cNvSpPr/>
              <p:nvPr/>
            </p:nvSpPr>
            <p:spPr>
              <a:xfrm>
                <a:off x="4025427" y="124680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14563" y="217737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243399" y="301180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112079" y="206025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637734" y="255359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684776" y="17145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4518988" y="569612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861671" y="387296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588770" y="3059042"/>
            <a:ext cx="914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 H                  C                   O                 N                    F  </a:t>
            </a:r>
            <a:endParaRPr lang="en-US" sz="28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263" y="3675151"/>
            <a:ext cx="840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শিক্ষার্থিরা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বলতো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এগুলো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কোন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কোন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মৌলের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ইলেকট্রন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বিন্যাস</a:t>
            </a:r>
            <a:r>
              <a:rPr lang="en-US" sz="3200" dirty="0" smtClean="0">
                <a:latin typeface="NikoshBAN"/>
              </a:rPr>
              <a:t> ?</a:t>
            </a:r>
            <a:endParaRPr lang="en-US" sz="32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8618" y="3695654"/>
            <a:ext cx="355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এগুলো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ধাতু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অধাতু</a:t>
            </a:r>
            <a:r>
              <a:rPr lang="en-US" sz="3200" dirty="0" smtClean="0">
                <a:latin typeface="NikoshBAN"/>
              </a:rPr>
              <a:t> ?</a:t>
            </a:r>
            <a:endParaRPr lang="en-US" sz="32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6599" y="4744129"/>
            <a:ext cx="6317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অধাতু-অধাতু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মধ্যে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কী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ধরণের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বন্ধন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গঠিত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হয়</a:t>
            </a:r>
            <a:r>
              <a:rPr lang="en-US" sz="3200" dirty="0" smtClean="0">
                <a:latin typeface="NikoshBAN"/>
              </a:rPr>
              <a:t> ?</a:t>
            </a:r>
            <a:endParaRPr lang="en-US" sz="32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337" y="3646839"/>
            <a:ext cx="96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অধাতু</a:t>
            </a:r>
            <a:endParaRPr lang="en-US" sz="3200" dirty="0">
              <a:latin typeface="NikoshBAN"/>
            </a:endParaRPr>
          </a:p>
        </p:txBody>
      </p:sp>
      <p:sp>
        <p:nvSpPr>
          <p:cNvPr id="91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2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3" name="Can 92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4" name="Can 93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3" grpId="0"/>
      <p:bldP spid="3" grpId="1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205990" y="1548764"/>
            <a:ext cx="7780020" cy="3023236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6079"/>
              </a:avLst>
            </a:prstTxWarp>
            <a:noAutofit/>
          </a:bodyPr>
          <a:lstStyle/>
          <a:p>
            <a:pPr algn="ctr"/>
            <a:r>
              <a:rPr lang="en-US" sz="8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/>
              </a:rPr>
              <a:t>সমযোজী</a:t>
            </a:r>
            <a:r>
              <a:rPr lang="en-US" sz="8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/>
              </a:rPr>
              <a:t> </a:t>
            </a:r>
            <a:r>
              <a:rPr lang="en-US" sz="8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/>
              </a:rPr>
              <a:t>বন্ধন</a:t>
            </a:r>
            <a:endParaRPr lang="en-US" sz="8000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70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9846" y="2017493"/>
            <a:ext cx="5596891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এই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পাঠ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শেষে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শিক্ষার্থিরাঃ</a:t>
            </a:r>
            <a:r>
              <a:rPr lang="en-US" sz="3600" dirty="0">
                <a:latin typeface="NikoshBAN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/>
              </a:rPr>
              <a:t>সমযোজী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বন্ধন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তা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পারবে</a:t>
            </a:r>
            <a:r>
              <a:rPr lang="en-US" sz="3600" dirty="0" smtClean="0">
                <a:latin typeface="NikoshBAN"/>
              </a:rPr>
              <a:t> </a:t>
            </a:r>
            <a:endParaRPr lang="bn-IN" sz="3600" dirty="0" smtClean="0">
              <a:latin typeface="NikoshB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/>
              </a:rPr>
              <a:t>সমযোজী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বন্ধনের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গঠনের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প্রক্রিয়া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বর্ণনা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করতে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পারবে</a:t>
            </a:r>
            <a:r>
              <a:rPr lang="en-US" sz="3600" dirty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26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573416" y="1194654"/>
            <a:ext cx="1920240" cy="1920240"/>
            <a:chOff x="2280062" y="1318161"/>
            <a:chExt cx="1920240" cy="1920240"/>
          </a:xfrm>
        </p:grpSpPr>
        <p:sp>
          <p:nvSpPr>
            <p:cNvPr id="3" name="Oval 2"/>
            <p:cNvSpPr/>
            <p:nvPr/>
          </p:nvSpPr>
          <p:spPr>
            <a:xfrm>
              <a:off x="2280062" y="1318161"/>
              <a:ext cx="1920240" cy="19202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915392" y="1923802"/>
              <a:ext cx="748145" cy="748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 H</a:t>
              </a:r>
              <a:endParaRPr lang="en-US" sz="2000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3367851" y="1800295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277250" y="3707299"/>
            <a:ext cx="1951626" cy="1920240"/>
            <a:chOff x="6951305" y="1197741"/>
            <a:chExt cx="1951626" cy="1920240"/>
          </a:xfrm>
        </p:grpSpPr>
        <p:sp>
          <p:nvSpPr>
            <p:cNvPr id="6" name="Oval 5"/>
            <p:cNvSpPr/>
            <p:nvPr/>
          </p:nvSpPr>
          <p:spPr>
            <a:xfrm>
              <a:off x="6982691" y="1197741"/>
              <a:ext cx="1920240" cy="19202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577051" y="1832362"/>
              <a:ext cx="73152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2000" dirty="0" smtClean="0"/>
                <a:t>H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951305" y="242864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20797" y="1194654"/>
            <a:ext cx="1920240" cy="1920240"/>
            <a:chOff x="6982691" y="1194654"/>
            <a:chExt cx="1920240" cy="1920240"/>
          </a:xfrm>
        </p:grpSpPr>
        <p:sp>
          <p:nvSpPr>
            <p:cNvPr id="12" name="Oval 11"/>
            <p:cNvSpPr/>
            <p:nvPr/>
          </p:nvSpPr>
          <p:spPr>
            <a:xfrm>
              <a:off x="6982691" y="1194654"/>
              <a:ext cx="1920240" cy="19202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85091" y="1757472"/>
              <a:ext cx="915439" cy="7946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2800" dirty="0" smtClean="0"/>
                <a:t>He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69945" y="3757344"/>
            <a:ext cx="1920240" cy="1920240"/>
            <a:chOff x="2280062" y="1318161"/>
            <a:chExt cx="1920240" cy="1920240"/>
          </a:xfrm>
        </p:grpSpPr>
        <p:sp>
          <p:nvSpPr>
            <p:cNvPr id="16" name="Oval 15"/>
            <p:cNvSpPr/>
            <p:nvPr/>
          </p:nvSpPr>
          <p:spPr>
            <a:xfrm>
              <a:off x="2280062" y="1318161"/>
              <a:ext cx="1920240" cy="19202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15392" y="1923802"/>
              <a:ext cx="748145" cy="748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 H</a:t>
              </a:r>
              <a:endParaRPr lang="en-US" sz="2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017422" y="1781612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3944019" y="1891735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96896" y="2387675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54904" y="3114894"/>
            <a:ext cx="173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NikoshBAN"/>
              </a:rPr>
              <a:t> </a:t>
            </a:r>
            <a:r>
              <a:rPr lang="en-US" sz="2800" dirty="0" smtClean="0">
                <a:latin typeface="hNikoshBAN"/>
              </a:rPr>
              <a:t>H </a:t>
            </a:r>
            <a:r>
              <a:rPr lang="en-US" sz="3600" dirty="0" err="1" smtClean="0">
                <a:latin typeface="hNikoshBAN"/>
              </a:rPr>
              <a:t>পরমাণু</a:t>
            </a:r>
            <a:endParaRPr lang="en-US" sz="3600" dirty="0">
              <a:latin typeface="hNikoshB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0243" y="3118720"/>
            <a:ext cx="1777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NikoshBAN"/>
              </a:rPr>
              <a:t> He </a:t>
            </a:r>
            <a:r>
              <a:rPr lang="en-US" sz="3200" dirty="0" err="1" smtClean="0">
                <a:latin typeface="hNikoshBAN"/>
              </a:rPr>
              <a:t>পরমাণু</a:t>
            </a:r>
            <a:endParaRPr lang="en-US" sz="3200" dirty="0">
              <a:latin typeface="hNikoshBAN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33051" y="4217520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49045" y="4982000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21571" y="5408908"/>
            <a:ext cx="1118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NikoshBAN"/>
              </a:rPr>
              <a:t> H</a:t>
            </a:r>
            <a:r>
              <a:rPr lang="en-US" sz="1600" dirty="0" smtClean="0">
                <a:latin typeface="hNikoshBAN"/>
              </a:rPr>
              <a:t>2</a:t>
            </a:r>
            <a:r>
              <a:rPr lang="en-US" sz="2000" dirty="0" smtClean="0">
                <a:latin typeface="hNikoshBAN"/>
              </a:rPr>
              <a:t> </a:t>
            </a:r>
            <a:r>
              <a:rPr lang="en-US" sz="2800" dirty="0" err="1" smtClean="0">
                <a:latin typeface="hNikoshBAN"/>
              </a:rPr>
              <a:t>অনু</a:t>
            </a:r>
            <a:endParaRPr lang="en-US" sz="2000" dirty="0">
              <a:latin typeface="hNikosh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1867" y="1508712"/>
            <a:ext cx="3738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হাইড্রোজেন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যোজ্যতা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স্তরে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সংখ্যা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একটি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হিলিয়াম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যোজ্যতা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স্তরে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সংখ্যা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দুইটি</a:t>
            </a:r>
            <a:r>
              <a:rPr lang="en-US" sz="2800" dirty="0" smtClean="0">
                <a:latin typeface="NikoshBAN"/>
              </a:rPr>
              <a:t> । </a:t>
            </a:r>
            <a:r>
              <a:rPr lang="en-US" sz="2800" dirty="0" err="1" smtClean="0">
                <a:latin typeface="NikoshBAN"/>
              </a:rPr>
              <a:t>হাইড্রোজেন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হিলিয়াম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বিন্যাস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অর্জনের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দুইটি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হাইড্রোজেন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শেয়ার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হিলিয়ামের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স্থায়ী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বিন্যাস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লাভ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।</a:t>
            </a:r>
            <a:endParaRPr lang="en-US" sz="2800" dirty="0">
              <a:latin typeface="NikoshBAN"/>
            </a:endParaRPr>
          </a:p>
        </p:txBody>
      </p:sp>
      <p:sp>
        <p:nvSpPr>
          <p:cNvPr id="29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0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1" name="Can 30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Can 31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1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3.95833E-6 0.00024 C -0.00039 0.00533 -0.00078 0.01042 -0.00104 0.01551 C -0.00143 0.02246 -0.00143 0.02963 -0.00195 0.03635 C -0.00234 0.04005 -0.00325 0.04329 -0.0039 0.04676 C -0.00546 0.05487 -0.00455 0.05024 -0.0069 0.06065 C -0.00716 0.06922 -0.00703 0.07801 -0.00781 0.08658 C -0.00807 0.08866 -0.00924 0.08982 -0.00976 0.09167 C -0.01028 0.09329 -0.01028 0.09537 -0.0108 0.097 C -0.01132 0.09885 -0.01211 0.10024 -0.01276 0.10209 C -0.01341 0.1044 -0.01393 0.10695 -0.01471 0.10903 C -0.01523 0.11088 -0.01614 0.1125 -0.01666 0.11436 C -0.01705 0.11598 -0.01705 0.11806 -0.01757 0.11945 C -0.01836 0.12153 -0.01966 0.12269 -0.02057 0.12454 C -0.02461 0.13334 -0.02005 0.12686 -0.02539 0.13334 C -0.02578 0.13496 -0.02565 0.13727 -0.02643 0.13843 C -0.02955 0.14422 -0.03255 0.14514 -0.03606 0.14885 C -0.03711 0.15 -0.03802 0.15139 -0.03906 0.15232 C -0.04023 0.15348 -0.04479 0.15556 -0.04583 0.15579 C -0.04921 0.15695 -0.0552 0.15834 -0.05859 0.15926 L -0.06432 0.16274 L -0.06731 0.16459 C -0.07578 0.16389 -0.08424 0.16366 -0.0927 0.16274 C -0.09492 0.1625 -0.09726 0.16227 -0.09948 0.16112 C -0.10065 0.16042 -0.10143 0.15857 -0.10234 0.15764 C -0.10364 0.15625 -0.10507 0.15533 -0.10625 0.15417 C -0.10729 0.15301 -0.10807 0.15139 -0.10924 0.1507 C -0.1108 0.14954 -0.1125 0.14954 -0.11406 0.14885 C -0.12109 0.14051 -0.11783 0.14375 -0.12382 0.13843 C -0.12838 0.13033 -0.12565 0.13473 -0.13255 0.12639 L -0.13554 0.12292 C -0.13619 0.1213 -0.13658 0.11922 -0.1375 0.11783 C -0.13932 0.11436 -0.14088 0.11389 -0.14336 0.1125 C -0.14791 0.1044 -0.14544 0.1095 -0.15013 0.097 C -0.1526 0.09028 -0.15169 0.09375 -0.15312 0.08658 C -0.15338 0.07801 -0.15286 0.06899 -0.15403 0.06065 C -0.15455 0.05649 -0.15794 0.05024 -0.15794 0.05047 C -0.15833 0.04676 -0.15885 0.04329 -0.15885 0.03982 C -0.15885 0.03287 -0.15833 0.02593 -0.15794 0.01899 C -0.15768 0.01505 -0.15677 0.00301 -0.15599 -0.00162 C -0.15546 -0.00532 -0.15442 -0.00856 -0.15403 -0.01203 C -0.15169 -0.03333 -0.15429 -0.01134 -0.15208 -0.02592 C -0.15143 -0.03055 -0.15104 -0.03518 -0.15013 -0.03981 C -0.14987 -0.04143 -0.14961 -0.04328 -0.14921 -0.0449 C -0.14869 -0.04675 -0.14778 -0.04838 -0.14726 -0.05023 C -0.14531 -0.05717 -0.14752 -0.05416 -0.14427 -0.06064 C -0.14244 -0.06412 -0.13997 -0.06689 -0.13841 -0.07106 C -0.13359 -0.08379 -0.13984 -0.06805 -0.13359 -0.08125 C -0.13281 -0.08287 -0.13255 -0.08518 -0.13164 -0.08657 C -0.13046 -0.08819 -0.12903 -0.08912 -0.12773 -0.09004 C -0.12578 -0.09143 -0.12187 -0.09351 -0.12187 -0.09328 C -0.12057 -0.09513 -0.1194 -0.09745 -0.11796 -0.09861 C -0.11679 -0.09976 -0.11536 -0.09976 -0.11406 -0.10046 C -0.10703 -0.10393 -0.11627 -0.10092 -0.10338 -0.10393 C -0.10234 -0.10439 -0.10143 -0.10532 -0.10039 -0.10555 C -0.09817 -0.10648 -0.09583 -0.10625 -0.09362 -0.1074 C -0.09218 -0.1081 -0.09114 -0.10995 -0.08971 -0.11088 C -0.08815 -0.1118 -0.08645 -0.1118 -0.08489 -0.1125 C -0.08359 -0.11296 -0.08229 -0.11365 -0.08099 -0.11412 L -0.05755 -0.11088 C -0.05533 -0.11041 -0.05299 -0.11018 -0.05078 -0.10902 C -0.04961 -0.10833 -0.04882 -0.10648 -0.04778 -0.10555 C -0.04648 -0.10439 -0.04218 -0.10277 -0.04101 -0.10208 L -0.03216 -0.09166 L -0.02929 -0.08819 C -0.025 -0.07662 -0.03007 -0.08796 -0.02448 -0.08125 C -0.0233 -0.08009 -0.02252 -0.07777 -0.02148 -0.07615 C -0.02057 -0.07476 -0.01953 -0.07384 -0.01862 -0.07268 L -0.01471 -0.06226 L -0.01276 -0.05717 C -0.01237 -0.05532 -0.01211 -0.0537 -0.01171 -0.05185 C -0.01119 -0.04953 -0.01028 -0.04745 -0.00976 -0.0449 C -0.00963 -0.04444 -0.00846 -0.03402 -0.00781 -0.03287 C -0.00468 -0.02569 -0.00494 -0.0324 -0.00494 -0.02777 L -0.00494 -0.02754 " pathEditMode="relative" rAng="0" ptsTypes="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91 -0.00486 0.00169 -0.01018 0.00273 -0.01504 C 0.00325 -0.0169 0.00416 -0.01805 0.00468 -0.01991 C 0.00507 -0.02153 0.0052 -0.02338 0.00559 -0.025 C 0.00612 -0.02731 0.0069 -0.0294 0.00742 -0.03171 C 0.00833 -0.03518 0.00833 -0.03889 0.01028 -0.04166 C 0.01106 -0.04259 0.0121 -0.04282 0.01315 -0.04329 C 0.01367 -0.04491 0.01419 -0.04676 0.01497 -0.04838 C 0.01588 -0.05 0.01718 -0.05116 0.01783 -0.05324 C 0.01875 -0.05625 0.01901 -0.05995 0.01966 -0.06319 L 0.02057 -0.06829 C 0.02096 -0.06991 0.02083 -0.07199 0.02148 -0.07338 C 0.02252 -0.075 0.0233 -0.07685 0.02434 -0.07824 C 0.02513 -0.07916 0.0263 -0.07916 0.02721 -0.07986 C 0.02812 -0.08079 0.0289 -0.08241 0.02994 -0.08333 C 0.03177 -0.08472 0.03372 -0.08541 0.03554 -0.08657 L 0.04127 -0.09004 C 0.0483 -0.09421 0.03958 -0.08842 0.04687 -0.09491 C 0.04778 -0.09583 0.04882 -0.09583 0.0496 -0.09653 C 0.0552 -0.10139 0.04974 -0.09884 0.05533 -0.10162 C 0.05651 -0.10231 0.05781 -0.10254 0.05898 -0.10324 C 0.06093 -0.10416 0.06471 -0.10648 0.06471 -0.10648 C 0.06796 -0.10625 0.08411 -0.10602 0.09088 -0.10324 C 0.09283 -0.10254 0.09466 -0.10116 0.09661 -0.1 C 0.10065 -0.09745 0.09843 -0.09861 0.10312 -0.09653 C 0.1052 -0.09421 0.10729 -0.09143 0.10963 -0.09004 C 0.11119 -0.08912 0.11276 -0.08889 0.11432 -0.08819 C 0.11536 -0.08727 0.11614 -0.08565 0.11718 -0.08495 C 0.11927 -0.08333 0.12174 -0.08356 0.12369 -0.08171 C 0.12578 -0.07963 0.12773 -0.07778 0.12942 -0.075 C 0.13294 -0.06852 0.13112 -0.07129 0.13502 -0.06666 C 0.13528 -0.06504 0.13528 -0.06296 0.13593 -0.06157 C 0.14023 -0.05254 0.14062 -0.06134 0.14349 -0.04653 L 0.14713 -0.02662 L 0.14817 -0.02153 C 0.14843 -0.01991 0.14856 -0.01805 0.14908 -0.01666 L 0.15286 -0.00671 C 0.15312 0 0.15325 0.00671 0.15377 0.01343 C 0.15416 0.02014 0.15546 0.02662 0.15559 0.03334 C 0.15585 0.04236 0.1552 0.05116 0.15468 0.05996 C 0.15455 0.06181 0.15429 0.06343 0.15377 0.06505 C 0.1526 0.06852 0.15 0.075 0.15 0.075 C 0.14882 0.08588 0.14921 0.08264 0.14713 0.09514 C 0.14687 0.09676 0.14674 0.09861 0.14622 0.1 L 0.14062 0.11505 C 0.13997 0.11667 0.13906 0.11806 0.1388 0.12014 C 0.13737 0.12778 0.13763 0.12871 0.13216 0.13496 C 0.13033 0.13727 0.12864 0.14051 0.12656 0.14167 C 0.12474 0.14283 0.12252 0.14306 0.12096 0.14514 C 0.11445 0.15278 0.11744 0.15046 0.1125 0.15347 C 0.11184 0.15509 0.11145 0.15695 0.11067 0.15834 C 0.10794 0.16296 0.10677 0.16158 0.10312 0.16343 C 0.10117 0.16435 0.09934 0.16551 0.09752 0.16667 C 0.08906 0.17176 0.0957 0.16829 0.07682 0.17014 C 0.06875 0.16945 0.06054 0.16991 0.05247 0.16829 C 0.0513 0.16806 0.05065 0.16574 0.0496 0.16505 C 0.04843 0.16412 0.04713 0.16389 0.04596 0.16343 C 0.04492 0.16227 0.04401 0.16134 0.04309 0.15996 C 0.04205 0.15857 0.0414 0.15648 0.04023 0.15509 C 0.03919 0.15347 0.03776 0.15301 0.03658 0.15162 C 0.03463 0.14954 0.03307 0.1463 0.03085 0.14514 C 0.02994 0.14445 0.02903 0.14421 0.02812 0.14329 C 0.02708 0.14236 0.02617 0.14121 0.02526 0.14005 C 0.02226 0.13611 0.01796 0.13033 0.01588 0.125 C 0.00976 0.1088 0.0194 0.13403 0.01119 0.11343 L 0.00559 0.09838 C 0.00494 0.09676 0.00403 0.09537 0.00377 0.09329 C 0.00312 0.09005 0.00221 0.08681 0.00182 0.08334 C 0.00039 0.06783 0.0013 0.07662 -0.00092 0.05671 C -0.00131 0.05 -0.00131 0.04329 -0.00196 0.03681 C -0.00443 0.01042 -0.00378 0.04283 -0.00378 0.01667 L -0.00378 0.01667 " pathEditMode="relative" ptsTypes="AAAAAA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77 -0.03009 -0.0026 -0.01505 -0.00091 -0.06667 C -0.00091 -0.06829 -0.00052 -0.06991 0 -0.07153 C 0.00131 -0.07616 0.00261 -0.07778 0.00469 -0.08148 C 0.00691 -0.09329 0.00404 -0.0787 0.00743 -0.09329 C 0.00782 -0.09491 0.00795 -0.09676 0.00847 -0.09815 C 0.00899 -0.1 0.00977 -0.10139 0.01029 -0.10324 C 0.01068 -0.10486 0.01081 -0.10671 0.0112 -0.10833 C 0.01172 -0.10995 0.01263 -0.11134 0.01316 -0.1132 C 0.01355 -0.11482 0.01342 -0.1169 0.01407 -0.11829 C 0.01563 -0.12199 0.01745 -0.1257 0.01967 -0.12824 C 0.02058 -0.1294 0.02175 -0.13009 0.02253 -0.13148 C 0.02761 -0.14074 0.02279 -0.13681 0.02813 -0.13982 C 0.02878 -0.14167 0.02904 -0.14375 0.02995 -0.14491 C 0.03321 -0.14908 0.03451 -0.14722 0.0375 -0.15 C 0.03855 -0.1507 0.03933 -0.15232 0.04024 -0.15324 C 0.04115 -0.15394 0.04219 -0.15417 0.0431 -0.15486 C 0.04414 -0.15579 0.04493 -0.15741 0.04597 -0.15833 C 0.04675 -0.15903 0.04792 -0.15903 0.0487 -0.15995 C 0.05066 -0.16181 0.05248 -0.16435 0.0543 -0.16667 C 0.05534 -0.16759 0.05612 -0.16921 0.05717 -0.16991 C 0.06107 -0.17222 0.05912 -0.1706 0.06276 -0.17477 C 0.07435 -0.17431 0.08594 -0.17477 0.09753 -0.17315 C 0.09857 -0.17315 0.09922 -0.17083 0.10026 -0.16991 C 0.10118 -0.16921 0.10222 -0.16898 0.10313 -0.16829 C 0.10417 -0.16736 0.10495 -0.16574 0.10586 -0.16482 C 0.10677 -0.16412 0.10782 -0.16412 0.10873 -0.1632 C 0.10977 -0.16227 0.11055 -0.16065 0.11159 -0.15995 C 0.11329 -0.15857 0.11524 -0.15764 0.11719 -0.15648 C 0.1181 -0.15602 0.11914 -0.15579 0.11993 -0.15486 C 0.12396 -0.15023 0.12175 -0.15255 0.12657 -0.14815 C 0.12683 -0.14653 0.12696 -0.14468 0.12748 -0.14329 C 0.13008 -0.13611 0.13217 -0.1382 0.13594 -0.13148 L 0.13868 -0.12662 C 0.14037 -0.11783 0.13907 -0.12292 0.14336 -0.11158 L 0.14532 -0.10648 L 0.14714 -0.10162 C 0.14779 -0.09722 0.14818 -0.09259 0.14909 -0.0882 C 0.14961 -0.08495 0.14922 -0.08009 0.15092 -0.07824 L 0.15378 -0.075 C 0.15456 -0.06667 0.15651 -0.0463 0.15651 -0.04167 C 0.15677 -0.03056 0.15625 -0.01921 0.1556 -0.00833 C 0.15534 -0.00486 0.1543 -0.00162 0.15378 0.00185 C 0.15339 0.00347 0.15339 0.00532 0.15274 0.00671 C 0.15222 0.00833 0.15144 0.00995 0.15092 0.0118 C 0.14727 0.02454 0.15391 0.00741 0.14714 0.02338 C 0.14649 0.02685 0.14636 0.03055 0.14532 0.03333 L 0.13776 0.05347 L 0.13594 0.05833 C 0.13529 0.06018 0.13451 0.06157 0.13399 0.06342 C 0.13373 0.06458 0.13125 0.07384 0.13034 0.075 C 0.12917 0.07639 0.12774 0.07616 0.12657 0.07685 C 0.12552 0.07731 0.12461 0.07755 0.1237 0.07847 C 0.12266 0.0794 0.12188 0.08079 0.12097 0.08171 C 0.12006 0.08264 0.11901 0.08264 0.1181 0.08333 C 0.11706 0.08426 0.11628 0.08588 0.11524 0.0868 C 0.11029 0.09074 0.11029 0.08935 0.10586 0.09167 C 0.10313 0.09329 0.10039 0.09537 0.09753 0.09676 C 0.08789 0.10092 0.09258 0.09954 0.08347 0.10185 C 0.07904 0.10116 0.07461 0.10092 0.07032 0.1 C 0.06927 0.09977 0.06849 0.09884 0.06745 0.09838 C 0.06628 0.09768 0.06498 0.09699 0.06368 0.09676 C 0.05964 0.09583 0.0556 0.0956 0.05157 0.09514 C 0.05066 0.09444 0.04961 0.09421 0.0487 0.09352 C 0.04675 0.09143 0.04519 0.08796 0.0431 0.0868 C 0.03816 0.0838 0.04115 0.08611 0.03464 0.07847 C 0.03373 0.07731 0.03295 0.07569 0.03191 0.075 L 0.02618 0.07176 C 0.02526 0.07014 0.02422 0.06852 0.02344 0.06667 C 0.02266 0.06528 0.0224 0.06319 0.02149 0.0618 C 0.02071 0.06042 0.01967 0.05949 0.01875 0.05833 C 0.01706 0.04676 0.01914 0.05625 0.01498 0.04676 C 0.01355 0.04352 0.0112 0.0368 0.0112 0.0368 C 0.0112 0.03634 0.01016 0.02523 0.00938 0.02338 C 0.0086 0.02176 0.00651 0.02014 0.00651 0.02014 L 0.00651 0.02014 " pathEditMode="relative" ptsTypes="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05052 -0.001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5221 0.004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1" grpId="0" animBg="1"/>
      <p:bldP spid="21" grpId="1" animBg="1"/>
      <p:bldP spid="22" grpId="0" animBg="1"/>
      <p:bldP spid="22" grpId="1" animBg="1"/>
      <p:bldP spid="23" grpId="0"/>
      <p:bldP spid="24" grpId="0"/>
      <p:bldP spid="25" grpId="0" animBg="1"/>
      <p:bldP spid="26" grpId="0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115" y="1395772"/>
            <a:ext cx="789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একক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কাজ</a:t>
            </a:r>
            <a:r>
              <a:rPr lang="bn-IN" sz="3600" dirty="0" smtClean="0">
                <a:latin typeface="NikoshBAN"/>
              </a:rPr>
              <a:t>                                      </a:t>
            </a:r>
            <a:r>
              <a:rPr lang="en-US" sz="3600" dirty="0" err="1" smtClean="0">
                <a:latin typeface="NikoshBAN"/>
              </a:rPr>
              <a:t>সময়</a:t>
            </a:r>
            <a:r>
              <a:rPr lang="en-US" sz="3600" dirty="0" smtClean="0">
                <a:latin typeface="NikoshBAN"/>
              </a:rPr>
              <a:t> </a:t>
            </a:r>
            <a:r>
              <a:rPr lang="bn-IN" sz="3600" dirty="0" smtClean="0">
                <a:latin typeface="NikoshBAN"/>
              </a:rPr>
              <a:t>- </a:t>
            </a:r>
            <a:r>
              <a:rPr lang="en-US" sz="3600" dirty="0" smtClean="0">
                <a:latin typeface="NikoshBAN"/>
              </a:rPr>
              <a:t>২ </a:t>
            </a:r>
            <a:r>
              <a:rPr lang="en-US" sz="3600" dirty="0" err="1" smtClean="0">
                <a:latin typeface="NikoshBAN"/>
              </a:rPr>
              <a:t>মিনিট</a:t>
            </a:r>
            <a:endParaRPr lang="en-US" sz="36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9130" y="3004931"/>
            <a:ext cx="318611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সমযোজী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বন্ধন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কী</a:t>
            </a:r>
            <a:r>
              <a:rPr lang="en-US" sz="4000" dirty="0" smtClean="0">
                <a:latin typeface="NikoshBAN"/>
              </a:rPr>
              <a:t> ?</a:t>
            </a:r>
            <a:endParaRPr lang="en-US" sz="4000" dirty="0">
              <a:latin typeface="NikoshBAN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97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8815" y="2020252"/>
            <a:ext cx="826674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/>
              </a:rPr>
              <a:t>সমযোজী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বন্ধনঃ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অধাতু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পরমানুর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মধ্যে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ইলেকট্রন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শেয়ারের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মাধ্যমে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বন্ধন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গঠিত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তাকে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সমযোজী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বন্ধন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বলে</a:t>
            </a:r>
            <a:r>
              <a:rPr lang="en-US" sz="3600" dirty="0" smtClean="0">
                <a:latin typeface="NikoshBAN"/>
              </a:rPr>
              <a:t> ।</a:t>
            </a:r>
            <a:endParaRPr lang="en-US" sz="3600" dirty="0">
              <a:latin typeface="NikoshBAN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10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73744" y="1416439"/>
            <a:ext cx="2223432" cy="2277524"/>
            <a:chOff x="2743039" y="1074879"/>
            <a:chExt cx="2223432" cy="2277524"/>
          </a:xfrm>
        </p:grpSpPr>
        <p:grpSp>
          <p:nvGrpSpPr>
            <p:cNvPr id="19" name="Group 18"/>
            <p:cNvGrpSpPr/>
            <p:nvPr/>
          </p:nvGrpSpPr>
          <p:grpSpPr>
            <a:xfrm>
              <a:off x="2807729" y="1160502"/>
              <a:ext cx="2103120" cy="2103120"/>
              <a:chOff x="1652588" y="1634401"/>
              <a:chExt cx="3314700" cy="314140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652588" y="1634401"/>
                <a:ext cx="3314700" cy="3141405"/>
                <a:chOff x="2526030" y="1358325"/>
                <a:chExt cx="3314700" cy="2914650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2903220" y="1703070"/>
                  <a:ext cx="2571750" cy="227457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3371850" y="2108835"/>
                  <a:ext cx="1634490" cy="146304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2526030" y="1358325"/>
                  <a:ext cx="3314700" cy="291465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846195" y="2503170"/>
                  <a:ext cx="674370" cy="674370"/>
                </a:xfrm>
                <a:prstGeom prst="ellips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7414" y="2888050"/>
                <a:ext cx="445047" cy="585267"/>
              </a:xfrm>
              <a:prstGeom prst="rect">
                <a:avLst/>
              </a:prstGeom>
            </p:spPr>
          </p:pic>
        </p:grpSp>
        <p:sp>
          <p:nvSpPr>
            <p:cNvPr id="20" name="Oval 19"/>
            <p:cNvSpPr/>
            <p:nvPr/>
          </p:nvSpPr>
          <p:spPr>
            <a:xfrm>
              <a:off x="3817596" y="262469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68423" y="222988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24466" y="135981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85728" y="1949514"/>
              <a:ext cx="186103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94240" y="206585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679067" y="3167135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734015" y="2943391"/>
              <a:ext cx="180902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01961" y="230018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72146" y="292201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61398" y="135487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783591" y="172382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43479" y="3169523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769262" y="2273862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937010" y="107487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743039" y="1964722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666531" y="108373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18101" y="1650576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723356" y="1429027"/>
            <a:ext cx="2210641" cy="2280524"/>
            <a:chOff x="2791648" y="1087467"/>
            <a:chExt cx="2210641" cy="2280524"/>
          </a:xfrm>
        </p:grpSpPr>
        <p:grpSp>
          <p:nvGrpSpPr>
            <p:cNvPr id="38" name="Group 37"/>
            <p:cNvGrpSpPr/>
            <p:nvPr/>
          </p:nvGrpSpPr>
          <p:grpSpPr>
            <a:xfrm>
              <a:off x="2807729" y="1160502"/>
              <a:ext cx="2103120" cy="2103120"/>
              <a:chOff x="1652588" y="1634401"/>
              <a:chExt cx="3314700" cy="314140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652588" y="1634401"/>
                <a:ext cx="3314700" cy="3141405"/>
                <a:chOff x="2526030" y="1358325"/>
                <a:chExt cx="3314700" cy="291465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2903220" y="1703070"/>
                  <a:ext cx="2571750" cy="227457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371850" y="2108835"/>
                  <a:ext cx="1634490" cy="146304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526030" y="1358325"/>
                  <a:ext cx="3314700" cy="2914650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846195" y="2503170"/>
                  <a:ext cx="674370" cy="674370"/>
                </a:xfrm>
                <a:prstGeom prst="ellips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7414" y="2888050"/>
                <a:ext cx="445047" cy="585267"/>
              </a:xfrm>
              <a:prstGeom prst="rect">
                <a:avLst/>
              </a:prstGeom>
            </p:spPr>
          </p:pic>
        </p:grpSp>
        <p:sp>
          <p:nvSpPr>
            <p:cNvPr id="39" name="Oval 38"/>
            <p:cNvSpPr/>
            <p:nvPr/>
          </p:nvSpPr>
          <p:spPr>
            <a:xfrm>
              <a:off x="3817596" y="262469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568423" y="222988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824466" y="135981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585728" y="1949514"/>
              <a:ext cx="186103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994240" y="206585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73689" y="238175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34015" y="2943391"/>
              <a:ext cx="180902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001961" y="230018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972146" y="2922019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561398" y="135487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791648" y="253325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819409" y="2013564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824466" y="3185111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874018" y="1087467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84357" y="314473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564630" y="109914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718101" y="1650576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72973" y="3681946"/>
            <a:ext cx="186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Cl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পরমাণু</a:t>
            </a:r>
            <a:endParaRPr lang="en-US" sz="3200" dirty="0">
              <a:latin typeface="NikoshBAN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856883" y="3686799"/>
            <a:ext cx="186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Cl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পরমাণু</a:t>
            </a:r>
            <a:endParaRPr lang="en-US" sz="32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8353" y="3600135"/>
            <a:ext cx="131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 Cl</a:t>
            </a:r>
            <a:r>
              <a:rPr lang="en-US" sz="2000" dirty="0" smtClean="0">
                <a:latin typeface="NikoshBAN"/>
              </a:rPr>
              <a:t>2 </a:t>
            </a:r>
            <a:r>
              <a:rPr lang="en-US" sz="3200" dirty="0" err="1" smtClean="0">
                <a:latin typeface="NikoshBAN"/>
              </a:rPr>
              <a:t>অনু</a:t>
            </a:r>
            <a:endParaRPr lang="en-US" sz="2000" dirty="0">
              <a:latin typeface="NikoshB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62176" y="2906190"/>
            <a:ext cx="191948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71244" y="2043606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34934" y="4522676"/>
            <a:ext cx="951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ক্লোরিন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গঠনের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ক্ষেত্রে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পরমাণুর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যোজ্যতা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স্তরের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শেয়ার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নিকটবতী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নিষ্ক্রিয়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গ্যাস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আর্গনের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ইলেকট্রন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বিন্যাস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লাভ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।</a:t>
            </a:r>
            <a:endParaRPr lang="en-US" sz="2800" dirty="0">
              <a:latin typeface="NikoshBAN"/>
            </a:endParaRPr>
          </a:p>
        </p:txBody>
      </p:sp>
      <p:sp>
        <p:nvSpPr>
          <p:cNvPr id="62" name="Subtitle 4"/>
          <p:cNvSpPr txBox="1">
            <a:spLocks/>
          </p:cNvSpPr>
          <p:nvPr/>
        </p:nvSpPr>
        <p:spPr>
          <a:xfrm>
            <a:off x="-957262" y="-463286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3" name="Subtitle 4"/>
          <p:cNvSpPr txBox="1">
            <a:spLocks/>
          </p:cNvSpPr>
          <p:nvPr/>
        </p:nvSpPr>
        <p:spPr>
          <a:xfrm>
            <a:off x="-957262" y="5529263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4" name="Can 63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5" name="Can 64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54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9467 -0.0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103 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2" grpId="0"/>
      <p:bldP spid="112" grpId="1"/>
      <p:bldP spid="11" grpId="0"/>
      <p:bldP spid="12" grpId="0" animBg="1"/>
      <p:bldP spid="13" grpId="0" animBg="1"/>
      <p:bldP spid="1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593</TotalTime>
  <Words>887</Words>
  <Application>Microsoft Office PowerPoint</Application>
  <PresentationFormat>Widescreen</PresentationFormat>
  <Paragraphs>453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hNikoshBAN</vt:lpstr>
      <vt:lpstr>NikoshBAN</vt:lpstr>
      <vt:lpstr>Tw Cen MT</vt:lpstr>
      <vt:lpstr>Tw Cen MT Condensed</vt:lpstr>
      <vt:lpstr>Vrinda</vt:lpstr>
      <vt:lpstr>Wingdings 3</vt:lpstr>
      <vt:lpstr>Retrospect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101</cp:revision>
  <dcterms:created xsi:type="dcterms:W3CDTF">2016-12-29T15:32:50Z</dcterms:created>
  <dcterms:modified xsi:type="dcterms:W3CDTF">2020-10-01T12:56:30Z</dcterms:modified>
</cp:coreProperties>
</file>