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1" r:id="rId2"/>
    <p:sldId id="261" r:id="rId3"/>
    <p:sldId id="283" r:id="rId4"/>
    <p:sldId id="284" r:id="rId5"/>
    <p:sldId id="287" r:id="rId6"/>
    <p:sldId id="286" r:id="rId7"/>
    <p:sldId id="278" r:id="rId8"/>
    <p:sldId id="288" r:id="rId9"/>
    <p:sldId id="289" r:id="rId10"/>
    <p:sldId id="290" r:id="rId11"/>
    <p:sldId id="291" r:id="rId12"/>
    <p:sldId id="279" r:id="rId13"/>
    <p:sldId id="306" r:id="rId14"/>
    <p:sldId id="294" r:id="rId15"/>
    <p:sldId id="295" r:id="rId16"/>
    <p:sldId id="296" r:id="rId17"/>
    <p:sldId id="297" r:id="rId18"/>
    <p:sldId id="298" r:id="rId19"/>
    <p:sldId id="299" r:id="rId20"/>
    <p:sldId id="262" r:id="rId21"/>
    <p:sldId id="292" r:id="rId22"/>
    <p:sldId id="293" r:id="rId23"/>
    <p:sldId id="264" r:id="rId24"/>
    <p:sldId id="266" r:id="rId25"/>
    <p:sldId id="265" r:id="rId26"/>
    <p:sldId id="267" r:id="rId27"/>
    <p:sldId id="268" r:id="rId28"/>
    <p:sldId id="269" r:id="rId29"/>
    <p:sldId id="301" r:id="rId30"/>
    <p:sldId id="300" r:id="rId31"/>
    <p:sldId id="302" r:id="rId32"/>
    <p:sldId id="30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howGuides="1">
      <p:cViewPr varScale="1">
        <p:scale>
          <a:sx n="86" d="100"/>
          <a:sy n="86" d="100"/>
        </p:scale>
        <p:origin x="1306" y="53"/>
      </p:cViewPr>
      <p:guideLst>
        <p:guide orient="horz" pos="2160"/>
        <p:guide pos="2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A2E67-5618-40DA-8887-82731B698E2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0103E6F-AC3B-448A-A567-9B0B26B0CE42}">
      <dgm:prSet phldrT="[Tex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dirty="0"/>
        </a:p>
      </dgm:t>
    </dgm:pt>
    <dgm:pt modelId="{148A4619-4C4C-475C-9CD9-634DFE719986}" type="parTrans" cxnId="{0A9D6FA7-D260-471F-AC18-D2FE0AECD1C7}">
      <dgm:prSet/>
      <dgm:spPr/>
      <dgm:t>
        <a:bodyPr/>
        <a:lstStyle/>
        <a:p>
          <a:endParaRPr lang="en-GB"/>
        </a:p>
      </dgm:t>
    </dgm:pt>
    <dgm:pt modelId="{97512436-D7F7-4BC4-831A-56A11D97CD52}" type="sibTrans" cxnId="{0A9D6FA7-D260-471F-AC18-D2FE0AECD1C7}">
      <dgm:prSet/>
      <dgm:spPr/>
      <dgm:t>
        <a:bodyPr/>
        <a:lstStyle/>
        <a:p>
          <a:endParaRPr lang="en-GB"/>
        </a:p>
      </dgm:t>
    </dgm:pt>
    <dgm:pt modelId="{764CA7B8-CAFA-414B-97F6-544820917631}">
      <dgm:prSet phldrT="[Text]" custT="1"/>
      <dgm:spPr>
        <a:solidFill>
          <a:srgbClr val="00B0F0"/>
        </a:solidFill>
      </dgm:spPr>
      <dgm:t>
        <a:bodyPr/>
        <a:lstStyle/>
        <a:p>
          <a:r>
            <a:rPr lang="bn-IN" sz="2800" b="1" dirty="0" smtClean="0">
              <a:solidFill>
                <a:srgbClr val="FFFF00"/>
              </a:solidFill>
              <a:latin typeface="NikoshBAN" pitchFamily="2" charset="0"/>
              <a:cs typeface="NikoshBAN" pitchFamily="2" charset="0"/>
            </a:rPr>
            <a:t>জন্মঃ ১৬২০ খ্রি</a:t>
          </a:r>
          <a:r>
            <a:rPr lang="en-US" sz="2800" b="1" dirty="0" smtClean="0">
              <a:solidFill>
                <a:srgbClr val="FFFF00"/>
              </a:solidFill>
              <a:latin typeface="NikoshBAN" pitchFamily="2" charset="0"/>
              <a:cs typeface="NikoshBAN" pitchFamily="2" charset="0"/>
            </a:rPr>
            <a:t>.</a:t>
          </a:r>
          <a:endParaRPr lang="en-GB" sz="2800" b="1" dirty="0">
            <a:solidFill>
              <a:srgbClr val="FFFF00"/>
            </a:solidFill>
          </a:endParaRPr>
        </a:p>
      </dgm:t>
    </dgm:pt>
    <dgm:pt modelId="{87BFE19B-4E32-4E41-8D8B-6AA97A797EF5}" type="parTrans" cxnId="{8AD9EDDE-BB00-471B-BD62-1B3294E05B85}">
      <dgm:prSet/>
      <dgm:spPr/>
      <dgm:t>
        <a:bodyPr/>
        <a:lstStyle/>
        <a:p>
          <a:endParaRPr lang="en-GB"/>
        </a:p>
      </dgm:t>
    </dgm:pt>
    <dgm:pt modelId="{059CC9DD-FDDD-40F8-9E75-8E76F00FC7CD}" type="sibTrans" cxnId="{8AD9EDDE-BB00-471B-BD62-1B3294E05B85}">
      <dgm:prSet/>
      <dgm:spPr/>
      <dgm:t>
        <a:bodyPr/>
        <a:lstStyle/>
        <a:p>
          <a:endParaRPr lang="en-GB"/>
        </a:p>
      </dgm:t>
    </dgm:pt>
    <dgm:pt modelId="{E9D1A5E9-9D2E-4886-9182-FEB12C7BB936}">
      <dgm:prSet phldrT="[Text]" custT="1"/>
      <dgm:spPr>
        <a:solidFill>
          <a:srgbClr val="00B0F0"/>
        </a:solidFill>
      </dgm:spPr>
      <dgm:t>
        <a:bodyPr/>
        <a:lstStyle/>
        <a:p>
          <a:r>
            <a:rPr lang="bn-IN" sz="2800" b="1" dirty="0" smtClean="0">
              <a:solidFill>
                <a:srgbClr val="FFFF00"/>
              </a:solidFill>
              <a:latin typeface="NikoshBAN" pitchFamily="2" charset="0"/>
              <a:cs typeface="NikoshBAN" pitchFamily="2" charset="0"/>
            </a:rPr>
            <a:t>ইউছুপ জুলেখা, নূরনামা,</a:t>
          </a:r>
          <a:r>
            <a:rPr lang="en-GB" sz="2800" b="1" dirty="0" smtClean="0">
              <a:solidFill>
                <a:srgbClr val="FFFF00"/>
              </a:solidFill>
              <a:latin typeface="NikoshBAN" pitchFamily="2" charset="0"/>
              <a:cs typeface="NikoshBAN" pitchFamily="2" charset="0"/>
            </a:rPr>
            <a:t> </a:t>
          </a:r>
          <a:r>
            <a:rPr lang="bn-IN" sz="2800" b="1" dirty="0" smtClean="0">
              <a:solidFill>
                <a:schemeClr val="bg1"/>
              </a:solidFill>
              <a:latin typeface="NikoshBAN" pitchFamily="2" charset="0"/>
              <a:cs typeface="NikoshBAN" pitchFamily="2" charset="0"/>
            </a:rPr>
            <a:t>লালমতি,</a:t>
          </a:r>
          <a:endParaRPr lang="en-GB" sz="2800" b="1" dirty="0">
            <a:solidFill>
              <a:srgbClr val="FFFF00"/>
            </a:solidFill>
          </a:endParaRPr>
        </a:p>
      </dgm:t>
    </dgm:pt>
    <dgm:pt modelId="{794ABAFA-960D-4B27-8205-377225ADCE06}" type="parTrans" cxnId="{69BE5F21-7165-43E2-86DE-17C137462D6E}">
      <dgm:prSet/>
      <dgm:spPr/>
      <dgm:t>
        <a:bodyPr/>
        <a:lstStyle/>
        <a:p>
          <a:endParaRPr lang="en-GB"/>
        </a:p>
      </dgm:t>
    </dgm:pt>
    <dgm:pt modelId="{EE872B65-62CC-4038-941B-522C28C3826F}" type="sibTrans" cxnId="{69BE5F21-7165-43E2-86DE-17C137462D6E}">
      <dgm:prSet/>
      <dgm:spPr/>
      <dgm:t>
        <a:bodyPr/>
        <a:lstStyle/>
        <a:p>
          <a:endParaRPr lang="en-GB"/>
        </a:p>
      </dgm:t>
    </dgm:pt>
    <dgm:pt modelId="{B5B929CB-0CB4-42A3-8CA0-92B895A89184}">
      <dgm:prSet phldrT="[Text]" custT="1"/>
      <dgm:spPr/>
      <dgm:t>
        <a:bodyPr/>
        <a:lstStyle/>
        <a:p>
          <a:r>
            <a:rPr lang="bn-IN" sz="3200" dirty="0" smtClean="0">
              <a:latin typeface="NikoshBAN" pitchFamily="2" charset="0"/>
              <a:cs typeface="NikoshBAN" pitchFamily="2" charset="0"/>
            </a:rPr>
            <a:t>মৃত্যুঃ ১৬৯০ খ্রি</a:t>
          </a:r>
          <a:endParaRPr lang="en-GB" sz="3200" dirty="0"/>
        </a:p>
      </dgm:t>
    </dgm:pt>
    <dgm:pt modelId="{F3AA826E-1564-491F-881F-9E6DB3B01C33}" type="parTrans" cxnId="{DD1C3A97-B8FF-4AFD-BFE7-419F302AF8B5}">
      <dgm:prSet/>
      <dgm:spPr/>
      <dgm:t>
        <a:bodyPr/>
        <a:lstStyle/>
        <a:p>
          <a:endParaRPr lang="en-GB"/>
        </a:p>
      </dgm:t>
    </dgm:pt>
    <dgm:pt modelId="{3109A4A6-00EC-4B14-9C07-C24C696C2E0B}" type="sibTrans" cxnId="{DD1C3A97-B8FF-4AFD-BFE7-419F302AF8B5}">
      <dgm:prSet/>
      <dgm:spPr/>
      <dgm:t>
        <a:bodyPr/>
        <a:lstStyle/>
        <a:p>
          <a:endParaRPr lang="en-GB"/>
        </a:p>
      </dgm:t>
    </dgm:pt>
    <dgm:pt modelId="{3DC3B95E-6689-4A40-A966-01A6C6DCF127}">
      <dgm:prSet custT="1"/>
      <dgm:spPr>
        <a:solidFill>
          <a:srgbClr val="7030A0"/>
        </a:solidFill>
      </dgm:spPr>
      <dgm:t>
        <a:bodyPr/>
        <a:lstStyle/>
        <a:p>
          <a:r>
            <a:rPr lang="bn-IN" sz="2800" b="1" smtClean="0">
              <a:solidFill>
                <a:schemeClr val="bg1"/>
              </a:solidFill>
              <a:latin typeface="NikoshBAN" pitchFamily="2" charset="0"/>
              <a:cs typeface="NikoshBAN" pitchFamily="2" charset="0"/>
            </a:rPr>
            <a:t>গ্রামঃ সন্দ্বীপের সুধারামপুর </a:t>
          </a:r>
          <a:endParaRPr lang="en-US" sz="2800" b="1" dirty="0">
            <a:solidFill>
              <a:schemeClr val="bg1"/>
            </a:solidFill>
            <a:latin typeface="NikoshBAN" pitchFamily="2" charset="0"/>
            <a:cs typeface="NikoshBAN" pitchFamily="2" charset="0"/>
          </a:endParaRPr>
        </a:p>
      </dgm:t>
    </dgm:pt>
    <dgm:pt modelId="{CDBC7A78-E7FF-4F76-813D-F25EA10DB845}" type="parTrans" cxnId="{D5B7DB78-0850-4E89-87BE-84D72E9A036F}">
      <dgm:prSet/>
      <dgm:spPr/>
      <dgm:t>
        <a:bodyPr/>
        <a:lstStyle/>
        <a:p>
          <a:endParaRPr lang="en-GB"/>
        </a:p>
      </dgm:t>
    </dgm:pt>
    <dgm:pt modelId="{6F919BB9-F3F2-4AF2-AEBD-0AB8323B1AD7}" type="sibTrans" cxnId="{D5B7DB78-0850-4E89-87BE-84D72E9A036F}">
      <dgm:prSet/>
      <dgm:spPr/>
      <dgm:t>
        <a:bodyPr/>
        <a:lstStyle/>
        <a:p>
          <a:endParaRPr lang="en-GB"/>
        </a:p>
      </dgm:t>
    </dgm:pt>
    <dgm:pt modelId="{DC4D5A3D-D848-474B-8FA5-D333038A41B0}">
      <dgm:prSet custT="1"/>
      <dgm:spPr>
        <a:solidFill>
          <a:srgbClr val="FF0000"/>
        </a:solidFill>
      </dgm:spPr>
      <dgm:t>
        <a:bodyPr/>
        <a:lstStyle/>
        <a:p>
          <a:r>
            <a:rPr lang="en-US" sz="2800" b="1" dirty="0" err="1" smtClean="0">
              <a:solidFill>
                <a:schemeClr val="bg1"/>
              </a:solidFill>
              <a:latin typeface="NikoshBAN" pitchFamily="2" charset="0"/>
              <a:cs typeface="NikoshBAN" pitchFamily="2" charset="0"/>
            </a:rPr>
            <a:t>বিশেষ</a:t>
          </a:r>
          <a:r>
            <a:rPr lang="en-US" sz="2800" b="1" dirty="0" smtClean="0">
              <a:solidFill>
                <a:schemeClr val="bg1"/>
              </a:solidFill>
              <a:latin typeface="NikoshBAN" pitchFamily="2" charset="0"/>
              <a:cs typeface="NikoshBAN" pitchFamily="2" charset="0"/>
            </a:rPr>
            <a:t> </a:t>
          </a:r>
          <a:r>
            <a:rPr lang="bn-IN" sz="2800" b="1" dirty="0" smtClean="0">
              <a:solidFill>
                <a:schemeClr val="bg1"/>
              </a:solidFill>
              <a:latin typeface="NikoshBAN" pitchFamily="2" charset="0"/>
              <a:cs typeface="NikoshBAN" pitchFamily="2" charset="0"/>
            </a:rPr>
            <a:t>কৃতিত্ব</a:t>
          </a:r>
          <a:endParaRPr lang="en-GB" sz="2800" b="1" dirty="0" smtClean="0">
            <a:solidFill>
              <a:schemeClr val="bg1"/>
            </a:solidFill>
            <a:latin typeface="NikoshBAN" pitchFamily="2" charset="0"/>
            <a:cs typeface="NikoshBAN" pitchFamily="2" charset="0"/>
          </a:endParaRPr>
        </a:p>
        <a:p>
          <a:r>
            <a:rPr lang="bn-IN" sz="2800" b="1" dirty="0" smtClean="0">
              <a:solidFill>
                <a:schemeClr val="bg1"/>
              </a:solidFill>
              <a:latin typeface="NikoshBAN" pitchFamily="2" charset="0"/>
              <a:cs typeface="NikoshBAN" pitchFamily="2" charset="0"/>
            </a:rPr>
            <a:t>বঙ্গবাণী</a:t>
          </a:r>
          <a:r>
            <a:rPr lang="en-GB" sz="2800" b="1" dirty="0" smtClean="0">
              <a:solidFill>
                <a:schemeClr val="bg1"/>
              </a:solidFill>
              <a:latin typeface="NikoshBAN" pitchFamily="2" charset="0"/>
              <a:cs typeface="NikoshBAN" pitchFamily="2" charset="0"/>
            </a:rPr>
            <a:t> </a:t>
          </a:r>
          <a:r>
            <a:rPr lang="bn-IN" sz="2800" b="1" dirty="0" smtClean="0">
              <a:solidFill>
                <a:schemeClr val="bg1"/>
              </a:solidFill>
              <a:latin typeface="NikoshBAN" pitchFamily="2" charset="0"/>
              <a:cs typeface="NikoshBAN" pitchFamily="2" charset="0"/>
            </a:rPr>
            <a:t>কবিতা</a:t>
          </a:r>
        </a:p>
      </dgm:t>
    </dgm:pt>
    <dgm:pt modelId="{4952273F-38A7-4E09-BA11-8AEE9B7BF974}" type="parTrans" cxnId="{4AAAFE4A-A329-4EDB-BBEE-940B87CB0A6D}">
      <dgm:prSet/>
      <dgm:spPr/>
      <dgm:t>
        <a:bodyPr/>
        <a:lstStyle/>
        <a:p>
          <a:endParaRPr lang="en-GB"/>
        </a:p>
      </dgm:t>
    </dgm:pt>
    <dgm:pt modelId="{B8B47389-6761-41EE-A534-031EAA0ECE3B}" type="sibTrans" cxnId="{4AAAFE4A-A329-4EDB-BBEE-940B87CB0A6D}">
      <dgm:prSet/>
      <dgm:spPr/>
      <dgm:t>
        <a:bodyPr/>
        <a:lstStyle/>
        <a:p>
          <a:endParaRPr lang="en-GB"/>
        </a:p>
      </dgm:t>
    </dgm:pt>
    <dgm:pt modelId="{DBA210B7-5AC6-454E-98CF-606A72AE22F7}">
      <dgm:prSet custT="1"/>
      <dgm:spPr>
        <a:solidFill>
          <a:srgbClr val="7030A0"/>
        </a:solidFill>
      </dgm:spPr>
      <dgm:t>
        <a:bodyPr/>
        <a:lstStyle/>
        <a:p>
          <a:r>
            <a:rPr lang="bn-IN" sz="2800" b="1" dirty="0" smtClean="0">
              <a:solidFill>
                <a:schemeClr val="bg1"/>
              </a:solidFill>
              <a:latin typeface="NikoshBAN" pitchFamily="2" charset="0"/>
              <a:cs typeface="NikoshBAN" pitchFamily="2" charset="0"/>
            </a:rPr>
            <a:t>সয়ফুলমুলক,</a:t>
          </a:r>
          <a:r>
            <a:rPr lang="en-GB" sz="2800" b="1" dirty="0" smtClean="0">
              <a:solidFill>
                <a:schemeClr val="bg1"/>
              </a:solidFill>
              <a:latin typeface="NikoshBAN" pitchFamily="2" charset="0"/>
              <a:cs typeface="NikoshBAN" pitchFamily="2" charset="0"/>
            </a:rPr>
            <a:t>  </a:t>
          </a:r>
          <a:r>
            <a:rPr lang="bn-IN" sz="2800" b="1" dirty="0" smtClean="0">
              <a:solidFill>
                <a:schemeClr val="bg1"/>
              </a:solidFill>
              <a:latin typeface="NikoshBAN" pitchFamily="2" charset="0"/>
              <a:cs typeface="NikoshBAN" pitchFamily="2" charset="0"/>
            </a:rPr>
            <a:t>শিহাবুদ্দীননাম, নসীহতনামা,</a:t>
          </a:r>
        </a:p>
      </dgm:t>
    </dgm:pt>
    <dgm:pt modelId="{375D0410-9414-4C2E-868D-9FA71BEC1921}" type="parTrans" cxnId="{EC418D65-541D-4EF1-A4FB-0FC726E546C6}">
      <dgm:prSet/>
      <dgm:spPr/>
      <dgm:t>
        <a:bodyPr/>
        <a:lstStyle/>
        <a:p>
          <a:endParaRPr lang="en-GB"/>
        </a:p>
      </dgm:t>
    </dgm:pt>
    <dgm:pt modelId="{F2F57925-D486-4D10-AD3E-2961CA6F4796}" type="sibTrans" cxnId="{EC418D65-541D-4EF1-A4FB-0FC726E546C6}">
      <dgm:prSet/>
      <dgm:spPr/>
      <dgm:t>
        <a:bodyPr/>
        <a:lstStyle/>
        <a:p>
          <a:endParaRPr lang="en-GB"/>
        </a:p>
      </dgm:t>
    </dgm:pt>
    <dgm:pt modelId="{5FC6323F-D51B-41ED-847A-7CCC48AF1582}">
      <dgm:prSet custT="1"/>
      <dgm:spPr>
        <a:solidFill>
          <a:srgbClr val="FF0000"/>
        </a:solidFill>
      </dgm:spPr>
      <dgm:t>
        <a:bodyPr/>
        <a:lstStyle/>
        <a:p>
          <a:r>
            <a:rPr lang="bn-IN" sz="2800" b="1" dirty="0" smtClean="0">
              <a:solidFill>
                <a:schemeClr val="bg1"/>
              </a:solidFill>
              <a:latin typeface="NikoshBAN" pitchFamily="2" charset="0"/>
              <a:cs typeface="NikoshBAN" pitchFamily="2" charset="0"/>
            </a:rPr>
            <a:t>কারবালা ও শহরনামা। </a:t>
          </a:r>
          <a:endParaRPr lang="en-GB" sz="2800" b="1" dirty="0">
            <a:solidFill>
              <a:schemeClr val="bg1"/>
            </a:solidFill>
          </a:endParaRPr>
        </a:p>
      </dgm:t>
    </dgm:pt>
    <dgm:pt modelId="{0B4210D6-BE81-4604-AF7E-23F825EBB0C4}" type="parTrans" cxnId="{C5B2A546-6BAA-4D0C-A22D-9C3B7F318E55}">
      <dgm:prSet/>
      <dgm:spPr/>
      <dgm:t>
        <a:bodyPr/>
        <a:lstStyle/>
        <a:p>
          <a:endParaRPr lang="en-GB"/>
        </a:p>
      </dgm:t>
    </dgm:pt>
    <dgm:pt modelId="{0387A0B3-A474-4283-BFBA-FA199BCDB38C}" type="sibTrans" cxnId="{C5B2A546-6BAA-4D0C-A22D-9C3B7F318E55}">
      <dgm:prSet/>
      <dgm:spPr/>
      <dgm:t>
        <a:bodyPr/>
        <a:lstStyle/>
        <a:p>
          <a:endParaRPr lang="en-GB"/>
        </a:p>
      </dgm:t>
    </dgm:pt>
    <dgm:pt modelId="{B54C9422-B4E4-49D0-965A-953743D333CA}">
      <dgm:prSet custT="1"/>
      <dgm:spPr/>
      <dgm:t>
        <a:bodyPr/>
        <a:lstStyle/>
        <a:p>
          <a:r>
            <a:rPr lang="bn-IN" sz="2800" b="1" dirty="0" smtClean="0">
              <a:solidFill>
                <a:schemeClr val="bg1"/>
              </a:solidFill>
              <a:latin typeface="NikoshBAN" pitchFamily="2" charset="0"/>
              <a:cs typeface="NikoshBAN" pitchFamily="2" charset="0"/>
            </a:rPr>
            <a:t>লালমতি,</a:t>
          </a:r>
          <a:r>
            <a:rPr lang="en-GB" sz="2800" b="1" dirty="0" smtClean="0">
              <a:solidFill>
                <a:schemeClr val="bg1"/>
              </a:solidFill>
              <a:latin typeface="NikoshBAN" pitchFamily="2" charset="0"/>
              <a:cs typeface="NikoshBAN" pitchFamily="2" charset="0"/>
            </a:rPr>
            <a:t> </a:t>
          </a:r>
          <a:r>
            <a:rPr lang="bn-IN" sz="2800" b="1" dirty="0" smtClean="0">
              <a:solidFill>
                <a:schemeClr val="bg1"/>
              </a:solidFill>
              <a:latin typeface="NikoshBAN" pitchFamily="2" charset="0"/>
              <a:cs typeface="NikoshBAN" pitchFamily="2" charset="0"/>
            </a:rPr>
            <a:t>সয়ফুলমুলক,</a:t>
          </a:r>
          <a:r>
            <a:rPr lang="en-GB" sz="2800" b="1" dirty="0" smtClean="0">
              <a:solidFill>
                <a:schemeClr val="bg1"/>
              </a:solidFill>
              <a:latin typeface="NikoshBAN" pitchFamily="2" charset="0"/>
              <a:cs typeface="NikoshBAN" pitchFamily="2" charset="0"/>
            </a:rPr>
            <a:t> </a:t>
          </a:r>
          <a:endParaRPr lang="en-GB" sz="2800" b="1" dirty="0">
            <a:solidFill>
              <a:schemeClr val="bg1"/>
            </a:solidFill>
          </a:endParaRPr>
        </a:p>
      </dgm:t>
    </dgm:pt>
    <dgm:pt modelId="{942FBB68-01FA-4005-9CBF-577800382A93}" type="parTrans" cxnId="{8208AAA3-1B84-4733-8643-4EFC32D5579D}">
      <dgm:prSet/>
      <dgm:spPr/>
      <dgm:t>
        <a:bodyPr/>
        <a:lstStyle/>
        <a:p>
          <a:endParaRPr lang="en-GB"/>
        </a:p>
      </dgm:t>
    </dgm:pt>
    <dgm:pt modelId="{02A988B0-A8C9-4694-B552-179DD0925462}" type="sibTrans" cxnId="{8208AAA3-1B84-4733-8643-4EFC32D5579D}">
      <dgm:prSet/>
      <dgm:spPr/>
      <dgm:t>
        <a:bodyPr/>
        <a:lstStyle/>
        <a:p>
          <a:endParaRPr lang="en-GB"/>
        </a:p>
      </dgm:t>
    </dgm:pt>
    <dgm:pt modelId="{9B2E0F69-5648-4D4A-B3C7-4F043011D390}" type="pres">
      <dgm:prSet presAssocID="{233A2E67-5618-40DA-8887-82731B698E26}" presName="Name0" presStyleCnt="0">
        <dgm:presLayoutVars>
          <dgm:chMax val="1"/>
          <dgm:dir/>
          <dgm:animLvl val="ctr"/>
          <dgm:resizeHandles val="exact"/>
        </dgm:presLayoutVars>
      </dgm:prSet>
      <dgm:spPr/>
      <dgm:t>
        <a:bodyPr/>
        <a:lstStyle/>
        <a:p>
          <a:endParaRPr lang="en-GB"/>
        </a:p>
      </dgm:t>
    </dgm:pt>
    <dgm:pt modelId="{C07F0920-EA0B-4B5A-8103-2BEBC4942CF9}" type="pres">
      <dgm:prSet presAssocID="{40103E6F-AC3B-448A-A567-9B0B26B0CE42}" presName="centerShape" presStyleLbl="node0" presStyleIdx="0" presStyleCnt="1" custScaleX="117803" custScaleY="126865"/>
      <dgm:spPr/>
      <dgm:t>
        <a:bodyPr/>
        <a:lstStyle/>
        <a:p>
          <a:endParaRPr lang="en-GB"/>
        </a:p>
      </dgm:t>
    </dgm:pt>
    <dgm:pt modelId="{2F05BB8F-C8D8-489C-9DB0-45205A9551E0}" type="pres">
      <dgm:prSet presAssocID="{87BFE19B-4E32-4E41-8D8B-6AA97A797EF5}" presName="parTrans" presStyleLbl="sibTrans2D1" presStyleIdx="0" presStyleCnt="8"/>
      <dgm:spPr/>
      <dgm:t>
        <a:bodyPr/>
        <a:lstStyle/>
        <a:p>
          <a:endParaRPr lang="en-GB"/>
        </a:p>
      </dgm:t>
    </dgm:pt>
    <dgm:pt modelId="{43D1712F-3845-4C3A-A53B-46D7737E88C6}" type="pres">
      <dgm:prSet presAssocID="{87BFE19B-4E32-4E41-8D8B-6AA97A797EF5}" presName="connectorText" presStyleLbl="sibTrans2D1" presStyleIdx="0" presStyleCnt="8"/>
      <dgm:spPr/>
      <dgm:t>
        <a:bodyPr/>
        <a:lstStyle/>
        <a:p>
          <a:endParaRPr lang="en-GB"/>
        </a:p>
      </dgm:t>
    </dgm:pt>
    <dgm:pt modelId="{DC844492-9652-4CD7-82FE-5217523B7F0F}" type="pres">
      <dgm:prSet presAssocID="{764CA7B8-CAFA-414B-97F6-544820917631}" presName="node" presStyleLbl="node1" presStyleIdx="0" presStyleCnt="8" custScaleX="117803">
        <dgm:presLayoutVars>
          <dgm:bulletEnabled val="1"/>
        </dgm:presLayoutVars>
      </dgm:prSet>
      <dgm:spPr/>
      <dgm:t>
        <a:bodyPr/>
        <a:lstStyle/>
        <a:p>
          <a:endParaRPr lang="en-GB"/>
        </a:p>
      </dgm:t>
    </dgm:pt>
    <dgm:pt modelId="{67117BBD-2380-46DB-948D-DC27A1E75A60}" type="pres">
      <dgm:prSet presAssocID="{CDBC7A78-E7FF-4F76-813D-F25EA10DB845}" presName="parTrans" presStyleLbl="sibTrans2D1" presStyleIdx="1" presStyleCnt="8"/>
      <dgm:spPr/>
      <dgm:t>
        <a:bodyPr/>
        <a:lstStyle/>
        <a:p>
          <a:endParaRPr lang="en-GB"/>
        </a:p>
      </dgm:t>
    </dgm:pt>
    <dgm:pt modelId="{76999A63-3F83-4FDF-B224-7E3E1465D399}" type="pres">
      <dgm:prSet presAssocID="{CDBC7A78-E7FF-4F76-813D-F25EA10DB845}" presName="connectorText" presStyleLbl="sibTrans2D1" presStyleIdx="1" presStyleCnt="8"/>
      <dgm:spPr/>
      <dgm:t>
        <a:bodyPr/>
        <a:lstStyle/>
        <a:p>
          <a:endParaRPr lang="en-GB"/>
        </a:p>
      </dgm:t>
    </dgm:pt>
    <dgm:pt modelId="{3B30DCA5-374A-485C-A010-EECFF99AB197}" type="pres">
      <dgm:prSet presAssocID="{3DC3B95E-6689-4A40-A966-01A6C6DCF127}" presName="node" presStyleLbl="node1" presStyleIdx="1" presStyleCnt="8" custScaleX="130773">
        <dgm:presLayoutVars>
          <dgm:bulletEnabled val="1"/>
        </dgm:presLayoutVars>
      </dgm:prSet>
      <dgm:spPr/>
      <dgm:t>
        <a:bodyPr/>
        <a:lstStyle/>
        <a:p>
          <a:endParaRPr lang="en-GB"/>
        </a:p>
      </dgm:t>
    </dgm:pt>
    <dgm:pt modelId="{3960AD3F-0266-4AB4-9711-7D5B746E8088}" type="pres">
      <dgm:prSet presAssocID="{4952273F-38A7-4E09-BA11-8AEE9B7BF974}" presName="parTrans" presStyleLbl="sibTrans2D1" presStyleIdx="2" presStyleCnt="8"/>
      <dgm:spPr/>
      <dgm:t>
        <a:bodyPr/>
        <a:lstStyle/>
        <a:p>
          <a:endParaRPr lang="en-GB"/>
        </a:p>
      </dgm:t>
    </dgm:pt>
    <dgm:pt modelId="{03916C79-0CB1-416C-ABA5-FBC5EB992021}" type="pres">
      <dgm:prSet presAssocID="{4952273F-38A7-4E09-BA11-8AEE9B7BF974}" presName="connectorText" presStyleLbl="sibTrans2D1" presStyleIdx="2" presStyleCnt="8"/>
      <dgm:spPr/>
      <dgm:t>
        <a:bodyPr/>
        <a:lstStyle/>
        <a:p>
          <a:endParaRPr lang="en-GB"/>
        </a:p>
      </dgm:t>
    </dgm:pt>
    <dgm:pt modelId="{FE90678D-60F0-4A64-8710-7843C4C7E7FE}" type="pres">
      <dgm:prSet presAssocID="{DC4D5A3D-D848-474B-8FA5-D333038A41B0}" presName="node" presStyleLbl="node1" presStyleIdx="2" presStyleCnt="8" custScaleX="160853" custRadScaleRad="97774" custRadScaleInc="-20489">
        <dgm:presLayoutVars>
          <dgm:bulletEnabled val="1"/>
        </dgm:presLayoutVars>
      </dgm:prSet>
      <dgm:spPr/>
      <dgm:t>
        <a:bodyPr/>
        <a:lstStyle/>
        <a:p>
          <a:endParaRPr lang="en-GB"/>
        </a:p>
      </dgm:t>
    </dgm:pt>
    <dgm:pt modelId="{3A8932E3-3120-49E3-BA6A-5F1F33B9BE21}" type="pres">
      <dgm:prSet presAssocID="{942FBB68-01FA-4005-9CBF-577800382A93}" presName="parTrans" presStyleLbl="sibTrans2D1" presStyleIdx="3" presStyleCnt="8"/>
      <dgm:spPr/>
      <dgm:t>
        <a:bodyPr/>
        <a:lstStyle/>
        <a:p>
          <a:endParaRPr lang="en-GB"/>
        </a:p>
      </dgm:t>
    </dgm:pt>
    <dgm:pt modelId="{2082D687-8FDF-4511-80F8-96599C80257B}" type="pres">
      <dgm:prSet presAssocID="{942FBB68-01FA-4005-9CBF-577800382A93}" presName="connectorText" presStyleLbl="sibTrans2D1" presStyleIdx="3" presStyleCnt="8"/>
      <dgm:spPr/>
      <dgm:t>
        <a:bodyPr/>
        <a:lstStyle/>
        <a:p>
          <a:endParaRPr lang="en-GB"/>
        </a:p>
      </dgm:t>
    </dgm:pt>
    <dgm:pt modelId="{87B0BBBF-4499-49C8-86A8-AAD1BDF98B9B}" type="pres">
      <dgm:prSet presAssocID="{B54C9422-B4E4-49D0-965A-953743D333CA}" presName="node" presStyleLbl="node1" presStyleIdx="3" presStyleCnt="8" custScaleX="173016" custRadScaleRad="102310" custRadScaleInc="-66721">
        <dgm:presLayoutVars>
          <dgm:bulletEnabled val="1"/>
        </dgm:presLayoutVars>
      </dgm:prSet>
      <dgm:spPr/>
      <dgm:t>
        <a:bodyPr/>
        <a:lstStyle/>
        <a:p>
          <a:endParaRPr lang="en-GB"/>
        </a:p>
      </dgm:t>
    </dgm:pt>
    <dgm:pt modelId="{BB85F2F4-CE3D-4548-9DBD-CDBA803383DD}" type="pres">
      <dgm:prSet presAssocID="{794ABAFA-960D-4B27-8205-377225ADCE06}" presName="parTrans" presStyleLbl="sibTrans2D1" presStyleIdx="4" presStyleCnt="8"/>
      <dgm:spPr/>
      <dgm:t>
        <a:bodyPr/>
        <a:lstStyle/>
        <a:p>
          <a:endParaRPr lang="en-GB"/>
        </a:p>
      </dgm:t>
    </dgm:pt>
    <dgm:pt modelId="{D1C9465F-BE33-4192-AC0A-234D25648779}" type="pres">
      <dgm:prSet presAssocID="{794ABAFA-960D-4B27-8205-377225ADCE06}" presName="connectorText" presStyleLbl="sibTrans2D1" presStyleIdx="4" presStyleCnt="8"/>
      <dgm:spPr/>
      <dgm:t>
        <a:bodyPr/>
        <a:lstStyle/>
        <a:p>
          <a:endParaRPr lang="en-GB"/>
        </a:p>
      </dgm:t>
    </dgm:pt>
    <dgm:pt modelId="{A2D071A7-8A89-43D9-8BEA-615C49A89CD1}" type="pres">
      <dgm:prSet presAssocID="{E9D1A5E9-9D2E-4886-9182-FEB12C7BB936}" presName="node" presStyleLbl="node1" presStyleIdx="4" presStyleCnt="8" custScaleX="200653" custRadScaleRad="88938" custRadScaleInc="-28117">
        <dgm:presLayoutVars>
          <dgm:bulletEnabled val="1"/>
        </dgm:presLayoutVars>
      </dgm:prSet>
      <dgm:spPr/>
      <dgm:t>
        <a:bodyPr/>
        <a:lstStyle/>
        <a:p>
          <a:endParaRPr lang="en-GB"/>
        </a:p>
      </dgm:t>
    </dgm:pt>
    <dgm:pt modelId="{B0AF4BFF-532D-47C0-93FF-E8FFB6B833B5}" type="pres">
      <dgm:prSet presAssocID="{375D0410-9414-4C2E-868D-9FA71BEC1921}" presName="parTrans" presStyleLbl="sibTrans2D1" presStyleIdx="5" presStyleCnt="8"/>
      <dgm:spPr/>
      <dgm:t>
        <a:bodyPr/>
        <a:lstStyle/>
        <a:p>
          <a:endParaRPr lang="en-GB"/>
        </a:p>
      </dgm:t>
    </dgm:pt>
    <dgm:pt modelId="{C738CA8D-6152-444C-A96C-5314396758F9}" type="pres">
      <dgm:prSet presAssocID="{375D0410-9414-4C2E-868D-9FA71BEC1921}" presName="connectorText" presStyleLbl="sibTrans2D1" presStyleIdx="5" presStyleCnt="8"/>
      <dgm:spPr/>
      <dgm:t>
        <a:bodyPr/>
        <a:lstStyle/>
        <a:p>
          <a:endParaRPr lang="en-GB"/>
        </a:p>
      </dgm:t>
    </dgm:pt>
    <dgm:pt modelId="{45DF783A-FA01-48D0-85DE-0418D1E17D17}" type="pres">
      <dgm:prSet presAssocID="{DBA210B7-5AC6-454E-98CF-606A72AE22F7}" presName="node" presStyleLbl="node1" presStyleIdx="5" presStyleCnt="8" custScaleX="168227" custRadScaleRad="102247" custRadScaleInc="57606">
        <dgm:presLayoutVars>
          <dgm:bulletEnabled val="1"/>
        </dgm:presLayoutVars>
      </dgm:prSet>
      <dgm:spPr/>
      <dgm:t>
        <a:bodyPr/>
        <a:lstStyle/>
        <a:p>
          <a:endParaRPr lang="en-GB"/>
        </a:p>
      </dgm:t>
    </dgm:pt>
    <dgm:pt modelId="{62809766-D488-4026-BD98-CC223A0EDE2E}" type="pres">
      <dgm:prSet presAssocID="{0B4210D6-BE81-4604-AF7E-23F825EBB0C4}" presName="parTrans" presStyleLbl="sibTrans2D1" presStyleIdx="6" presStyleCnt="8"/>
      <dgm:spPr/>
      <dgm:t>
        <a:bodyPr/>
        <a:lstStyle/>
        <a:p>
          <a:endParaRPr lang="en-GB"/>
        </a:p>
      </dgm:t>
    </dgm:pt>
    <dgm:pt modelId="{47296A28-4549-4BA8-978F-96703A7FC4E7}" type="pres">
      <dgm:prSet presAssocID="{0B4210D6-BE81-4604-AF7E-23F825EBB0C4}" presName="connectorText" presStyleLbl="sibTrans2D1" presStyleIdx="6" presStyleCnt="8"/>
      <dgm:spPr/>
      <dgm:t>
        <a:bodyPr/>
        <a:lstStyle/>
        <a:p>
          <a:endParaRPr lang="en-GB"/>
        </a:p>
      </dgm:t>
    </dgm:pt>
    <dgm:pt modelId="{15CD6CCB-090B-40AF-A16E-DFB1167DDC77}" type="pres">
      <dgm:prSet presAssocID="{5FC6323F-D51B-41ED-847A-7CCC48AF1582}" presName="node" presStyleLbl="node1" presStyleIdx="6" presStyleCnt="8" custScaleX="136432" custRadScaleRad="99241" custRadScaleInc="12202">
        <dgm:presLayoutVars>
          <dgm:bulletEnabled val="1"/>
        </dgm:presLayoutVars>
      </dgm:prSet>
      <dgm:spPr/>
      <dgm:t>
        <a:bodyPr/>
        <a:lstStyle/>
        <a:p>
          <a:endParaRPr lang="en-GB"/>
        </a:p>
      </dgm:t>
    </dgm:pt>
    <dgm:pt modelId="{6A0516D8-DDAA-49B5-B31B-62B5698F905A}" type="pres">
      <dgm:prSet presAssocID="{F3AA826E-1564-491F-881F-9E6DB3B01C33}" presName="parTrans" presStyleLbl="sibTrans2D1" presStyleIdx="7" presStyleCnt="8"/>
      <dgm:spPr/>
      <dgm:t>
        <a:bodyPr/>
        <a:lstStyle/>
        <a:p>
          <a:endParaRPr lang="en-GB"/>
        </a:p>
      </dgm:t>
    </dgm:pt>
    <dgm:pt modelId="{50D1DCC2-E997-4FDF-8F5D-7BF70D688529}" type="pres">
      <dgm:prSet presAssocID="{F3AA826E-1564-491F-881F-9E6DB3B01C33}" presName="connectorText" presStyleLbl="sibTrans2D1" presStyleIdx="7" presStyleCnt="8"/>
      <dgm:spPr/>
      <dgm:t>
        <a:bodyPr/>
        <a:lstStyle/>
        <a:p>
          <a:endParaRPr lang="en-GB"/>
        </a:p>
      </dgm:t>
    </dgm:pt>
    <dgm:pt modelId="{0AD18FE2-7DC6-4D94-A895-0F7B0731A37F}" type="pres">
      <dgm:prSet presAssocID="{B5B929CB-0CB4-42A3-8CA0-92B895A89184}" presName="node" presStyleLbl="node1" presStyleIdx="7" presStyleCnt="8" custScaleX="129094">
        <dgm:presLayoutVars>
          <dgm:bulletEnabled val="1"/>
        </dgm:presLayoutVars>
      </dgm:prSet>
      <dgm:spPr/>
      <dgm:t>
        <a:bodyPr/>
        <a:lstStyle/>
        <a:p>
          <a:endParaRPr lang="en-GB"/>
        </a:p>
      </dgm:t>
    </dgm:pt>
  </dgm:ptLst>
  <dgm:cxnLst>
    <dgm:cxn modelId="{C5544D3F-61B4-45B6-B690-6E286B5687B4}" type="presOf" srcId="{E9D1A5E9-9D2E-4886-9182-FEB12C7BB936}" destId="{A2D071A7-8A89-43D9-8BEA-615C49A89CD1}" srcOrd="0" destOrd="0" presId="urn:microsoft.com/office/officeart/2005/8/layout/radial5"/>
    <dgm:cxn modelId="{80C464B8-9207-452B-B695-55ED0CACAAE7}" type="presOf" srcId="{942FBB68-01FA-4005-9CBF-577800382A93}" destId="{3A8932E3-3120-49E3-BA6A-5F1F33B9BE21}" srcOrd="0" destOrd="0" presId="urn:microsoft.com/office/officeart/2005/8/layout/radial5"/>
    <dgm:cxn modelId="{447DABBC-2FDB-4E8E-A063-1A44F08F671B}" type="presOf" srcId="{942FBB68-01FA-4005-9CBF-577800382A93}" destId="{2082D687-8FDF-4511-80F8-96599C80257B}" srcOrd="1" destOrd="0" presId="urn:microsoft.com/office/officeart/2005/8/layout/radial5"/>
    <dgm:cxn modelId="{D5B7DB78-0850-4E89-87BE-84D72E9A036F}" srcId="{40103E6F-AC3B-448A-A567-9B0B26B0CE42}" destId="{3DC3B95E-6689-4A40-A966-01A6C6DCF127}" srcOrd="1" destOrd="0" parTransId="{CDBC7A78-E7FF-4F76-813D-F25EA10DB845}" sibTransId="{6F919BB9-F3F2-4AF2-AEBD-0AB8323B1AD7}"/>
    <dgm:cxn modelId="{A5EE8606-52AA-425B-8FF7-C3F9B848CBA9}" type="presOf" srcId="{87BFE19B-4E32-4E41-8D8B-6AA97A797EF5}" destId="{43D1712F-3845-4C3A-A53B-46D7737E88C6}" srcOrd="1" destOrd="0" presId="urn:microsoft.com/office/officeart/2005/8/layout/radial5"/>
    <dgm:cxn modelId="{89C0915A-AB5E-45F3-8DA3-32D19431B3C4}" type="presOf" srcId="{CDBC7A78-E7FF-4F76-813D-F25EA10DB845}" destId="{76999A63-3F83-4FDF-B224-7E3E1465D399}" srcOrd="1" destOrd="0" presId="urn:microsoft.com/office/officeart/2005/8/layout/radial5"/>
    <dgm:cxn modelId="{E3C83EC1-AB5F-4271-B1A3-4FBC20926D53}" type="presOf" srcId="{CDBC7A78-E7FF-4F76-813D-F25EA10DB845}" destId="{67117BBD-2380-46DB-948D-DC27A1E75A60}" srcOrd="0" destOrd="0" presId="urn:microsoft.com/office/officeart/2005/8/layout/radial5"/>
    <dgm:cxn modelId="{5BC68479-59E9-4731-A5D0-CAF09DAC8705}" type="presOf" srcId="{B5B929CB-0CB4-42A3-8CA0-92B895A89184}" destId="{0AD18FE2-7DC6-4D94-A895-0F7B0731A37F}" srcOrd="0" destOrd="0" presId="urn:microsoft.com/office/officeart/2005/8/layout/radial5"/>
    <dgm:cxn modelId="{EC418D65-541D-4EF1-A4FB-0FC726E546C6}" srcId="{40103E6F-AC3B-448A-A567-9B0B26B0CE42}" destId="{DBA210B7-5AC6-454E-98CF-606A72AE22F7}" srcOrd="5" destOrd="0" parTransId="{375D0410-9414-4C2E-868D-9FA71BEC1921}" sibTransId="{F2F57925-D486-4D10-AD3E-2961CA6F4796}"/>
    <dgm:cxn modelId="{445368EB-3D1C-49B4-BAA7-4A104A57CF3A}" type="presOf" srcId="{794ABAFA-960D-4B27-8205-377225ADCE06}" destId="{BB85F2F4-CE3D-4548-9DBD-CDBA803383DD}" srcOrd="0" destOrd="0" presId="urn:microsoft.com/office/officeart/2005/8/layout/radial5"/>
    <dgm:cxn modelId="{C5B2A546-6BAA-4D0C-A22D-9C3B7F318E55}" srcId="{40103E6F-AC3B-448A-A567-9B0B26B0CE42}" destId="{5FC6323F-D51B-41ED-847A-7CCC48AF1582}" srcOrd="6" destOrd="0" parTransId="{0B4210D6-BE81-4604-AF7E-23F825EBB0C4}" sibTransId="{0387A0B3-A474-4283-BFBA-FA199BCDB38C}"/>
    <dgm:cxn modelId="{0A9D6FA7-D260-471F-AC18-D2FE0AECD1C7}" srcId="{233A2E67-5618-40DA-8887-82731B698E26}" destId="{40103E6F-AC3B-448A-A567-9B0B26B0CE42}" srcOrd="0" destOrd="0" parTransId="{148A4619-4C4C-475C-9CD9-634DFE719986}" sibTransId="{97512436-D7F7-4BC4-831A-56A11D97CD52}"/>
    <dgm:cxn modelId="{909291C9-B977-4ABB-A8C1-4C27A4FF5D94}" type="presOf" srcId="{F3AA826E-1564-491F-881F-9E6DB3B01C33}" destId="{50D1DCC2-E997-4FDF-8F5D-7BF70D688529}" srcOrd="1" destOrd="0" presId="urn:microsoft.com/office/officeart/2005/8/layout/radial5"/>
    <dgm:cxn modelId="{63E0A3F3-7AD4-469E-BEC6-A9E875F7A15B}" type="presOf" srcId="{4952273F-38A7-4E09-BA11-8AEE9B7BF974}" destId="{3960AD3F-0266-4AB4-9711-7D5B746E8088}" srcOrd="0" destOrd="0" presId="urn:microsoft.com/office/officeart/2005/8/layout/radial5"/>
    <dgm:cxn modelId="{4AAAFE4A-A329-4EDB-BBEE-940B87CB0A6D}" srcId="{40103E6F-AC3B-448A-A567-9B0B26B0CE42}" destId="{DC4D5A3D-D848-474B-8FA5-D333038A41B0}" srcOrd="2" destOrd="0" parTransId="{4952273F-38A7-4E09-BA11-8AEE9B7BF974}" sibTransId="{B8B47389-6761-41EE-A534-031EAA0ECE3B}"/>
    <dgm:cxn modelId="{8AD9EDDE-BB00-471B-BD62-1B3294E05B85}" srcId="{40103E6F-AC3B-448A-A567-9B0B26B0CE42}" destId="{764CA7B8-CAFA-414B-97F6-544820917631}" srcOrd="0" destOrd="0" parTransId="{87BFE19B-4E32-4E41-8D8B-6AA97A797EF5}" sibTransId="{059CC9DD-FDDD-40F8-9E75-8E76F00FC7CD}"/>
    <dgm:cxn modelId="{F49A5705-5F89-4446-8050-96D4CACF938A}" type="presOf" srcId="{375D0410-9414-4C2E-868D-9FA71BEC1921}" destId="{B0AF4BFF-532D-47C0-93FF-E8FFB6B833B5}" srcOrd="0" destOrd="0" presId="urn:microsoft.com/office/officeart/2005/8/layout/radial5"/>
    <dgm:cxn modelId="{E2A24FEA-D70A-4B91-B7D0-4712C0DC8176}" type="presOf" srcId="{764CA7B8-CAFA-414B-97F6-544820917631}" destId="{DC844492-9652-4CD7-82FE-5217523B7F0F}" srcOrd="0" destOrd="0" presId="urn:microsoft.com/office/officeart/2005/8/layout/radial5"/>
    <dgm:cxn modelId="{EBBA3885-87EC-4026-A916-D89CF1E5606C}" type="presOf" srcId="{233A2E67-5618-40DA-8887-82731B698E26}" destId="{9B2E0F69-5648-4D4A-B3C7-4F043011D390}" srcOrd="0" destOrd="0" presId="urn:microsoft.com/office/officeart/2005/8/layout/radial5"/>
    <dgm:cxn modelId="{5820D401-053E-4FD2-9C32-CA3D815E83C2}" type="presOf" srcId="{0B4210D6-BE81-4604-AF7E-23F825EBB0C4}" destId="{62809766-D488-4026-BD98-CC223A0EDE2E}" srcOrd="0" destOrd="0" presId="urn:microsoft.com/office/officeart/2005/8/layout/radial5"/>
    <dgm:cxn modelId="{6457DA5A-5A6E-45E2-A2AA-D9485275BBC8}" type="presOf" srcId="{3DC3B95E-6689-4A40-A966-01A6C6DCF127}" destId="{3B30DCA5-374A-485C-A010-EECFF99AB197}" srcOrd="0" destOrd="0" presId="urn:microsoft.com/office/officeart/2005/8/layout/radial5"/>
    <dgm:cxn modelId="{7AC573D8-58FE-443A-866D-3F08EC3A6D4C}" type="presOf" srcId="{DC4D5A3D-D848-474B-8FA5-D333038A41B0}" destId="{FE90678D-60F0-4A64-8710-7843C4C7E7FE}" srcOrd="0" destOrd="0" presId="urn:microsoft.com/office/officeart/2005/8/layout/radial5"/>
    <dgm:cxn modelId="{6F21394E-C019-4448-BD58-63C5B772FBC8}" type="presOf" srcId="{375D0410-9414-4C2E-868D-9FA71BEC1921}" destId="{C738CA8D-6152-444C-A96C-5314396758F9}" srcOrd="1" destOrd="0" presId="urn:microsoft.com/office/officeart/2005/8/layout/radial5"/>
    <dgm:cxn modelId="{D97A2805-1494-460B-B65E-FEF3204B2921}" type="presOf" srcId="{794ABAFA-960D-4B27-8205-377225ADCE06}" destId="{D1C9465F-BE33-4192-AC0A-234D25648779}" srcOrd="1" destOrd="0" presId="urn:microsoft.com/office/officeart/2005/8/layout/radial5"/>
    <dgm:cxn modelId="{6227C7F8-F386-4CF6-83CD-3BDB156AD237}" type="presOf" srcId="{0B4210D6-BE81-4604-AF7E-23F825EBB0C4}" destId="{47296A28-4549-4BA8-978F-96703A7FC4E7}" srcOrd="1" destOrd="0" presId="urn:microsoft.com/office/officeart/2005/8/layout/radial5"/>
    <dgm:cxn modelId="{F9670734-E3D9-4D0B-B744-994EF6DFF2CB}" type="presOf" srcId="{87BFE19B-4E32-4E41-8D8B-6AA97A797EF5}" destId="{2F05BB8F-C8D8-489C-9DB0-45205A9551E0}" srcOrd="0" destOrd="0" presId="urn:microsoft.com/office/officeart/2005/8/layout/radial5"/>
    <dgm:cxn modelId="{C8809B93-6806-4802-9589-1DBDBB6C5929}" type="presOf" srcId="{F3AA826E-1564-491F-881F-9E6DB3B01C33}" destId="{6A0516D8-DDAA-49B5-B31B-62B5698F905A}" srcOrd="0" destOrd="0" presId="urn:microsoft.com/office/officeart/2005/8/layout/radial5"/>
    <dgm:cxn modelId="{8208AAA3-1B84-4733-8643-4EFC32D5579D}" srcId="{40103E6F-AC3B-448A-A567-9B0B26B0CE42}" destId="{B54C9422-B4E4-49D0-965A-953743D333CA}" srcOrd="3" destOrd="0" parTransId="{942FBB68-01FA-4005-9CBF-577800382A93}" sibTransId="{02A988B0-A8C9-4694-B552-179DD0925462}"/>
    <dgm:cxn modelId="{69BE5F21-7165-43E2-86DE-17C137462D6E}" srcId="{40103E6F-AC3B-448A-A567-9B0B26B0CE42}" destId="{E9D1A5E9-9D2E-4886-9182-FEB12C7BB936}" srcOrd="4" destOrd="0" parTransId="{794ABAFA-960D-4B27-8205-377225ADCE06}" sibTransId="{EE872B65-62CC-4038-941B-522C28C3826F}"/>
    <dgm:cxn modelId="{FAE17A10-B493-40E4-87A3-E2F6B8EC34DC}" type="presOf" srcId="{B54C9422-B4E4-49D0-965A-953743D333CA}" destId="{87B0BBBF-4499-49C8-86A8-AAD1BDF98B9B}" srcOrd="0" destOrd="0" presId="urn:microsoft.com/office/officeart/2005/8/layout/radial5"/>
    <dgm:cxn modelId="{7E89FEA4-46EE-48FE-8544-AB2838BF20EF}" type="presOf" srcId="{4952273F-38A7-4E09-BA11-8AEE9B7BF974}" destId="{03916C79-0CB1-416C-ABA5-FBC5EB992021}" srcOrd="1" destOrd="0" presId="urn:microsoft.com/office/officeart/2005/8/layout/radial5"/>
    <dgm:cxn modelId="{1BF990DB-9A8C-41F2-87EC-F349A4160D0C}" type="presOf" srcId="{DBA210B7-5AC6-454E-98CF-606A72AE22F7}" destId="{45DF783A-FA01-48D0-85DE-0418D1E17D17}" srcOrd="0" destOrd="0" presId="urn:microsoft.com/office/officeart/2005/8/layout/radial5"/>
    <dgm:cxn modelId="{56766D2C-4D42-49BE-B398-921B07ABBCAC}" type="presOf" srcId="{5FC6323F-D51B-41ED-847A-7CCC48AF1582}" destId="{15CD6CCB-090B-40AF-A16E-DFB1167DDC77}" srcOrd="0" destOrd="0" presId="urn:microsoft.com/office/officeart/2005/8/layout/radial5"/>
    <dgm:cxn modelId="{DD1C3A97-B8FF-4AFD-BFE7-419F302AF8B5}" srcId="{40103E6F-AC3B-448A-A567-9B0B26B0CE42}" destId="{B5B929CB-0CB4-42A3-8CA0-92B895A89184}" srcOrd="7" destOrd="0" parTransId="{F3AA826E-1564-491F-881F-9E6DB3B01C33}" sibTransId="{3109A4A6-00EC-4B14-9C07-C24C696C2E0B}"/>
    <dgm:cxn modelId="{46E27C99-6134-482C-943D-6B1A0EF1CF5B}" type="presOf" srcId="{40103E6F-AC3B-448A-A567-9B0B26B0CE42}" destId="{C07F0920-EA0B-4B5A-8103-2BEBC4942CF9}" srcOrd="0" destOrd="0" presId="urn:microsoft.com/office/officeart/2005/8/layout/radial5"/>
    <dgm:cxn modelId="{28D0F1D6-2771-4EB7-B558-6B87EC4BB9A5}" type="presParOf" srcId="{9B2E0F69-5648-4D4A-B3C7-4F043011D390}" destId="{C07F0920-EA0B-4B5A-8103-2BEBC4942CF9}" srcOrd="0" destOrd="0" presId="urn:microsoft.com/office/officeart/2005/8/layout/radial5"/>
    <dgm:cxn modelId="{246CBABC-827C-4014-8833-53C91DE1BCF9}" type="presParOf" srcId="{9B2E0F69-5648-4D4A-B3C7-4F043011D390}" destId="{2F05BB8F-C8D8-489C-9DB0-45205A9551E0}" srcOrd="1" destOrd="0" presId="urn:microsoft.com/office/officeart/2005/8/layout/radial5"/>
    <dgm:cxn modelId="{784E7E3C-3A00-4372-966F-D77DF0FE1236}" type="presParOf" srcId="{2F05BB8F-C8D8-489C-9DB0-45205A9551E0}" destId="{43D1712F-3845-4C3A-A53B-46D7737E88C6}" srcOrd="0" destOrd="0" presId="urn:microsoft.com/office/officeart/2005/8/layout/radial5"/>
    <dgm:cxn modelId="{D98A90E5-5145-4814-9763-31C2E56D748F}" type="presParOf" srcId="{9B2E0F69-5648-4D4A-B3C7-4F043011D390}" destId="{DC844492-9652-4CD7-82FE-5217523B7F0F}" srcOrd="2" destOrd="0" presId="urn:microsoft.com/office/officeart/2005/8/layout/radial5"/>
    <dgm:cxn modelId="{30FE763F-1958-4322-BE9F-C87858BD6E8A}" type="presParOf" srcId="{9B2E0F69-5648-4D4A-B3C7-4F043011D390}" destId="{67117BBD-2380-46DB-948D-DC27A1E75A60}" srcOrd="3" destOrd="0" presId="urn:microsoft.com/office/officeart/2005/8/layout/radial5"/>
    <dgm:cxn modelId="{457AF2F3-B84F-43B0-AC66-A389840C9152}" type="presParOf" srcId="{67117BBD-2380-46DB-948D-DC27A1E75A60}" destId="{76999A63-3F83-4FDF-B224-7E3E1465D399}" srcOrd="0" destOrd="0" presId="urn:microsoft.com/office/officeart/2005/8/layout/radial5"/>
    <dgm:cxn modelId="{E5A1E237-E7C8-448C-AF1F-3DC46ABF8BAE}" type="presParOf" srcId="{9B2E0F69-5648-4D4A-B3C7-4F043011D390}" destId="{3B30DCA5-374A-485C-A010-EECFF99AB197}" srcOrd="4" destOrd="0" presId="urn:microsoft.com/office/officeart/2005/8/layout/radial5"/>
    <dgm:cxn modelId="{3EEE1429-5FE1-4D24-8879-4ACEAC1667A7}" type="presParOf" srcId="{9B2E0F69-5648-4D4A-B3C7-4F043011D390}" destId="{3960AD3F-0266-4AB4-9711-7D5B746E8088}" srcOrd="5" destOrd="0" presId="urn:microsoft.com/office/officeart/2005/8/layout/radial5"/>
    <dgm:cxn modelId="{010E2701-040F-4461-A114-EE981A567F5E}" type="presParOf" srcId="{3960AD3F-0266-4AB4-9711-7D5B746E8088}" destId="{03916C79-0CB1-416C-ABA5-FBC5EB992021}" srcOrd="0" destOrd="0" presId="urn:microsoft.com/office/officeart/2005/8/layout/radial5"/>
    <dgm:cxn modelId="{78B2DABE-163F-48C6-8579-906A4E45537E}" type="presParOf" srcId="{9B2E0F69-5648-4D4A-B3C7-4F043011D390}" destId="{FE90678D-60F0-4A64-8710-7843C4C7E7FE}" srcOrd="6" destOrd="0" presId="urn:microsoft.com/office/officeart/2005/8/layout/radial5"/>
    <dgm:cxn modelId="{5C447055-4527-4625-BACE-D9C5C197BAA1}" type="presParOf" srcId="{9B2E0F69-5648-4D4A-B3C7-4F043011D390}" destId="{3A8932E3-3120-49E3-BA6A-5F1F33B9BE21}" srcOrd="7" destOrd="0" presId="urn:microsoft.com/office/officeart/2005/8/layout/radial5"/>
    <dgm:cxn modelId="{1172A762-9610-4384-8E26-8D4A9F67A2C8}" type="presParOf" srcId="{3A8932E3-3120-49E3-BA6A-5F1F33B9BE21}" destId="{2082D687-8FDF-4511-80F8-96599C80257B}" srcOrd="0" destOrd="0" presId="urn:microsoft.com/office/officeart/2005/8/layout/radial5"/>
    <dgm:cxn modelId="{8B9C79EA-0956-43BA-99B2-D10F500E6F78}" type="presParOf" srcId="{9B2E0F69-5648-4D4A-B3C7-4F043011D390}" destId="{87B0BBBF-4499-49C8-86A8-AAD1BDF98B9B}" srcOrd="8" destOrd="0" presId="urn:microsoft.com/office/officeart/2005/8/layout/radial5"/>
    <dgm:cxn modelId="{F382BF00-53DC-41AF-826A-33B6B8F77AA2}" type="presParOf" srcId="{9B2E0F69-5648-4D4A-B3C7-4F043011D390}" destId="{BB85F2F4-CE3D-4548-9DBD-CDBA803383DD}" srcOrd="9" destOrd="0" presId="urn:microsoft.com/office/officeart/2005/8/layout/radial5"/>
    <dgm:cxn modelId="{C03C8CC2-4699-41DB-B7BA-0A35C778F601}" type="presParOf" srcId="{BB85F2F4-CE3D-4548-9DBD-CDBA803383DD}" destId="{D1C9465F-BE33-4192-AC0A-234D25648779}" srcOrd="0" destOrd="0" presId="urn:microsoft.com/office/officeart/2005/8/layout/radial5"/>
    <dgm:cxn modelId="{ECA4A5AF-71EA-4463-A1B8-E76B192AFB40}" type="presParOf" srcId="{9B2E0F69-5648-4D4A-B3C7-4F043011D390}" destId="{A2D071A7-8A89-43D9-8BEA-615C49A89CD1}" srcOrd="10" destOrd="0" presId="urn:microsoft.com/office/officeart/2005/8/layout/radial5"/>
    <dgm:cxn modelId="{57268973-347D-4C45-B5DB-D4687554969C}" type="presParOf" srcId="{9B2E0F69-5648-4D4A-B3C7-4F043011D390}" destId="{B0AF4BFF-532D-47C0-93FF-E8FFB6B833B5}" srcOrd="11" destOrd="0" presId="urn:microsoft.com/office/officeart/2005/8/layout/radial5"/>
    <dgm:cxn modelId="{BBF9A93A-8DB9-44EA-A157-4CCA924146D2}" type="presParOf" srcId="{B0AF4BFF-532D-47C0-93FF-E8FFB6B833B5}" destId="{C738CA8D-6152-444C-A96C-5314396758F9}" srcOrd="0" destOrd="0" presId="urn:microsoft.com/office/officeart/2005/8/layout/radial5"/>
    <dgm:cxn modelId="{D6503AB0-D9F2-4922-9CA3-18CC0D7A0E4F}" type="presParOf" srcId="{9B2E0F69-5648-4D4A-B3C7-4F043011D390}" destId="{45DF783A-FA01-48D0-85DE-0418D1E17D17}" srcOrd="12" destOrd="0" presId="urn:microsoft.com/office/officeart/2005/8/layout/radial5"/>
    <dgm:cxn modelId="{4A7BA39F-4941-4F9B-9FF1-5DEB2B684E4C}" type="presParOf" srcId="{9B2E0F69-5648-4D4A-B3C7-4F043011D390}" destId="{62809766-D488-4026-BD98-CC223A0EDE2E}" srcOrd="13" destOrd="0" presId="urn:microsoft.com/office/officeart/2005/8/layout/radial5"/>
    <dgm:cxn modelId="{093886DE-BA17-41DA-AB78-9A42B20C238A}" type="presParOf" srcId="{62809766-D488-4026-BD98-CC223A0EDE2E}" destId="{47296A28-4549-4BA8-978F-96703A7FC4E7}" srcOrd="0" destOrd="0" presId="urn:microsoft.com/office/officeart/2005/8/layout/radial5"/>
    <dgm:cxn modelId="{BB43DC41-E20D-49AE-B24B-9E6D540E5988}" type="presParOf" srcId="{9B2E0F69-5648-4D4A-B3C7-4F043011D390}" destId="{15CD6CCB-090B-40AF-A16E-DFB1167DDC77}" srcOrd="14" destOrd="0" presId="urn:microsoft.com/office/officeart/2005/8/layout/radial5"/>
    <dgm:cxn modelId="{1C0A4570-0D68-4A58-821D-2FD44FA7462F}" type="presParOf" srcId="{9B2E0F69-5648-4D4A-B3C7-4F043011D390}" destId="{6A0516D8-DDAA-49B5-B31B-62B5698F905A}" srcOrd="15" destOrd="0" presId="urn:microsoft.com/office/officeart/2005/8/layout/radial5"/>
    <dgm:cxn modelId="{9FCFDF26-F027-42B9-9D66-4478392329F8}" type="presParOf" srcId="{6A0516D8-DDAA-49B5-B31B-62B5698F905A}" destId="{50D1DCC2-E997-4FDF-8F5D-7BF70D688529}" srcOrd="0" destOrd="0" presId="urn:microsoft.com/office/officeart/2005/8/layout/radial5"/>
    <dgm:cxn modelId="{497918CF-B7AD-4008-88FC-31E635B72593}" type="presParOf" srcId="{9B2E0F69-5648-4D4A-B3C7-4F043011D390}" destId="{0AD18FE2-7DC6-4D94-A895-0F7B0731A37F}"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F0920-EA0B-4B5A-8103-2BEBC4942CF9}">
      <dsp:nvSpPr>
        <dsp:cNvPr id="0" name=""/>
        <dsp:cNvSpPr/>
      </dsp:nvSpPr>
      <dsp:spPr>
        <a:xfrm>
          <a:off x="3451430" y="2334696"/>
          <a:ext cx="1607732" cy="1731407"/>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GB" sz="6400" kern="1200" dirty="0"/>
        </a:p>
      </dsp:txBody>
      <dsp:txXfrm>
        <a:off x="3686877" y="2588255"/>
        <a:ext cx="1136838" cy="1224289"/>
      </dsp:txXfrm>
    </dsp:sp>
    <dsp:sp modelId="{2F05BB8F-C8D8-489C-9DB0-45205A9551E0}">
      <dsp:nvSpPr>
        <dsp:cNvPr id="0" name=""/>
        <dsp:cNvSpPr/>
      </dsp:nvSpPr>
      <dsp:spPr>
        <a:xfrm rot="16200000">
          <a:off x="4025575" y="1641681"/>
          <a:ext cx="459441"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094491" y="1819630"/>
        <a:ext cx="321609" cy="327098"/>
      </dsp:txXfrm>
    </dsp:sp>
    <dsp:sp modelId="{DC844492-9652-4CD7-82FE-5217523B7F0F}">
      <dsp:nvSpPr>
        <dsp:cNvPr id="0" name=""/>
        <dsp:cNvSpPr/>
      </dsp:nvSpPr>
      <dsp:spPr>
        <a:xfrm>
          <a:off x="3405299" y="24742"/>
          <a:ext cx="1699994" cy="144308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solidFill>
                <a:srgbClr val="FFFF00"/>
              </a:solidFill>
              <a:latin typeface="NikoshBAN" pitchFamily="2" charset="0"/>
              <a:cs typeface="NikoshBAN" pitchFamily="2" charset="0"/>
            </a:rPr>
            <a:t>জন্মঃ ১৬২০ খ্রি</a:t>
          </a:r>
          <a:r>
            <a:rPr lang="en-US" sz="2800" b="1" kern="1200" dirty="0" smtClean="0">
              <a:solidFill>
                <a:srgbClr val="FFFF00"/>
              </a:solidFill>
              <a:latin typeface="NikoshBAN" pitchFamily="2" charset="0"/>
              <a:cs typeface="NikoshBAN" pitchFamily="2" charset="0"/>
            </a:rPr>
            <a:t>.</a:t>
          </a:r>
          <a:endParaRPr lang="en-GB" sz="2800" b="1" kern="1200" dirty="0">
            <a:solidFill>
              <a:srgbClr val="FFFF00"/>
            </a:solidFill>
          </a:endParaRPr>
        </a:p>
      </dsp:txBody>
      <dsp:txXfrm>
        <a:off x="3654257" y="236076"/>
        <a:ext cx="1202078" cy="1020414"/>
      </dsp:txXfrm>
    </dsp:sp>
    <dsp:sp modelId="{67117BBD-2380-46DB-948D-DC27A1E75A60}">
      <dsp:nvSpPr>
        <dsp:cNvPr id="0" name=""/>
        <dsp:cNvSpPr/>
      </dsp:nvSpPr>
      <dsp:spPr>
        <a:xfrm rot="18900000">
          <a:off x="4907537" y="2060802"/>
          <a:ext cx="429546"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926409" y="2215395"/>
        <a:ext cx="300682" cy="327098"/>
      </dsp:txXfrm>
    </dsp:sp>
    <dsp:sp modelId="{3B30DCA5-374A-485C-A010-EECFF99AB197}">
      <dsp:nvSpPr>
        <dsp:cNvPr id="0" name=""/>
        <dsp:cNvSpPr/>
      </dsp:nvSpPr>
      <dsp:spPr>
        <a:xfrm>
          <a:off x="5047037" y="743536"/>
          <a:ext cx="1887162" cy="1443082"/>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smtClean="0">
              <a:solidFill>
                <a:schemeClr val="bg1"/>
              </a:solidFill>
              <a:latin typeface="NikoshBAN" pitchFamily="2" charset="0"/>
              <a:cs typeface="NikoshBAN" pitchFamily="2" charset="0"/>
            </a:rPr>
            <a:t>গ্রামঃ সন্দ্বীপের সুধারামপুর </a:t>
          </a:r>
          <a:endParaRPr lang="en-US" sz="2800" b="1" kern="1200" dirty="0">
            <a:solidFill>
              <a:schemeClr val="bg1"/>
            </a:solidFill>
            <a:latin typeface="NikoshBAN" pitchFamily="2" charset="0"/>
            <a:cs typeface="NikoshBAN" pitchFamily="2" charset="0"/>
          </a:endParaRPr>
        </a:p>
      </dsp:txBody>
      <dsp:txXfrm>
        <a:off x="5323405" y="954870"/>
        <a:ext cx="1334426" cy="1020414"/>
      </dsp:txXfrm>
    </dsp:sp>
    <dsp:sp modelId="{3960AD3F-0266-4AB4-9711-7D5B746E8088}">
      <dsp:nvSpPr>
        <dsp:cNvPr id="0" name=""/>
        <dsp:cNvSpPr/>
      </dsp:nvSpPr>
      <dsp:spPr>
        <a:xfrm rot="21323399">
          <a:off x="5153147" y="2846006"/>
          <a:ext cx="233490"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5153260" y="2957854"/>
        <a:ext cx="163443" cy="327098"/>
      </dsp:txXfrm>
    </dsp:sp>
    <dsp:sp modelId="{FE90678D-60F0-4A64-8710-7843C4C7E7FE}">
      <dsp:nvSpPr>
        <dsp:cNvPr id="0" name=""/>
        <dsp:cNvSpPr/>
      </dsp:nvSpPr>
      <dsp:spPr>
        <a:xfrm>
          <a:off x="5486400" y="2286004"/>
          <a:ext cx="2321241" cy="144308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bg1"/>
              </a:solidFill>
              <a:latin typeface="NikoshBAN" pitchFamily="2" charset="0"/>
              <a:cs typeface="NikoshBAN" pitchFamily="2" charset="0"/>
            </a:rPr>
            <a:t>বিশেষ</a:t>
          </a:r>
          <a:r>
            <a:rPr lang="en-US" sz="2800" b="1" kern="1200" dirty="0" smtClean="0">
              <a:solidFill>
                <a:schemeClr val="bg1"/>
              </a:solidFill>
              <a:latin typeface="NikoshBAN" pitchFamily="2" charset="0"/>
              <a:cs typeface="NikoshBAN" pitchFamily="2" charset="0"/>
            </a:rPr>
            <a:t> </a:t>
          </a:r>
          <a:r>
            <a:rPr lang="bn-IN" sz="2800" b="1" kern="1200" dirty="0" smtClean="0">
              <a:solidFill>
                <a:schemeClr val="bg1"/>
              </a:solidFill>
              <a:latin typeface="NikoshBAN" pitchFamily="2" charset="0"/>
              <a:cs typeface="NikoshBAN" pitchFamily="2" charset="0"/>
            </a:rPr>
            <a:t>কৃতিত্ব</a:t>
          </a:r>
          <a:endParaRPr lang="en-GB" sz="2800" b="1" kern="1200" dirty="0" smtClean="0">
            <a:solidFill>
              <a:schemeClr val="bg1"/>
            </a:solidFill>
            <a:latin typeface="NikoshBAN" pitchFamily="2" charset="0"/>
            <a:cs typeface="NikoshBAN" pitchFamily="2" charset="0"/>
          </a:endParaRPr>
        </a:p>
        <a:p>
          <a:pPr lvl="0" algn="ctr" defTabSz="1244600">
            <a:lnSpc>
              <a:spcPct val="90000"/>
            </a:lnSpc>
            <a:spcBef>
              <a:spcPct val="0"/>
            </a:spcBef>
            <a:spcAft>
              <a:spcPct val="35000"/>
            </a:spcAft>
          </a:pPr>
          <a:r>
            <a:rPr lang="bn-IN" sz="2800" b="1" kern="1200" dirty="0" smtClean="0">
              <a:solidFill>
                <a:schemeClr val="bg1"/>
              </a:solidFill>
              <a:latin typeface="NikoshBAN" pitchFamily="2" charset="0"/>
              <a:cs typeface="NikoshBAN" pitchFamily="2" charset="0"/>
            </a:rPr>
            <a:t>বঙ্গবাণী</a:t>
          </a:r>
          <a:r>
            <a:rPr lang="en-GB" sz="2800" b="1" kern="1200" dirty="0" smtClean="0">
              <a:solidFill>
                <a:schemeClr val="bg1"/>
              </a:solidFill>
              <a:latin typeface="NikoshBAN" pitchFamily="2" charset="0"/>
              <a:cs typeface="NikoshBAN" pitchFamily="2" charset="0"/>
            </a:rPr>
            <a:t> </a:t>
          </a:r>
          <a:r>
            <a:rPr lang="bn-IN" sz="2800" b="1" kern="1200" dirty="0" smtClean="0">
              <a:solidFill>
                <a:schemeClr val="bg1"/>
              </a:solidFill>
              <a:latin typeface="NikoshBAN" pitchFamily="2" charset="0"/>
              <a:cs typeface="NikoshBAN" pitchFamily="2" charset="0"/>
            </a:rPr>
            <a:t>কবিতা</a:t>
          </a:r>
        </a:p>
      </dsp:txBody>
      <dsp:txXfrm>
        <a:off x="5826338" y="2497338"/>
        <a:ext cx="1641365" cy="1020414"/>
      </dsp:txXfrm>
    </dsp:sp>
    <dsp:sp modelId="{3A8932E3-3120-49E3-BA6A-5F1F33B9BE21}">
      <dsp:nvSpPr>
        <dsp:cNvPr id="0" name=""/>
        <dsp:cNvSpPr/>
      </dsp:nvSpPr>
      <dsp:spPr>
        <a:xfrm rot="1799266">
          <a:off x="5068176" y="3499783"/>
          <a:ext cx="356562"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5075336" y="3582084"/>
        <a:ext cx="249593" cy="327098"/>
      </dsp:txXfrm>
    </dsp:sp>
    <dsp:sp modelId="{87B0BBBF-4499-49C8-86A8-AAD1BDF98B9B}">
      <dsp:nvSpPr>
        <dsp:cNvPr id="0" name=""/>
        <dsp:cNvSpPr/>
      </dsp:nvSpPr>
      <dsp:spPr>
        <a:xfrm>
          <a:off x="5181604" y="3733797"/>
          <a:ext cx="2496763" cy="1443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bg1"/>
              </a:solidFill>
              <a:latin typeface="NikoshBAN" pitchFamily="2" charset="0"/>
              <a:cs typeface="NikoshBAN" pitchFamily="2" charset="0"/>
            </a:rPr>
            <a:t>লালমতি,</a:t>
          </a:r>
          <a:r>
            <a:rPr lang="en-GB" sz="2800" b="1" kern="1200" dirty="0" smtClean="0">
              <a:solidFill>
                <a:schemeClr val="bg1"/>
              </a:solidFill>
              <a:latin typeface="NikoshBAN" pitchFamily="2" charset="0"/>
              <a:cs typeface="NikoshBAN" pitchFamily="2" charset="0"/>
            </a:rPr>
            <a:t> </a:t>
          </a:r>
          <a:r>
            <a:rPr lang="bn-IN" sz="2800" b="1" kern="1200" dirty="0" smtClean="0">
              <a:solidFill>
                <a:schemeClr val="bg1"/>
              </a:solidFill>
              <a:latin typeface="NikoshBAN" pitchFamily="2" charset="0"/>
              <a:cs typeface="NikoshBAN" pitchFamily="2" charset="0"/>
            </a:rPr>
            <a:t>সয়ফুলমুলক,</a:t>
          </a:r>
          <a:r>
            <a:rPr lang="en-GB" sz="2800" b="1" kern="1200" dirty="0" smtClean="0">
              <a:solidFill>
                <a:schemeClr val="bg1"/>
              </a:solidFill>
              <a:latin typeface="NikoshBAN" pitchFamily="2" charset="0"/>
              <a:cs typeface="NikoshBAN" pitchFamily="2" charset="0"/>
            </a:rPr>
            <a:t> </a:t>
          </a:r>
          <a:endParaRPr lang="en-GB" sz="2800" b="1" kern="1200" dirty="0">
            <a:solidFill>
              <a:schemeClr val="bg1"/>
            </a:solidFill>
          </a:endParaRPr>
        </a:p>
      </dsp:txBody>
      <dsp:txXfrm>
        <a:off x="5547246" y="3945131"/>
        <a:ext cx="1765479" cy="1020414"/>
      </dsp:txXfrm>
    </dsp:sp>
    <dsp:sp modelId="{BB85F2F4-CE3D-4548-9DBD-CDBA803383DD}">
      <dsp:nvSpPr>
        <dsp:cNvPr id="0" name=""/>
        <dsp:cNvSpPr/>
      </dsp:nvSpPr>
      <dsp:spPr>
        <a:xfrm rot="5020421">
          <a:off x="4225159" y="4073231"/>
          <a:ext cx="314247"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267102" y="4135414"/>
        <a:ext cx="219973" cy="327098"/>
      </dsp:txXfrm>
    </dsp:sp>
    <dsp:sp modelId="{A2D071A7-8A89-43D9-8BEA-615C49A89CD1}">
      <dsp:nvSpPr>
        <dsp:cNvPr id="0" name=""/>
        <dsp:cNvSpPr/>
      </dsp:nvSpPr>
      <dsp:spPr>
        <a:xfrm>
          <a:off x="3048009" y="4648209"/>
          <a:ext cx="2895587" cy="1443082"/>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solidFill>
                <a:srgbClr val="FFFF00"/>
              </a:solidFill>
              <a:latin typeface="NikoshBAN" pitchFamily="2" charset="0"/>
              <a:cs typeface="NikoshBAN" pitchFamily="2" charset="0"/>
            </a:rPr>
            <a:t>ইউছুপ জুলেখা, নূরনামা,</a:t>
          </a:r>
          <a:r>
            <a:rPr lang="en-GB" sz="2800" b="1" kern="1200" dirty="0" smtClean="0">
              <a:solidFill>
                <a:srgbClr val="FFFF00"/>
              </a:solidFill>
              <a:latin typeface="NikoshBAN" pitchFamily="2" charset="0"/>
              <a:cs typeface="NikoshBAN" pitchFamily="2" charset="0"/>
            </a:rPr>
            <a:t> </a:t>
          </a:r>
          <a:r>
            <a:rPr lang="bn-IN" sz="2800" b="1" kern="1200" dirty="0" smtClean="0">
              <a:solidFill>
                <a:schemeClr val="bg1"/>
              </a:solidFill>
              <a:latin typeface="NikoshBAN" pitchFamily="2" charset="0"/>
              <a:cs typeface="NikoshBAN" pitchFamily="2" charset="0"/>
            </a:rPr>
            <a:t>লালমতি,</a:t>
          </a:r>
          <a:endParaRPr lang="en-GB" sz="2800" b="1" kern="1200" dirty="0">
            <a:solidFill>
              <a:srgbClr val="FFFF00"/>
            </a:solidFill>
          </a:endParaRPr>
        </a:p>
      </dsp:txBody>
      <dsp:txXfrm>
        <a:off x="3472058" y="4859543"/>
        <a:ext cx="2047489" cy="1020414"/>
      </dsp:txXfrm>
    </dsp:sp>
    <dsp:sp modelId="{B0AF4BFF-532D-47C0-93FF-E8FFB6B833B5}">
      <dsp:nvSpPr>
        <dsp:cNvPr id="0" name=""/>
        <dsp:cNvSpPr/>
      </dsp:nvSpPr>
      <dsp:spPr>
        <a:xfrm rot="8877681">
          <a:off x="3084820" y="3543696"/>
          <a:ext cx="372685"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3188111" y="3623073"/>
        <a:ext cx="260880" cy="327098"/>
      </dsp:txXfrm>
    </dsp:sp>
    <dsp:sp modelId="{45DF783A-FA01-48D0-85DE-0418D1E17D17}">
      <dsp:nvSpPr>
        <dsp:cNvPr id="0" name=""/>
        <dsp:cNvSpPr/>
      </dsp:nvSpPr>
      <dsp:spPr>
        <a:xfrm>
          <a:off x="914393" y="3809999"/>
          <a:ext cx="2427654" cy="1443082"/>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bg1"/>
              </a:solidFill>
              <a:latin typeface="NikoshBAN" pitchFamily="2" charset="0"/>
              <a:cs typeface="NikoshBAN" pitchFamily="2" charset="0"/>
            </a:rPr>
            <a:t>সয়ফুলমুলক,</a:t>
          </a:r>
          <a:r>
            <a:rPr lang="en-GB" sz="2800" b="1" kern="1200" dirty="0" smtClean="0">
              <a:solidFill>
                <a:schemeClr val="bg1"/>
              </a:solidFill>
              <a:latin typeface="NikoshBAN" pitchFamily="2" charset="0"/>
              <a:cs typeface="NikoshBAN" pitchFamily="2" charset="0"/>
            </a:rPr>
            <a:t>  </a:t>
          </a:r>
          <a:r>
            <a:rPr lang="bn-IN" sz="2800" b="1" kern="1200" dirty="0" smtClean="0">
              <a:solidFill>
                <a:schemeClr val="bg1"/>
              </a:solidFill>
              <a:latin typeface="NikoshBAN" pitchFamily="2" charset="0"/>
              <a:cs typeface="NikoshBAN" pitchFamily="2" charset="0"/>
            </a:rPr>
            <a:t>শিহাবুদ্দীননাম, নসীহতনামা,</a:t>
          </a:r>
        </a:p>
      </dsp:txBody>
      <dsp:txXfrm>
        <a:off x="1269915" y="4021333"/>
        <a:ext cx="1716610" cy="1020414"/>
      </dsp:txXfrm>
    </dsp:sp>
    <dsp:sp modelId="{62809766-D488-4026-BD98-CC223A0EDE2E}">
      <dsp:nvSpPr>
        <dsp:cNvPr id="0" name=""/>
        <dsp:cNvSpPr/>
      </dsp:nvSpPr>
      <dsp:spPr>
        <a:xfrm rot="10964727">
          <a:off x="2966545" y="2874252"/>
          <a:ext cx="343468"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3069526" y="2985753"/>
        <a:ext cx="240428" cy="327098"/>
      </dsp:txXfrm>
    </dsp:sp>
    <dsp:sp modelId="{15CD6CCB-090B-40AF-A16E-DFB1167DDC77}">
      <dsp:nvSpPr>
        <dsp:cNvPr id="0" name=""/>
        <dsp:cNvSpPr/>
      </dsp:nvSpPr>
      <dsp:spPr>
        <a:xfrm>
          <a:off x="838189" y="2362201"/>
          <a:ext cx="1968826" cy="144308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bg1"/>
              </a:solidFill>
              <a:latin typeface="NikoshBAN" pitchFamily="2" charset="0"/>
              <a:cs typeface="NikoshBAN" pitchFamily="2" charset="0"/>
            </a:rPr>
            <a:t>কারবালা ও শহরনামা। </a:t>
          </a:r>
          <a:endParaRPr lang="en-GB" sz="2800" b="1" kern="1200" dirty="0">
            <a:solidFill>
              <a:schemeClr val="bg1"/>
            </a:solidFill>
          </a:endParaRPr>
        </a:p>
      </dsp:txBody>
      <dsp:txXfrm>
        <a:off x="1126517" y="2573535"/>
        <a:ext cx="1392170" cy="1020414"/>
      </dsp:txXfrm>
    </dsp:sp>
    <dsp:sp modelId="{6A0516D8-DDAA-49B5-B31B-62B5698F905A}">
      <dsp:nvSpPr>
        <dsp:cNvPr id="0" name=""/>
        <dsp:cNvSpPr/>
      </dsp:nvSpPr>
      <dsp:spPr>
        <a:xfrm rot="13500000">
          <a:off x="3171144" y="2059469"/>
          <a:ext cx="431607" cy="545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3281664" y="2214281"/>
        <a:ext cx="302125" cy="327098"/>
      </dsp:txXfrm>
    </dsp:sp>
    <dsp:sp modelId="{0AD18FE2-7DC6-4D94-A895-0F7B0731A37F}">
      <dsp:nvSpPr>
        <dsp:cNvPr id="0" name=""/>
        <dsp:cNvSpPr/>
      </dsp:nvSpPr>
      <dsp:spPr>
        <a:xfrm>
          <a:off x="1588507" y="743536"/>
          <a:ext cx="1862932" cy="14430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মৃত্যুঃ ১৬৯০ খ্রি</a:t>
          </a:r>
          <a:endParaRPr lang="en-GB" sz="3200" kern="1200" dirty="0"/>
        </a:p>
      </dsp:txBody>
      <dsp:txXfrm>
        <a:off x="1861327" y="954870"/>
        <a:ext cx="1317292" cy="102041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F4D43-B080-4639-BB85-85E074543F4A}" type="datetimeFigureOut">
              <a:rPr lang="en-US" smtClean="0"/>
              <a:t>9/30/2020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ACFB1-66AB-4FFB-9000-8F04BA1696D4}" type="slidenum">
              <a:rPr lang="en-US" smtClean="0"/>
              <a:t>‹#›</a:t>
            </a:fld>
            <a:endParaRPr lang="en-US"/>
          </a:p>
        </p:txBody>
      </p:sp>
    </p:spTree>
    <p:extLst>
      <p:ext uri="{BB962C8B-B14F-4D97-AF65-F5344CB8AC3E}">
        <p14:creationId xmlns:p14="http://schemas.microsoft.com/office/powerpoint/2010/main" val="250497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6B5576-8B81-43BF-9E9C-5120AF6FCB5E}" type="slidenum">
              <a:rPr lang="en-GB" smtClean="0"/>
              <a:t>4</a:t>
            </a:fld>
            <a:endParaRPr lang="en-GB"/>
          </a:p>
        </p:txBody>
      </p:sp>
    </p:spTree>
    <p:extLst>
      <p:ext uri="{BB962C8B-B14F-4D97-AF65-F5344CB8AC3E}">
        <p14:creationId xmlns:p14="http://schemas.microsoft.com/office/powerpoint/2010/main" val="373011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ACFB1-66AB-4FFB-9000-8F04BA1696D4}" type="slidenum">
              <a:rPr lang="en-US" smtClean="0"/>
              <a:t>27</a:t>
            </a:fld>
            <a:endParaRPr lang="en-US"/>
          </a:p>
        </p:txBody>
      </p:sp>
    </p:spTree>
    <p:extLst>
      <p:ext uri="{BB962C8B-B14F-4D97-AF65-F5344CB8AC3E}">
        <p14:creationId xmlns:p14="http://schemas.microsoft.com/office/powerpoint/2010/main" val="92574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E7458-F2BF-44C4-B686-4D4E0218193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679036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7458-F2BF-44C4-B686-4D4E0218193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2124374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7458-F2BF-44C4-B686-4D4E0218193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17580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E7458-F2BF-44C4-B686-4D4E0218193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243104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E7458-F2BF-44C4-B686-4D4E0218193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3745076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E7458-F2BF-44C4-B686-4D4E0218193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340459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E7458-F2BF-44C4-B686-4D4E02181932}"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98054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E7458-F2BF-44C4-B686-4D4E02181932}"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364649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7458-F2BF-44C4-B686-4D4E02181932}"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87467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7458-F2BF-44C4-B686-4D4E0218193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6175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E7458-F2BF-44C4-B686-4D4E0218193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61D6E-54F5-46E4-920E-0076BACD1DF2}" type="slidenum">
              <a:rPr lang="en-US" smtClean="0"/>
              <a:t>‹#›</a:t>
            </a:fld>
            <a:endParaRPr lang="en-US"/>
          </a:p>
        </p:txBody>
      </p:sp>
    </p:spTree>
    <p:extLst>
      <p:ext uri="{BB962C8B-B14F-4D97-AF65-F5344CB8AC3E}">
        <p14:creationId xmlns:p14="http://schemas.microsoft.com/office/powerpoint/2010/main" val="1601414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7458-F2BF-44C4-B686-4D4E02181932}" type="datetimeFigureOut">
              <a:rPr lang="en-US" smtClean="0"/>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61D6E-54F5-46E4-920E-0076BACD1DF2}" type="slidenum">
              <a:rPr lang="en-US" smtClean="0"/>
              <a:t>‹#›</a:t>
            </a:fld>
            <a:endParaRPr lang="en-US"/>
          </a:p>
        </p:txBody>
      </p:sp>
    </p:spTree>
    <p:extLst>
      <p:ext uri="{BB962C8B-B14F-4D97-AF65-F5344CB8AC3E}">
        <p14:creationId xmlns:p14="http://schemas.microsoft.com/office/powerpoint/2010/main" val="194710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 Id="rId5" Type="http://schemas.openxmlformats.org/officeDocument/2006/relationships/image" Target="../media/image54.jpg"/><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2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 Id="rId5" Type="http://schemas.openxmlformats.org/officeDocument/2006/relationships/image" Target="../media/image63.jpg"/><Relationship Id="rId4" Type="http://schemas.openxmlformats.org/officeDocument/2006/relationships/image" Target="../media/image62.jpg"/></Relationships>
</file>

<file path=ppt/slides/_rels/slide27.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28.xml.rels><?xml version="1.0" encoding="UTF-8" standalone="yes"?>
<Relationships xmlns="http://schemas.openxmlformats.org/package/2006/relationships"><Relationship Id="rId3" Type="http://schemas.openxmlformats.org/officeDocument/2006/relationships/image" Target="../media/image71.jpg"/><Relationship Id="rId7" Type="http://schemas.openxmlformats.org/officeDocument/2006/relationships/image" Target="../media/image75.jpg"/><Relationship Id="rId2" Type="http://schemas.openxmlformats.org/officeDocument/2006/relationships/image" Target="../media/image70.jpg"/><Relationship Id="rId1" Type="http://schemas.openxmlformats.org/officeDocument/2006/relationships/slideLayout" Target="../slideLayouts/slideLayout7.xml"/><Relationship Id="rId6" Type="http://schemas.openxmlformats.org/officeDocument/2006/relationships/image" Target="../media/image74.jpg"/><Relationship Id="rId5" Type="http://schemas.openxmlformats.org/officeDocument/2006/relationships/image" Target="../media/image73.jpg"/><Relationship Id="rId4" Type="http://schemas.openxmlformats.org/officeDocument/2006/relationships/image" Target="../media/image72.jpg"/></Relationships>
</file>

<file path=ppt/slides/_rels/slide29.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084835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0421" y="1201783"/>
            <a:ext cx="3451860" cy="685800"/>
          </a:xfrm>
          <a:prstGeom prst="rect">
            <a:avLst/>
          </a:prstGeom>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500" dirty="0" err="1">
                <a:latin typeface="NikoshBAN" panose="02000000000000000000" pitchFamily="2" charset="0"/>
                <a:cs typeface="NikoshBAN" panose="02000000000000000000" pitchFamily="2" charset="0"/>
              </a:rPr>
              <a:t>আজকের</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পাঠ</a:t>
            </a:r>
            <a:r>
              <a:rPr lang="en-US" sz="4500" dirty="0">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18650" y="2070840"/>
            <a:ext cx="2465615" cy="2964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a:extLst>
              <a:ext uri="{FF2B5EF4-FFF2-40B4-BE49-F238E27FC236}">
                <a16:creationId xmlns:a16="http://schemas.microsoft.com/office/drawing/2014/main" xmlns="" id="{69DCC8A9-374C-4F8F-BBB3-88F2BE05A68C}"/>
              </a:ext>
            </a:extLst>
          </p:cNvPr>
          <p:cNvSpPr/>
          <p:nvPr/>
        </p:nvSpPr>
        <p:spPr>
          <a:xfrm>
            <a:off x="5450042" y="2895056"/>
            <a:ext cx="3175308" cy="1392689"/>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a:spAutoFit/>
          </a:bodyPr>
          <a:lstStyle/>
          <a:p>
            <a:pPr defTabSz="685800" eaLnBrk="0" fontAlgn="base" hangingPunct="0">
              <a:spcBef>
                <a:spcPct val="0"/>
              </a:spcBef>
              <a:spcAft>
                <a:spcPct val="0"/>
              </a:spcAft>
              <a:defRPr/>
            </a:pPr>
            <a:r>
              <a:rPr lang="bn-IN" sz="4050" dirty="0" smtClean="0">
                <a:solidFill>
                  <a:prstClr val="black"/>
                </a:solidFill>
                <a:latin typeface="NikoshBAN" panose="02000000000000000000" pitchFamily="2" charset="0"/>
                <a:cs typeface="NikoshBAN" panose="02000000000000000000" pitchFamily="2" charset="0"/>
              </a:rPr>
              <a:t>বঙ্গবাণী</a:t>
            </a:r>
            <a:r>
              <a:rPr lang="en-GB" sz="4050" dirty="0" smtClean="0">
                <a:solidFill>
                  <a:prstClr val="black"/>
                </a:solidFill>
                <a:latin typeface="NikoshBAN" panose="02000000000000000000" pitchFamily="2" charset="0"/>
                <a:cs typeface="NikoshBAN" panose="02000000000000000000" pitchFamily="2" charset="0"/>
              </a:rPr>
              <a:t> </a:t>
            </a:r>
            <a:r>
              <a:rPr lang="en-GB" sz="4400" dirty="0">
                <a:latin typeface="NikoshBAN" pitchFamily="2" charset="0"/>
                <a:cs typeface="NikoshBAN" pitchFamily="2" charset="0"/>
              </a:rPr>
              <a:t>(</a:t>
            </a:r>
            <a:r>
              <a:rPr lang="en-GB" sz="4400" dirty="0" err="1">
                <a:latin typeface="NikoshBAN" pitchFamily="2" charset="0"/>
                <a:cs typeface="NikoshBAN" pitchFamily="2" charset="0"/>
              </a:rPr>
              <a:t>কবিতা</a:t>
            </a:r>
            <a:r>
              <a:rPr lang="en-GB" sz="4400" dirty="0" smtClean="0">
                <a:latin typeface="NikoshBAN" pitchFamily="2" charset="0"/>
                <a:cs typeface="NikoshBAN" pitchFamily="2" charset="0"/>
              </a:rPr>
              <a:t>)</a:t>
            </a:r>
            <a:endParaRPr lang="bn-IN" sz="4050" dirty="0">
              <a:solidFill>
                <a:prstClr val="black"/>
              </a:solidFill>
              <a:latin typeface="NikoshBAN" panose="02000000000000000000" pitchFamily="2" charset="0"/>
              <a:cs typeface="NikoshBAN" panose="02000000000000000000" pitchFamily="2" charset="0"/>
            </a:endParaRPr>
          </a:p>
          <a:p>
            <a:pPr defTabSz="685800" eaLnBrk="0" fontAlgn="base" hangingPunct="0">
              <a:spcBef>
                <a:spcPct val="0"/>
              </a:spcBef>
              <a:spcAft>
                <a:spcPct val="0"/>
              </a:spcAft>
              <a:defRPr/>
            </a:pPr>
            <a:r>
              <a:rPr lang="bn-IN" sz="4050" dirty="0">
                <a:solidFill>
                  <a:prstClr val="black"/>
                </a:solidFill>
                <a:latin typeface="NikoshBAN" panose="02000000000000000000" pitchFamily="2" charset="0"/>
                <a:cs typeface="NikoshBAN" panose="02000000000000000000" pitchFamily="2" charset="0"/>
              </a:rPr>
              <a:t>    আব্দুল হাকিম</a:t>
            </a:r>
            <a:endParaRPr lang="en-US" sz="4050" dirty="0">
              <a:solidFill>
                <a:prstClr val="black"/>
              </a:solidFill>
              <a:latin typeface="NikoshBAN" panose="02000000000000000000" pitchFamily="2" charset="0"/>
              <a:cs typeface="NikoshBAN" panose="02000000000000000000" pitchFamily="2" charset="0"/>
            </a:endParaRPr>
          </a:p>
        </p:txBody>
      </p:sp>
      <p:pic>
        <p:nvPicPr>
          <p:cNvPr id="3074" name="Picture 2" descr="Image result for flower gip">
            <a:extLst>
              <a:ext uri="{FF2B5EF4-FFF2-40B4-BE49-F238E27FC236}">
                <a16:creationId xmlns:a16="http://schemas.microsoft.com/office/drawing/2014/main" xmlns="" id="{8B7CE1C3-61DB-4C02-B631-131C0AD4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901" y="3110707"/>
            <a:ext cx="1464450" cy="19243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xmlns="" id="{1E3BB0C0-7D9F-41E8-93B0-001D4B407AD2}"/>
              </a:ext>
            </a:extLst>
          </p:cNvPr>
          <p:cNvSpPr/>
          <p:nvPr/>
        </p:nvSpPr>
        <p:spPr>
          <a:xfrm>
            <a:off x="-114300" y="857250"/>
            <a:ext cx="9372600" cy="5226628"/>
          </a:xfrm>
          <a:prstGeom prst="frame">
            <a:avLst>
              <a:gd name="adj1" fmla="val 2500"/>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2338005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533400"/>
            <a:ext cx="1931670" cy="68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eaLnBrk="0" fontAlgn="base" hangingPunct="0">
              <a:spcBef>
                <a:spcPct val="0"/>
              </a:spcBef>
              <a:spcAft>
                <a:spcPct val="0"/>
              </a:spcAft>
            </a:pPr>
            <a:r>
              <a:rPr lang="bn-IN" sz="4050" dirty="0">
                <a:solidFill>
                  <a:prstClr val="black"/>
                </a:solidFill>
                <a:latin typeface="NikoshBAN" panose="02000000000000000000" pitchFamily="2" charset="0"/>
                <a:cs typeface="NikoshBAN" panose="02000000000000000000" pitchFamily="2" charset="0"/>
              </a:rPr>
              <a:t>শিখনফল</a:t>
            </a:r>
            <a:endParaRPr lang="en-US" sz="4050"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274320" y="2174231"/>
            <a:ext cx="8595360" cy="309753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bn-BD" sz="4050" dirty="0">
                <a:ln w="9525">
                  <a:solidFill>
                    <a:schemeClr val="tx1"/>
                  </a:solidFill>
                  <a:prstDash val="solid"/>
                </a:ln>
                <a:latin typeface="NikoshBAN" panose="02000000000000000000" pitchFamily="2" charset="0"/>
                <a:cs typeface="NikoshBAN" panose="02000000000000000000" pitchFamily="2" charset="0"/>
              </a:rPr>
              <a:t>এই পাঠ শেষে শিক্ষার্থীরা</a:t>
            </a:r>
            <a:r>
              <a:rPr lang="bn-IN" sz="4050" dirty="0">
                <a:ln w="9525">
                  <a:solidFill>
                    <a:schemeClr val="tx1"/>
                  </a:solidFill>
                  <a:prstDash val="solid"/>
                </a:ln>
                <a:latin typeface="NikoshBAN" panose="02000000000000000000" pitchFamily="2" charset="0"/>
                <a:cs typeface="NikoshBAN" panose="02000000000000000000" pitchFamily="2" charset="0"/>
              </a:rPr>
              <a:t> –</a:t>
            </a:r>
            <a:endParaRPr lang="en-US" sz="4050" dirty="0">
              <a:ln w="9525">
                <a:solidFill>
                  <a:schemeClr val="tx1"/>
                </a:solidFill>
                <a:prstDash val="solid"/>
              </a:ln>
              <a:latin typeface="NikoshBAN" panose="02000000000000000000" pitchFamily="2" charset="0"/>
              <a:cs typeface="NikoshBAN" panose="02000000000000000000" pitchFamily="2" charset="0"/>
            </a:endParaRPr>
          </a:p>
          <a:p>
            <a:pPr algn="ctr"/>
            <a:endParaRPr lang="en-US" sz="2700" dirty="0">
              <a:ln w="9525">
                <a:solidFill>
                  <a:schemeClr val="tx1"/>
                </a:solidFill>
                <a:prstDash val="solid"/>
              </a:ln>
              <a:latin typeface="NikoshBAN" panose="02000000000000000000" pitchFamily="2" charset="0"/>
              <a:cs typeface="NikoshBAN" panose="02000000000000000000" pitchFamily="2" charset="0"/>
            </a:endParaRPr>
          </a:p>
          <a:p>
            <a:r>
              <a:rPr lang="bn-IN" sz="2700" dirty="0">
                <a:latin typeface="NikoshBAN" pitchFamily="2" charset="0"/>
                <a:cs typeface="NikoshBAN" pitchFamily="2" charset="0"/>
              </a:rPr>
              <a:t>১। </a:t>
            </a:r>
            <a:r>
              <a:rPr lang="bn-IN" sz="2800" b="1" dirty="0">
                <a:latin typeface="NikoshBAN" pitchFamily="2" charset="0"/>
                <a:cs typeface="NikoshBAN" pitchFamily="2" charset="0"/>
              </a:rPr>
              <a:t>কবি</a:t>
            </a:r>
            <a:r>
              <a:rPr lang="bn-IN" sz="2700" dirty="0" smtClean="0">
                <a:latin typeface="NikoshBAN" pitchFamily="2" charset="0"/>
                <a:cs typeface="NikoshBAN" pitchFamily="2" charset="0"/>
              </a:rPr>
              <a:t>  </a:t>
            </a:r>
            <a:r>
              <a:rPr lang="bn-IN" sz="2700" dirty="0">
                <a:latin typeface="NikoshBAN" pitchFamily="2" charset="0"/>
                <a:cs typeface="NikoshBAN" pitchFamily="2" charset="0"/>
              </a:rPr>
              <a:t>পরিচিতি বলতে পারবে </a:t>
            </a:r>
            <a:r>
              <a:rPr lang="en-US" sz="2700" dirty="0">
                <a:latin typeface="NikoshBAN" pitchFamily="2" charset="0"/>
                <a:cs typeface="NikoshBAN" pitchFamily="2" charset="0"/>
              </a:rPr>
              <a:t>,</a:t>
            </a:r>
          </a:p>
          <a:p>
            <a:r>
              <a:rPr lang="bn-IN" sz="2700" dirty="0">
                <a:latin typeface="NikoshBAN" pitchFamily="2" charset="0"/>
                <a:cs typeface="NikoshBAN" pitchFamily="2" charset="0"/>
              </a:rPr>
              <a:t>২ । নতুন শব্দের অর্থ বলতে পারবে</a:t>
            </a:r>
            <a:r>
              <a:rPr lang="en-US" sz="2700" dirty="0">
                <a:latin typeface="NikoshBAN" pitchFamily="2" charset="0"/>
                <a:cs typeface="NikoshBAN" pitchFamily="2" charset="0"/>
              </a:rPr>
              <a:t>,</a:t>
            </a:r>
          </a:p>
          <a:p>
            <a:r>
              <a:rPr lang="bn-IN" sz="2700" dirty="0">
                <a:latin typeface="NikoshBAN" pitchFamily="2" charset="0"/>
                <a:cs typeface="NikoshBAN" pitchFamily="2" charset="0"/>
              </a:rPr>
              <a:t>৩। মাতৃভাষার প্রতি শ্রদ্ধা </a:t>
            </a:r>
            <a:r>
              <a:rPr lang="en-US" sz="2700" dirty="0">
                <a:latin typeface="NikoshBAN" pitchFamily="2" charset="0"/>
                <a:cs typeface="NikoshBAN" pitchFamily="2" charset="0"/>
              </a:rPr>
              <a:t>ও </a:t>
            </a:r>
            <a:r>
              <a:rPr lang="bn-IN" sz="2700" dirty="0">
                <a:latin typeface="NikoshBAN" pitchFamily="2" charset="0"/>
                <a:cs typeface="NikoshBAN" pitchFamily="2" charset="0"/>
              </a:rPr>
              <a:t> গুরুত্ব সম্পর্কে  </a:t>
            </a:r>
            <a:r>
              <a:rPr lang="en-US" sz="2700" dirty="0" err="1">
                <a:latin typeface="NikoshBAN" pitchFamily="2" charset="0"/>
                <a:cs typeface="NikoshBAN" pitchFamily="2" charset="0"/>
              </a:rPr>
              <a:t>বলতে</a:t>
            </a:r>
            <a:r>
              <a:rPr lang="bn-IN" sz="2700" dirty="0">
                <a:latin typeface="NikoshBAN" pitchFamily="2" charset="0"/>
                <a:cs typeface="NikoshBAN" pitchFamily="2" charset="0"/>
              </a:rPr>
              <a:t> পারবে</a:t>
            </a:r>
            <a:r>
              <a:rPr lang="en-US" sz="2700" dirty="0">
                <a:latin typeface="NikoshBAN" pitchFamily="2" charset="0"/>
                <a:cs typeface="NikoshBAN" pitchFamily="2" charset="0"/>
              </a:rPr>
              <a:t>,</a:t>
            </a:r>
            <a:endParaRPr lang="bn-IN" sz="1350" dirty="0">
              <a:latin typeface="NikoshBAN" pitchFamily="2" charset="0"/>
              <a:cs typeface="NikoshBAN" pitchFamily="2" charset="0"/>
            </a:endParaRPr>
          </a:p>
          <a:p>
            <a:pPr defTabSz="685800" eaLnBrk="0" fontAlgn="base" hangingPunct="0">
              <a:spcBef>
                <a:spcPct val="0"/>
              </a:spcBef>
              <a:spcAft>
                <a:spcPct val="0"/>
              </a:spcAft>
            </a:pPr>
            <a:r>
              <a:rPr lang="en-US" sz="2700" dirty="0">
                <a:solidFill>
                  <a:prstClr val="black"/>
                </a:solidFill>
                <a:latin typeface="NikoshBAN" panose="02000000000000000000" pitchFamily="2" charset="0"/>
                <a:cs typeface="NikoshBAN" panose="02000000000000000000" pitchFamily="2" charset="0"/>
              </a:rPr>
              <a:t>৪।</a:t>
            </a:r>
            <a:r>
              <a:rPr lang="bn-IN" sz="2700" dirty="0">
                <a:solidFill>
                  <a:prstClr val="black"/>
                </a:solidFill>
                <a:latin typeface="NikoshBAN" panose="02000000000000000000" pitchFamily="2" charset="0"/>
                <a:cs typeface="NikoshBAN" panose="02000000000000000000" pitchFamily="2" charset="0"/>
              </a:rPr>
              <a:t>মাতৃভাষার প্রতি মমত্ববোধের প্রয়োজনীয়তা ব্যাখ্যা করতে পারবে</a:t>
            </a:r>
            <a:r>
              <a:rPr lang="en-US" sz="2700" dirty="0">
                <a:solidFill>
                  <a:prstClr val="black"/>
                </a:solidFill>
                <a:latin typeface="NikoshBAN" panose="02000000000000000000" pitchFamily="2" charset="0"/>
                <a:cs typeface="NikoshBAN" panose="02000000000000000000" pitchFamily="2" charset="0"/>
              </a:rPr>
              <a:t>।</a:t>
            </a:r>
            <a:endParaRPr lang="bn-IN" sz="2700" dirty="0">
              <a:solidFill>
                <a:prstClr val="black"/>
              </a:solidFill>
              <a:latin typeface="NikoshBAN" panose="02000000000000000000" pitchFamily="2" charset="0"/>
              <a:cs typeface="NikoshBAN" panose="02000000000000000000" pitchFamily="2" charset="0"/>
            </a:endParaRPr>
          </a:p>
          <a:p>
            <a:pPr algn="ctr"/>
            <a:r>
              <a:rPr lang="bn-IN" sz="1350" dirty="0">
                <a:ln w="9525">
                  <a:solidFill>
                    <a:schemeClr val="tx1"/>
                  </a:solidFill>
                  <a:prstDash val="solid"/>
                </a:ln>
                <a:latin typeface="NikoshBAN" panose="02000000000000000000" pitchFamily="2" charset="0"/>
                <a:cs typeface="NikoshBAN" panose="02000000000000000000" pitchFamily="2" charset="0"/>
              </a:rPr>
              <a:t>-</a:t>
            </a:r>
            <a:r>
              <a:rPr lang="en-US" sz="1350" dirty="0">
                <a:ln w="9525">
                  <a:solidFill>
                    <a:schemeClr val="tx1"/>
                  </a:solidFill>
                  <a:prstDash val="solid"/>
                </a:ln>
                <a:latin typeface="NikoshBAN" panose="02000000000000000000" pitchFamily="2" charset="0"/>
                <a:cs typeface="NikoshBAN" panose="02000000000000000000" pitchFamily="2" charset="0"/>
              </a:rPr>
              <a:t> </a:t>
            </a:r>
            <a:endParaRPr lang="en-US" sz="1350" dirty="0"/>
          </a:p>
        </p:txBody>
      </p:sp>
      <p:pic>
        <p:nvPicPr>
          <p:cNvPr id="2050" name="Picture 2" descr="Image result for flower gip">
            <a:extLst>
              <a:ext uri="{FF2B5EF4-FFF2-40B4-BE49-F238E27FC236}">
                <a16:creationId xmlns:a16="http://schemas.microsoft.com/office/drawing/2014/main" xmlns="" id="{9F6F78D1-01B0-41D3-B58F-C4D09E58D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207" y="3847686"/>
            <a:ext cx="1357313" cy="13287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175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38425575"/>
              </p:ext>
            </p:extLst>
          </p:nvPr>
        </p:nvGraphicFramePr>
        <p:xfrm>
          <a:off x="228600" y="228600"/>
          <a:ext cx="8686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613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graphicEl>
                                              <a:dgm id="{C07F0920-EA0B-4B5A-8103-2BEBC4942CF9}"/>
                                            </p:graphicEl>
                                          </p:spTgt>
                                        </p:tgtEl>
                                        <p:attrNameLst>
                                          <p:attrName>style.visibility</p:attrName>
                                        </p:attrNameLst>
                                      </p:cBhvr>
                                      <p:to>
                                        <p:strVal val="visible"/>
                                      </p:to>
                                    </p:set>
                                    <p:animEffect transition="in" filter="checkerboard(across)">
                                      <p:cBhvr>
                                        <p:cTn id="7" dur="500"/>
                                        <p:tgtEl>
                                          <p:spTgt spid="2">
                                            <p:graphicEl>
                                              <a:dgm id="{C07F0920-EA0B-4B5A-8103-2BEBC4942C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graphicEl>
                                              <a:dgm id="{2F05BB8F-C8D8-489C-9DB0-45205A9551E0}"/>
                                            </p:graphicEl>
                                          </p:spTgt>
                                        </p:tgtEl>
                                        <p:attrNameLst>
                                          <p:attrName>style.visibility</p:attrName>
                                        </p:attrNameLst>
                                      </p:cBhvr>
                                      <p:to>
                                        <p:strVal val="visible"/>
                                      </p:to>
                                    </p:set>
                                    <p:animEffect transition="in" filter="checkerboard(across)">
                                      <p:cBhvr>
                                        <p:cTn id="12" dur="500"/>
                                        <p:tgtEl>
                                          <p:spTgt spid="2">
                                            <p:graphicEl>
                                              <a:dgm id="{2F05BB8F-C8D8-489C-9DB0-45205A9551E0}"/>
                                            </p:graphic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graphicEl>
                                              <a:dgm id="{DC844492-9652-4CD7-82FE-5217523B7F0F}"/>
                                            </p:graphicEl>
                                          </p:spTgt>
                                        </p:tgtEl>
                                        <p:attrNameLst>
                                          <p:attrName>style.visibility</p:attrName>
                                        </p:attrNameLst>
                                      </p:cBhvr>
                                      <p:to>
                                        <p:strVal val="visible"/>
                                      </p:to>
                                    </p:set>
                                    <p:animEffect transition="in" filter="checkerboard(across)">
                                      <p:cBhvr>
                                        <p:cTn id="15" dur="500"/>
                                        <p:tgtEl>
                                          <p:spTgt spid="2">
                                            <p:graphicEl>
                                              <a:dgm id="{DC844492-9652-4CD7-82FE-5217523B7F0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
                                            <p:graphicEl>
                                              <a:dgm id="{67117BBD-2380-46DB-948D-DC27A1E75A60}"/>
                                            </p:graphicEl>
                                          </p:spTgt>
                                        </p:tgtEl>
                                        <p:attrNameLst>
                                          <p:attrName>style.visibility</p:attrName>
                                        </p:attrNameLst>
                                      </p:cBhvr>
                                      <p:to>
                                        <p:strVal val="visible"/>
                                      </p:to>
                                    </p:set>
                                    <p:animEffect transition="in" filter="checkerboard(across)">
                                      <p:cBhvr>
                                        <p:cTn id="20" dur="500"/>
                                        <p:tgtEl>
                                          <p:spTgt spid="2">
                                            <p:graphicEl>
                                              <a:dgm id="{67117BBD-2380-46DB-948D-DC27A1E75A60}"/>
                                            </p:graphic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
                                            <p:graphicEl>
                                              <a:dgm id="{3B30DCA5-374A-485C-A010-EECFF99AB197}"/>
                                            </p:graphicEl>
                                          </p:spTgt>
                                        </p:tgtEl>
                                        <p:attrNameLst>
                                          <p:attrName>style.visibility</p:attrName>
                                        </p:attrNameLst>
                                      </p:cBhvr>
                                      <p:to>
                                        <p:strVal val="visible"/>
                                      </p:to>
                                    </p:set>
                                    <p:animEffect transition="in" filter="checkerboard(across)">
                                      <p:cBhvr>
                                        <p:cTn id="23" dur="500"/>
                                        <p:tgtEl>
                                          <p:spTgt spid="2">
                                            <p:graphicEl>
                                              <a:dgm id="{3B30DCA5-374A-485C-A010-EECFF99AB19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
                                            <p:graphicEl>
                                              <a:dgm id="{3960AD3F-0266-4AB4-9711-7D5B746E8088}"/>
                                            </p:graphicEl>
                                          </p:spTgt>
                                        </p:tgtEl>
                                        <p:attrNameLst>
                                          <p:attrName>style.visibility</p:attrName>
                                        </p:attrNameLst>
                                      </p:cBhvr>
                                      <p:to>
                                        <p:strVal val="visible"/>
                                      </p:to>
                                    </p:set>
                                    <p:animEffect transition="in" filter="checkerboard(across)">
                                      <p:cBhvr>
                                        <p:cTn id="28" dur="500"/>
                                        <p:tgtEl>
                                          <p:spTgt spid="2">
                                            <p:graphicEl>
                                              <a:dgm id="{3960AD3F-0266-4AB4-9711-7D5B746E8088}"/>
                                            </p:graphic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
                                            <p:graphicEl>
                                              <a:dgm id="{FE90678D-60F0-4A64-8710-7843C4C7E7FE}"/>
                                            </p:graphicEl>
                                          </p:spTgt>
                                        </p:tgtEl>
                                        <p:attrNameLst>
                                          <p:attrName>style.visibility</p:attrName>
                                        </p:attrNameLst>
                                      </p:cBhvr>
                                      <p:to>
                                        <p:strVal val="visible"/>
                                      </p:to>
                                    </p:set>
                                    <p:animEffect transition="in" filter="checkerboard(across)">
                                      <p:cBhvr>
                                        <p:cTn id="31" dur="500"/>
                                        <p:tgtEl>
                                          <p:spTgt spid="2">
                                            <p:graphicEl>
                                              <a:dgm id="{FE90678D-60F0-4A64-8710-7843C4C7E7F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
                                            <p:graphicEl>
                                              <a:dgm id="{3A8932E3-3120-49E3-BA6A-5F1F33B9BE21}"/>
                                            </p:graphicEl>
                                          </p:spTgt>
                                        </p:tgtEl>
                                        <p:attrNameLst>
                                          <p:attrName>style.visibility</p:attrName>
                                        </p:attrNameLst>
                                      </p:cBhvr>
                                      <p:to>
                                        <p:strVal val="visible"/>
                                      </p:to>
                                    </p:set>
                                    <p:animEffect transition="in" filter="checkerboard(across)">
                                      <p:cBhvr>
                                        <p:cTn id="36" dur="500"/>
                                        <p:tgtEl>
                                          <p:spTgt spid="2">
                                            <p:graphicEl>
                                              <a:dgm id="{3A8932E3-3120-49E3-BA6A-5F1F33B9BE21}"/>
                                            </p:graphic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
                                            <p:graphicEl>
                                              <a:dgm id="{87B0BBBF-4499-49C8-86A8-AAD1BDF98B9B}"/>
                                            </p:graphicEl>
                                          </p:spTgt>
                                        </p:tgtEl>
                                        <p:attrNameLst>
                                          <p:attrName>style.visibility</p:attrName>
                                        </p:attrNameLst>
                                      </p:cBhvr>
                                      <p:to>
                                        <p:strVal val="visible"/>
                                      </p:to>
                                    </p:set>
                                    <p:animEffect transition="in" filter="checkerboard(across)">
                                      <p:cBhvr>
                                        <p:cTn id="39" dur="500"/>
                                        <p:tgtEl>
                                          <p:spTgt spid="2">
                                            <p:graphicEl>
                                              <a:dgm id="{87B0BBBF-4499-49C8-86A8-AAD1BDF98B9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
                                            <p:graphicEl>
                                              <a:dgm id="{BB85F2F4-CE3D-4548-9DBD-CDBA803383DD}"/>
                                            </p:graphicEl>
                                          </p:spTgt>
                                        </p:tgtEl>
                                        <p:attrNameLst>
                                          <p:attrName>style.visibility</p:attrName>
                                        </p:attrNameLst>
                                      </p:cBhvr>
                                      <p:to>
                                        <p:strVal val="visible"/>
                                      </p:to>
                                    </p:set>
                                    <p:animEffect transition="in" filter="checkerboard(across)">
                                      <p:cBhvr>
                                        <p:cTn id="44" dur="500"/>
                                        <p:tgtEl>
                                          <p:spTgt spid="2">
                                            <p:graphicEl>
                                              <a:dgm id="{BB85F2F4-CE3D-4548-9DBD-CDBA803383DD}"/>
                                            </p:graphic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
                                            <p:graphicEl>
                                              <a:dgm id="{A2D071A7-8A89-43D9-8BEA-615C49A89CD1}"/>
                                            </p:graphicEl>
                                          </p:spTgt>
                                        </p:tgtEl>
                                        <p:attrNameLst>
                                          <p:attrName>style.visibility</p:attrName>
                                        </p:attrNameLst>
                                      </p:cBhvr>
                                      <p:to>
                                        <p:strVal val="visible"/>
                                      </p:to>
                                    </p:set>
                                    <p:animEffect transition="in" filter="checkerboard(across)">
                                      <p:cBhvr>
                                        <p:cTn id="47" dur="500"/>
                                        <p:tgtEl>
                                          <p:spTgt spid="2">
                                            <p:graphicEl>
                                              <a:dgm id="{A2D071A7-8A89-43D9-8BEA-615C49A89CD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
                                            <p:graphicEl>
                                              <a:dgm id="{B0AF4BFF-532D-47C0-93FF-E8FFB6B833B5}"/>
                                            </p:graphicEl>
                                          </p:spTgt>
                                        </p:tgtEl>
                                        <p:attrNameLst>
                                          <p:attrName>style.visibility</p:attrName>
                                        </p:attrNameLst>
                                      </p:cBhvr>
                                      <p:to>
                                        <p:strVal val="visible"/>
                                      </p:to>
                                    </p:set>
                                    <p:animEffect transition="in" filter="checkerboard(across)">
                                      <p:cBhvr>
                                        <p:cTn id="52" dur="500"/>
                                        <p:tgtEl>
                                          <p:spTgt spid="2">
                                            <p:graphicEl>
                                              <a:dgm id="{B0AF4BFF-532D-47C0-93FF-E8FFB6B833B5}"/>
                                            </p:graphic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
                                            <p:graphicEl>
                                              <a:dgm id="{45DF783A-FA01-48D0-85DE-0418D1E17D17}"/>
                                            </p:graphicEl>
                                          </p:spTgt>
                                        </p:tgtEl>
                                        <p:attrNameLst>
                                          <p:attrName>style.visibility</p:attrName>
                                        </p:attrNameLst>
                                      </p:cBhvr>
                                      <p:to>
                                        <p:strVal val="visible"/>
                                      </p:to>
                                    </p:set>
                                    <p:animEffect transition="in" filter="checkerboard(across)">
                                      <p:cBhvr>
                                        <p:cTn id="55" dur="500"/>
                                        <p:tgtEl>
                                          <p:spTgt spid="2">
                                            <p:graphicEl>
                                              <a:dgm id="{45DF783A-FA01-48D0-85DE-0418D1E17D1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
                                            <p:graphicEl>
                                              <a:dgm id="{62809766-D488-4026-BD98-CC223A0EDE2E}"/>
                                            </p:graphicEl>
                                          </p:spTgt>
                                        </p:tgtEl>
                                        <p:attrNameLst>
                                          <p:attrName>style.visibility</p:attrName>
                                        </p:attrNameLst>
                                      </p:cBhvr>
                                      <p:to>
                                        <p:strVal val="visible"/>
                                      </p:to>
                                    </p:set>
                                    <p:animEffect transition="in" filter="checkerboard(across)">
                                      <p:cBhvr>
                                        <p:cTn id="60" dur="500"/>
                                        <p:tgtEl>
                                          <p:spTgt spid="2">
                                            <p:graphicEl>
                                              <a:dgm id="{62809766-D488-4026-BD98-CC223A0EDE2E}"/>
                                            </p:graphicEl>
                                          </p:spTgt>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
                                            <p:graphicEl>
                                              <a:dgm id="{15CD6CCB-090B-40AF-A16E-DFB1167DDC77}"/>
                                            </p:graphicEl>
                                          </p:spTgt>
                                        </p:tgtEl>
                                        <p:attrNameLst>
                                          <p:attrName>style.visibility</p:attrName>
                                        </p:attrNameLst>
                                      </p:cBhvr>
                                      <p:to>
                                        <p:strVal val="visible"/>
                                      </p:to>
                                    </p:set>
                                    <p:animEffect transition="in" filter="checkerboard(across)">
                                      <p:cBhvr>
                                        <p:cTn id="63" dur="500"/>
                                        <p:tgtEl>
                                          <p:spTgt spid="2">
                                            <p:graphicEl>
                                              <a:dgm id="{15CD6CCB-090B-40AF-A16E-DFB1167DDC7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
                                            <p:graphicEl>
                                              <a:dgm id="{6A0516D8-DDAA-49B5-B31B-62B5698F905A}"/>
                                            </p:graphicEl>
                                          </p:spTgt>
                                        </p:tgtEl>
                                        <p:attrNameLst>
                                          <p:attrName>style.visibility</p:attrName>
                                        </p:attrNameLst>
                                      </p:cBhvr>
                                      <p:to>
                                        <p:strVal val="visible"/>
                                      </p:to>
                                    </p:set>
                                    <p:animEffect transition="in" filter="checkerboard(across)">
                                      <p:cBhvr>
                                        <p:cTn id="68" dur="500"/>
                                        <p:tgtEl>
                                          <p:spTgt spid="2">
                                            <p:graphicEl>
                                              <a:dgm id="{6A0516D8-DDAA-49B5-B31B-62B5698F905A}"/>
                                            </p:graphicEl>
                                          </p:spTgt>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2">
                                            <p:graphicEl>
                                              <a:dgm id="{0AD18FE2-7DC6-4D94-A895-0F7B0731A37F}"/>
                                            </p:graphicEl>
                                          </p:spTgt>
                                        </p:tgtEl>
                                        <p:attrNameLst>
                                          <p:attrName>style.visibility</p:attrName>
                                        </p:attrNameLst>
                                      </p:cBhvr>
                                      <p:to>
                                        <p:strVal val="visible"/>
                                      </p:to>
                                    </p:set>
                                    <p:animEffect transition="in" filter="checkerboard(across)">
                                      <p:cBhvr>
                                        <p:cTn id="71" dur="500"/>
                                        <p:tgtEl>
                                          <p:spTgt spid="2">
                                            <p:graphicEl>
                                              <a:dgm id="{0AD18FE2-7DC6-4D94-A895-0F7B0731A3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01989F-9D7C-4CFB-8B4A-D1ED1B7FA6DF}"/>
              </a:ext>
            </a:extLst>
          </p:cNvPr>
          <p:cNvSpPr/>
          <p:nvPr/>
        </p:nvSpPr>
        <p:spPr>
          <a:xfrm>
            <a:off x="76200" y="381000"/>
            <a:ext cx="4109831" cy="5909310"/>
          </a:xfrm>
          <a:prstGeom prst="rect">
            <a:avLst/>
          </a:prstGeom>
        </p:spPr>
        <p:txBody>
          <a:bodyPr wrap="square">
            <a:spAutoFit/>
          </a:bodyPr>
          <a:lstStyle/>
          <a:p>
            <a:r>
              <a:rPr lang="as-IN" sz="1400" dirty="0">
                <a:ln w="0">
                  <a:solidFill>
                    <a:srgbClr val="FF0000"/>
                  </a:solidFill>
                </a:ln>
                <a:effectLst>
                  <a:outerShdw blurRad="38100" dist="19050" dir="2700000" algn="tl" rotWithShape="0">
                    <a:schemeClr val="dk1">
                      <a:alpha val="40000"/>
                    </a:schemeClr>
                  </a:outerShdw>
                </a:effectLst>
                <a:latin typeface="SolaimanLipi"/>
              </a:rPr>
              <a:t>কবি আবদুল হাকিমের স্বভাষার প্রতি ছিল গভীর শ্রদ্ধা ও মমতা। সেই শ্রদ্ধা আর মমতায় উৎসারিত হয়েই তিনি উপর্যুক্ত কবিতাটি লেখায় হাত দিয়েছেন। সেই মধ্যযুগেও কারো যে মাতৃভাষার প্রতি এতোটা মমত্ববোধ, প্রগাঢ় ভালোবাসা ছিল, সত্যিই বিষয়টি ভাবনার উদ্রেককারী।</a:t>
            </a:r>
            <a:r>
              <a:rPr lang="as-IN" sz="1400" dirty="0">
                <a:ln w="0">
                  <a:solidFill>
                    <a:srgbClr val="FF0000"/>
                  </a:solidFill>
                </a:ln>
                <a:effectLst>
                  <a:outerShdw blurRad="38100" dist="19050" dir="2700000" algn="tl" rotWithShape="0">
                    <a:schemeClr val="dk1">
                      <a:alpha val="40000"/>
                    </a:schemeClr>
                  </a:outerShdw>
                </a:effectLst>
              </a:rPr>
              <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এখন দেখা যেতে পারে, কবি আবদুল হাকিমের ভাষ্যমতে তৎকালে বাংলা ভাষার সংকটটা [ ক্রাইসিস] কী ছিল। তাঁর কবিতার অনুগামী হলে দেখা যায়, তৎকালে মানুষ ধর্মীয় ভুল ব্যাখ্যার অনুগামী হয়ে বাংলা ভাষার প্রতি চরম বৈরি আচরণ করেছে। তাদের হয়তো ধারণা ছিল যে,</a:t>
            </a:r>
            <a:r>
              <a:rPr lang="as-IN" sz="1400" dirty="0">
                <a:ln w="0">
                  <a:solidFill>
                    <a:srgbClr val="FF0000"/>
                  </a:solidFill>
                </a:ln>
                <a:effectLst>
                  <a:outerShdw blurRad="38100" dist="19050" dir="2700000" algn="tl" rotWithShape="0">
                    <a:schemeClr val="dk1">
                      <a:alpha val="40000"/>
                    </a:schemeClr>
                  </a:outerShdw>
                </a:effectLst>
              </a:rPr>
              <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আরবি-ফারসি আল্লাহর ভাষা; এই ভাষা ব্যতীত অন্যসকল ভাষায় আল্লাহকে ডাকলে সাড়া দেন না; বা তৎকালের অতি মূর্খদের হয়তো ধারণা ছিল যে, আরবি-ফারসি ছাড়া খোদাতায়ালা অন্য ভাষা বুঝতেই পারেন না। সম্পূর্ণ এই ভুল ধারণার বশবর্তী হয়ে তৎকালে মানুষ বাংলা ভাষাকে মনে-প্রাণে গ্রহণ করতে পারেনি; তারা এই ভাষাটির সঙ্গে বিমাতাসুলভ আচরণ করেছে। তারা এই দেশে বাস করেছে, এই দেশের আলো-হাওয়ায় বেড়ে উঠেছে; কিন্তু দুঃখের বিষয়, এই দেশের ভাষাটিকে গ্রহণ করতে পারেনি; একে হিন্দুর ভাষা বলে চালিয়ে দেয়ার চেষ্টা করেছে। তারা এতোটাই অজ্ঞ ও নাদান ছিল যে, তারা জানতই না যে কোন ভাষাবিশেষের প্রতি সৃষ্টিকর্তার রাগ-অনুরাগ নেই। তিনি সকল ভাষাই বোঝেন, সকল ভাষাতেই সমানভাবে সাড়া দেন</a:t>
            </a:r>
            <a:endParaRPr lang="en-US" sz="1400" dirty="0">
              <a:ln w="0">
                <a:solidFill>
                  <a:srgbClr val="FF0000"/>
                </a:solidFill>
              </a:ln>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xmlns="" id="{92D29224-D5D2-41B2-9E91-861398C8934F}"/>
              </a:ext>
            </a:extLst>
          </p:cNvPr>
          <p:cNvSpPr/>
          <p:nvPr/>
        </p:nvSpPr>
        <p:spPr>
          <a:xfrm>
            <a:off x="4724400" y="381000"/>
            <a:ext cx="4239491" cy="4832092"/>
          </a:xfrm>
          <a:prstGeom prst="rect">
            <a:avLst/>
          </a:prstGeom>
        </p:spPr>
        <p:txBody>
          <a:bodyPr wrap="square">
            <a:spAutoFit/>
          </a:bodyPr>
          <a:lstStyle/>
          <a:p>
            <a:r>
              <a:rPr lang="as-IN" sz="1400" dirty="0">
                <a:ln w="0">
                  <a:solidFill>
                    <a:srgbClr val="FF0000"/>
                  </a:solidFill>
                </a:ln>
                <a:effectLst>
                  <a:outerShdw blurRad="38100" dist="19050" dir="2700000" algn="tl" rotWithShape="0">
                    <a:schemeClr val="dk1">
                      <a:alpha val="40000"/>
                    </a:schemeClr>
                  </a:outerShdw>
                </a:effectLst>
                <a:latin typeface="SolaimanLipi"/>
              </a:rPr>
              <a:t>রাষ্ট্র ভাষা বাংলা প্রাপ্তি বীর বাঙ্গালীদের এক গর্বের ইতিহাস।১৯৫২ সালের ভাষা আন্দোলনের রক্তের ইতিহাস আমাদের সকলেরই জানা রয়েছে। বিশ্বজনীন বাংলা ভাষার গুরুত্ব তুলে ধরতে ইউনেসকো ২১শে ফেব্রুয়ারিকে আন্তর্জাতিক মাতৃভাষা দিবসের স্বীকৃতি দিয়েছে।বায়ান্নর ভাষা আন্দোলনকে স্বাধীনতা আন্দোলতের আতুরঘর বলা হয়ে থাকে।</a:t>
            </a:r>
            <a:r>
              <a:rPr lang="as-IN" sz="1400" dirty="0">
                <a:ln w="0">
                  <a:solidFill>
                    <a:srgbClr val="FF0000"/>
                  </a:solidFill>
                </a:ln>
                <a:effectLst>
                  <a:outerShdw blurRad="38100" dist="19050" dir="2700000" algn="tl" rotWithShape="0">
                    <a:schemeClr val="dk1">
                      <a:alpha val="40000"/>
                    </a:schemeClr>
                  </a:outerShdw>
                </a:effectLst>
              </a:rPr>
              <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অমর একুশে গ্রন্থমেলা বাঙ্গালীর প্রাণেরমেলা।বাংলা একাডেমী প্রাঙ্গণ এবং সোহরাওয়ার্দী উদ্যানে জমতে শুরু করেছে গ্রন্থ মেলা।ছুটির দিনগুলিতে থাকে ক্রেতা-দর্শনার্থীদের উপচেপড়া ভিড় যা মেলায় প্রাণের সঞ্চার আনে।অমর একুশে গ্রন্থ মেলায় লেখক-পাঠকদের এক কাতারে নিয়ে আসে যা আমাদের এক নতুন অভিজ্ঞতার সন্ধান দেয়,পুলকিত করে হৃদয়।</a:t>
            </a:r>
            <a:r>
              <a:rPr lang="as-IN" sz="1400" dirty="0">
                <a:ln w="0">
                  <a:solidFill>
                    <a:srgbClr val="FF0000"/>
                  </a:solidFill>
                </a:ln>
                <a:effectLst>
                  <a:outerShdw blurRad="38100" dist="19050" dir="2700000" algn="tl" rotWithShape="0">
                    <a:schemeClr val="dk1">
                      <a:alpha val="40000"/>
                    </a:schemeClr>
                  </a:outerShdw>
                </a:effectLst>
              </a:rPr>
              <a:t/>
            </a:r>
            <a:br>
              <a:rPr lang="as-IN" sz="1400" dirty="0">
                <a:ln w="0">
                  <a:solidFill>
                    <a:srgbClr val="FF0000"/>
                  </a:solidFill>
                </a:ln>
                <a:effectLst>
                  <a:outerShdw blurRad="38100" dist="19050" dir="2700000" algn="tl" rotWithShape="0">
                    <a:schemeClr val="dk1">
                      <a:alpha val="40000"/>
                    </a:schemeClr>
                  </a:outerShdw>
                </a:effectLst>
              </a:rPr>
            </a:br>
            <a:r>
              <a:rPr lang="as-IN" sz="1400" dirty="0">
                <a:ln w="0">
                  <a:solidFill>
                    <a:srgbClr val="FF0000"/>
                  </a:solidFill>
                </a:ln>
                <a:effectLst>
                  <a:outerShdw blurRad="38100" dist="19050" dir="2700000" algn="tl" rotWithShape="0">
                    <a:schemeClr val="dk1">
                      <a:alpha val="40000"/>
                    </a:schemeClr>
                  </a:outerShdw>
                </a:effectLst>
                <a:latin typeface="SolaimanLipi"/>
              </a:rPr>
              <a:t>বাংলা একাডেমীর আয়োজনে অমর একুশে গ্রন্থমেলা সাঁজে নব সাঁজে।শিশু থেকে বৃদ্ধ সকলের কাছে এ মেলার গুরুত্ব বহন করে। আমি এবছর বই মেলায় ইতোমধ্যে কয়েকদিন সময় অতিবাহিত করেছি।মেলা আমাদের সংস্কৃতির একটি গুরুত্বপূর্ণ অংশ যা আমাদের সভ্যতাকে বহন করে এবং শিল্প সাহিত্যকে সমৃদ্ধ করে চলেছে। এমনই উৎসবে আমরা মাততে যায় যুগ যুগ।অমর একুশে গ্রন্থমেলার শুভ কামনা করছি</a:t>
            </a:r>
            <a:endParaRPr lang="en-US" sz="1400" dirty="0">
              <a:ln w="0">
                <a:solidFill>
                  <a:srgbClr val="FF0000"/>
                </a:solidFill>
              </a:ln>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42727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900851-0B51-4291-BA31-446ED5BEF463}"/>
              </a:ext>
            </a:extLst>
          </p:cNvPr>
          <p:cNvSpPr/>
          <p:nvPr/>
        </p:nvSpPr>
        <p:spPr>
          <a:xfrm>
            <a:off x="112536" y="1083800"/>
            <a:ext cx="2600392"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bn-IN" sz="6000" dirty="0">
                <a:solidFill>
                  <a:schemeClr val="tx1"/>
                </a:solidFill>
                <a:latin typeface="NikoshBAN" panose="02000000000000000000" pitchFamily="2" charset="0"/>
                <a:cs typeface="NikoshBAN" panose="02000000000000000000" pitchFamily="2" charset="0"/>
              </a:rPr>
              <a:t>আদর্শ পাঠ</a:t>
            </a:r>
            <a:endParaRPr lang="en-US" sz="6000" dirty="0">
              <a:solidFill>
                <a:schemeClr val="tx1"/>
              </a:solidFill>
              <a:latin typeface="NikoshBAN" panose="02000000000000000000" pitchFamily="2" charset="0"/>
              <a:cs typeface="NikoshBAN" panose="02000000000000000000" pitchFamily="2" charset="0"/>
            </a:endParaRPr>
          </a:p>
        </p:txBody>
      </p:sp>
      <p:pic>
        <p:nvPicPr>
          <p:cNvPr id="1026" name="Picture 2" descr="Image result for কবি আব্বদুল হাকিম ই">
            <a:extLst>
              <a:ext uri="{FF2B5EF4-FFF2-40B4-BE49-F238E27FC236}">
                <a16:creationId xmlns:a16="http://schemas.microsoft.com/office/drawing/2014/main" xmlns="" id="{503D8C3C-C993-492F-AAB4-DF78E8566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36" y="2500529"/>
            <a:ext cx="3154680" cy="29603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xmlns="" id="{3612F3A0-3578-4FDE-9445-76AEBBA15A59}"/>
              </a:ext>
            </a:extLst>
          </p:cNvPr>
          <p:cNvSpPr txBox="1"/>
          <p:nvPr/>
        </p:nvSpPr>
        <p:spPr>
          <a:xfrm>
            <a:off x="3581400" y="414497"/>
            <a:ext cx="2114550" cy="193899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defRPr/>
            </a:pPr>
            <a:r>
              <a:rPr lang="bn-IN" sz="3000" dirty="0">
                <a:latin typeface="NikoshBAN" panose="02000000000000000000" pitchFamily="2" charset="0"/>
                <a:cs typeface="NikoshBAN" panose="02000000000000000000" pitchFamily="2" charset="0"/>
              </a:rPr>
              <a:t>বঙ্গবাণী</a:t>
            </a:r>
          </a:p>
          <a:p>
            <a:pPr>
              <a:defRPr/>
            </a:pPr>
            <a:r>
              <a:rPr lang="bn-IN" sz="3000" dirty="0">
                <a:latin typeface="NikoshBAN" panose="02000000000000000000" pitchFamily="2" charset="0"/>
                <a:cs typeface="NikoshBAN" panose="02000000000000000000" pitchFamily="2" charset="0"/>
              </a:rPr>
              <a:t>    আব্দুল হাকিম</a:t>
            </a:r>
            <a:endParaRPr lang="en-US" sz="3000" dirty="0">
              <a:latin typeface="NikoshBAN" panose="02000000000000000000" pitchFamily="2" charset="0"/>
              <a:cs typeface="NikoshBAN" panose="02000000000000000000" pitchFamily="2" charset="0"/>
            </a:endParaRPr>
          </a:p>
          <a:p>
            <a:endParaRPr lang="en-US" sz="3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4514" b="10990"/>
          <a:stretch/>
        </p:blipFill>
        <p:spPr>
          <a:xfrm>
            <a:off x="112535" y="2500528"/>
            <a:ext cx="2748017" cy="29603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6564422" y="1083800"/>
            <a:ext cx="1981200" cy="707886"/>
          </a:xfrm>
          <a:prstGeom prst="rect">
            <a:avLst/>
          </a:prstGeom>
          <a:noFill/>
          <a:ln>
            <a:solidFill>
              <a:schemeClr val="tx1">
                <a:lumMod val="85000"/>
                <a:lumOff val="15000"/>
              </a:schemeClr>
            </a:solidFill>
          </a:ln>
        </p:spPr>
        <p:txBody>
          <a:bodyPr wrap="square" rtlCol="0">
            <a:spAutoFit/>
          </a:bodyPr>
          <a:lstStyle/>
          <a:p>
            <a:r>
              <a:rPr lang="bn-IN" sz="4000" dirty="0" smtClean="0">
                <a:latin typeface="NikoshBAN" pitchFamily="2" charset="0"/>
                <a:cs typeface="NikoshBAN" pitchFamily="2" charset="0"/>
              </a:rPr>
              <a:t>সরব পাঠ </a:t>
            </a:r>
            <a:endParaRPr lang="en-US" sz="4000" dirty="0">
              <a:latin typeface="NikoshBAN" pitchFamily="2" charset="0"/>
              <a:cs typeface="NikoshBAN" pitchFamily="2"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2750"/>
          <a:stretch/>
        </p:blipFill>
        <p:spPr>
          <a:xfrm>
            <a:off x="6248401" y="2500528"/>
            <a:ext cx="2819400" cy="2909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80610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0CE3A9D-C78E-4117-81CF-A94D44D62902}"/>
              </a:ext>
            </a:extLst>
          </p:cNvPr>
          <p:cNvSpPr/>
          <p:nvPr/>
        </p:nvSpPr>
        <p:spPr>
          <a:xfrm>
            <a:off x="762000" y="4191000"/>
            <a:ext cx="76200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কিতাব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পড়িতে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যার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নাহিক</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অভ্যাস</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সে</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সবে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কহিল</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মোতে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মনে</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হাবিলাষ</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কাজে</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নিবেদি</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বাংলা</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করিয়া</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রচন</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নিজ</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পরিশ্রম</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তোষি</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আমি</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সর্বজন</a:t>
            </a:r>
            <a:r>
              <a:rPr lang="en-US" sz="3600" dirty="0">
                <a:solidFill>
                  <a:prstClr val="black"/>
                </a:solidFill>
                <a:latin typeface="NikoshBAN" panose="02000000000000000000" pitchFamily="2" charset="0"/>
                <a:cs typeface="NikoshBAN" panose="02000000000000000000" pitchFamily="2" charset="0"/>
              </a:rPr>
              <a:t>।।</a:t>
            </a:r>
          </a:p>
        </p:txBody>
      </p:sp>
      <p:grpSp>
        <p:nvGrpSpPr>
          <p:cNvPr id="7" name="Group 6">
            <a:extLst>
              <a:ext uri="{FF2B5EF4-FFF2-40B4-BE49-F238E27FC236}">
                <a16:creationId xmlns:a16="http://schemas.microsoft.com/office/drawing/2014/main" xmlns="" id="{D2BB5E65-270A-47CB-AA9A-8769221AD7A7}"/>
              </a:ext>
            </a:extLst>
          </p:cNvPr>
          <p:cNvGrpSpPr/>
          <p:nvPr/>
        </p:nvGrpSpPr>
        <p:grpSpPr>
          <a:xfrm>
            <a:off x="298221" y="1234440"/>
            <a:ext cx="8379334" cy="2194560"/>
            <a:chOff x="365761" y="60960"/>
            <a:chExt cx="11172445" cy="3368040"/>
          </a:xfrm>
        </p:grpSpPr>
        <p:pic>
          <p:nvPicPr>
            <p:cNvPr id="3074" name="Picture 2" descr="Image result for বই ">
              <a:extLst>
                <a:ext uri="{FF2B5EF4-FFF2-40B4-BE49-F238E27FC236}">
                  <a16:creationId xmlns:a16="http://schemas.microsoft.com/office/drawing/2014/main" xmlns="" id="{9CB03E77-8818-4334-B994-9F6BABDD0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761" y="60960"/>
              <a:ext cx="3840480" cy="3368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Image result for বই ">
              <a:extLst>
                <a:ext uri="{FF2B5EF4-FFF2-40B4-BE49-F238E27FC236}">
                  <a16:creationId xmlns:a16="http://schemas.microsoft.com/office/drawing/2014/main" xmlns="" id="{385C081E-E790-45C0-BA7C-54BA2C2D1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1" y="60960"/>
              <a:ext cx="3276600" cy="3368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FC28A54F-3569-4E25-AE1C-1C74EF1B2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042" y="60960"/>
              <a:ext cx="3598164" cy="3261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30903372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EBF60CF-58B1-4339-A0C0-9217C42578C9}"/>
              </a:ext>
            </a:extLst>
          </p:cNvPr>
          <p:cNvSpPr/>
          <p:nvPr/>
        </p:nvSpPr>
        <p:spPr>
          <a:xfrm>
            <a:off x="685800" y="4267200"/>
            <a:ext cx="78486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আরবি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ফারসি</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শাস্ত্রে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নাই</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কোন</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রাগ</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দেশী</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ভাষে</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বুঝিতে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ললাটে</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ভাগ</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আরবি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ফারসি</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হিন্দে</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নাই</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দুই</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মত</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যদি</a:t>
            </a:r>
            <a:r>
              <a:rPr lang="bn-IN" sz="3600" dirty="0">
                <a:solidFill>
                  <a:prstClr val="black"/>
                </a:solidFill>
                <a:latin typeface="NikoshBAN" panose="02000000000000000000" pitchFamily="2" charset="0"/>
                <a:cs typeface="NikoshBAN" panose="02000000000000000000" pitchFamily="2" charset="0"/>
              </a:rPr>
              <a:t> বা লিখয়ে আল্লা নবীর ছিফত।।</a:t>
            </a:r>
            <a:endParaRPr lang="en-US" sz="3600" dirty="0"/>
          </a:p>
        </p:txBody>
      </p:sp>
      <p:pic>
        <p:nvPicPr>
          <p:cNvPr id="4098" name="Picture 2" descr="Image result for আরবী বই ">
            <a:extLst>
              <a:ext uri="{FF2B5EF4-FFF2-40B4-BE49-F238E27FC236}">
                <a16:creationId xmlns:a16="http://schemas.microsoft.com/office/drawing/2014/main" xmlns="" id="{4CDF4199-6C46-46F9-826E-1E6DA28F6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33" y="1066800"/>
            <a:ext cx="1895237" cy="2510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Image result for আরবী বই ">
            <a:extLst>
              <a:ext uri="{FF2B5EF4-FFF2-40B4-BE49-F238E27FC236}">
                <a16:creationId xmlns:a16="http://schemas.microsoft.com/office/drawing/2014/main" xmlns="" id="{1EAE55C0-692E-4630-8BA1-19D76E06A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30" y="1066800"/>
            <a:ext cx="1895237" cy="25565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4" name="Picture 8" descr="Image result for ফার্সি বই ">
            <a:extLst>
              <a:ext uri="{FF2B5EF4-FFF2-40B4-BE49-F238E27FC236}">
                <a16:creationId xmlns:a16="http://schemas.microsoft.com/office/drawing/2014/main" xmlns="" id="{222EA99F-B1A7-4919-8180-61D720EF2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8708" y="1066800"/>
            <a:ext cx="1965959" cy="2510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0697D259-2473-4BDA-A489-04170D2E7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983" y="1066800"/>
            <a:ext cx="2226707" cy="2510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530281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E59D607-9816-4CBE-8436-D5EC4416F518}"/>
              </a:ext>
            </a:extLst>
          </p:cNvPr>
          <p:cNvSpPr/>
          <p:nvPr/>
        </p:nvSpPr>
        <p:spPr>
          <a:xfrm>
            <a:off x="817960" y="4335811"/>
            <a:ext cx="545211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200" dirty="0">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যেই দেশে যেই বাক্য কহে নরগণ।</a:t>
            </a:r>
          </a:p>
          <a:p>
            <a:pPr>
              <a:defRPr/>
            </a:pP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সেই বাক্য বুঝে প্রভু আপে নিরঞ্জন।।</a:t>
            </a:r>
          </a:p>
          <a:p>
            <a:pPr>
              <a:defRPr/>
            </a:pP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সর্ববাক্য বুঝে প্রভু কিবা হিন্দুয়ানী।</a:t>
            </a:r>
          </a:p>
          <a:p>
            <a:pPr>
              <a:defRPr/>
            </a:pP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বঙ্গদেশী বাক্য কিবা যত ইতি বাণী।।</a:t>
            </a:r>
            <a:endParaRPr lang="en-US" sz="3200" dirty="0">
              <a:solidFill>
                <a:schemeClr val="tx1"/>
              </a:solidFill>
            </a:endParaRPr>
          </a:p>
        </p:txBody>
      </p:sp>
      <p:grpSp>
        <p:nvGrpSpPr>
          <p:cNvPr id="3" name="Group 2">
            <a:extLst>
              <a:ext uri="{FF2B5EF4-FFF2-40B4-BE49-F238E27FC236}">
                <a16:creationId xmlns:a16="http://schemas.microsoft.com/office/drawing/2014/main" xmlns="" id="{DF246DD1-ED28-42D2-874E-C6DF9A0541D9}"/>
              </a:ext>
            </a:extLst>
          </p:cNvPr>
          <p:cNvGrpSpPr/>
          <p:nvPr/>
        </p:nvGrpSpPr>
        <p:grpSpPr>
          <a:xfrm>
            <a:off x="817960" y="1050197"/>
            <a:ext cx="7508081" cy="2617471"/>
            <a:chOff x="574357" y="365758"/>
            <a:chExt cx="10010775" cy="3489961"/>
          </a:xfrm>
        </p:grpSpPr>
        <p:pic>
          <p:nvPicPr>
            <p:cNvPr id="5122" name="Picture 2" descr="Image result for প্রার্থনা  বই ">
              <a:extLst>
                <a:ext uri="{FF2B5EF4-FFF2-40B4-BE49-F238E27FC236}">
                  <a16:creationId xmlns:a16="http://schemas.microsoft.com/office/drawing/2014/main" xmlns="" id="{1AE633C1-811B-4B5D-A4D1-3A91C6B6D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 y="365759"/>
              <a:ext cx="3286127" cy="3489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Image result for প্রার্থনা  বই ">
              <a:extLst>
                <a:ext uri="{FF2B5EF4-FFF2-40B4-BE49-F238E27FC236}">
                  <a16:creationId xmlns:a16="http://schemas.microsoft.com/office/drawing/2014/main" xmlns="" id="{D3991838-C1C9-4669-A90C-79684EF38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6" y="365758"/>
              <a:ext cx="3286127" cy="3489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Image result for হিন্দু প্রার্থনা ">
              <a:extLst>
                <a:ext uri="{FF2B5EF4-FFF2-40B4-BE49-F238E27FC236}">
                  <a16:creationId xmlns:a16="http://schemas.microsoft.com/office/drawing/2014/main" xmlns="" id="{053FB77A-D2CE-4099-992F-C712332B3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675" y="365761"/>
              <a:ext cx="2517457" cy="3489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8" name="Picture 2" descr="C:\Users\HPPRO2000MT\Desktop\New folder (6)\1490420306.jpg">
            <a:extLst>
              <a:ext uri="{FF2B5EF4-FFF2-40B4-BE49-F238E27FC236}">
                <a16:creationId xmlns:a16="http://schemas.microsoft.com/office/drawing/2014/main" xmlns="" id="{E1BC9E39-D5FA-44BE-A36B-EFB3FF6E3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948" y="4648200"/>
            <a:ext cx="2321407" cy="128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3122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CCDBDAA-6569-4CB9-8BB4-9FA069B43552}"/>
              </a:ext>
            </a:extLst>
          </p:cNvPr>
          <p:cNvSpPr/>
          <p:nvPr/>
        </p:nvSpPr>
        <p:spPr>
          <a:xfrm>
            <a:off x="905410" y="4038600"/>
            <a:ext cx="679079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মারফত ভেদে যার নাহিক গমন।</a:t>
            </a:r>
          </a:p>
          <a:p>
            <a:pPr>
              <a:defRPr/>
            </a:pP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হিন্দুর অক্ষর হিংসে সে সবের গণ।।</a:t>
            </a:r>
          </a:p>
          <a:p>
            <a:pPr>
              <a:defRPr/>
            </a:pP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যে সবে বঙ্গেত জন্মি হিংসে বঙ্গবাণী।</a:t>
            </a:r>
          </a:p>
          <a:p>
            <a:pPr>
              <a:defRPr/>
            </a:pP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 সব কাহার জন্ম নির্ণয় ন জানি।।</a:t>
            </a:r>
            <a:endParaRPr lang="en-US" sz="3600" dirty="0"/>
          </a:p>
        </p:txBody>
      </p:sp>
      <p:pic>
        <p:nvPicPr>
          <p:cNvPr id="9" name="Picture 8">
            <a:extLst>
              <a:ext uri="{FF2B5EF4-FFF2-40B4-BE49-F238E27FC236}">
                <a16:creationId xmlns:a16="http://schemas.microsoft.com/office/drawing/2014/main" xmlns="" id="{F956B2B9-D22C-48AF-96EB-ED5F9673A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9" y="1165858"/>
            <a:ext cx="2411015"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56" name="Picture 12" descr="Image result for বাঙ্গলা বই">
            <a:extLst>
              <a:ext uri="{FF2B5EF4-FFF2-40B4-BE49-F238E27FC236}">
                <a16:creationId xmlns:a16="http://schemas.microsoft.com/office/drawing/2014/main" xmlns="" id="{4C5B4F86-79E2-4DA7-A59C-968EED397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594" y="1165859"/>
            <a:ext cx="1473756"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58" name="Picture 14" descr="Image result for বাঙ্গলা বই">
            <a:extLst>
              <a:ext uri="{FF2B5EF4-FFF2-40B4-BE49-F238E27FC236}">
                <a16:creationId xmlns:a16="http://schemas.microsoft.com/office/drawing/2014/main" xmlns="" id="{A8008280-C91B-41A3-A8C9-21FF299A3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903" y="1165860"/>
            <a:ext cx="1435894"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60" name="Picture 16" descr="Image result for বাঙ্গলা বই">
            <a:extLst>
              <a:ext uri="{FF2B5EF4-FFF2-40B4-BE49-F238E27FC236}">
                <a16:creationId xmlns:a16="http://schemas.microsoft.com/office/drawing/2014/main" xmlns="" id="{85E48E6A-22A1-4891-9F00-8F3FEC4C1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175" y="1165860"/>
            <a:ext cx="1771650" cy="2263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954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D96CBE2-358D-43B5-A096-2D51743FC96D}"/>
              </a:ext>
            </a:extLst>
          </p:cNvPr>
          <p:cNvSpPr/>
          <p:nvPr/>
        </p:nvSpPr>
        <p:spPr>
          <a:xfrm>
            <a:off x="627218" y="3520439"/>
            <a:ext cx="5240181"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bn-IN" sz="3200" dirty="0">
                <a:latin typeface="NikoshBAN" panose="02000000000000000000" pitchFamily="2" charset="0"/>
                <a:cs typeface="NikoshBAN" panose="02000000000000000000" pitchFamily="2" charset="0"/>
              </a:rPr>
              <a:t>দেশী ভাষা বিদ্যা যার মনে ন জুয়ায়</a:t>
            </a:r>
          </a:p>
          <a:p>
            <a:pPr>
              <a:defRPr/>
            </a:pPr>
            <a:r>
              <a:rPr lang="bn-IN" sz="3200" dirty="0">
                <a:latin typeface="NikoshBAN" panose="02000000000000000000" pitchFamily="2" charset="0"/>
                <a:cs typeface="NikoshBAN" panose="02000000000000000000" pitchFamily="2" charset="0"/>
              </a:rPr>
              <a:t>নিজ দেশ তেয়াগী কেন বিদেশ ন যায়।।</a:t>
            </a:r>
          </a:p>
          <a:p>
            <a:pPr>
              <a:defRPr/>
            </a:pPr>
            <a:r>
              <a:rPr lang="bn-IN" sz="3200" dirty="0">
                <a:latin typeface="NikoshBAN" panose="02000000000000000000" pitchFamily="2" charset="0"/>
                <a:cs typeface="NikoshBAN" panose="02000000000000000000" pitchFamily="2" charset="0"/>
              </a:rPr>
              <a:t>মাতা পিতামহ ক্রমে বঙ্গেত বসতি।</a:t>
            </a:r>
          </a:p>
          <a:p>
            <a:pPr>
              <a:defRPr/>
            </a:pPr>
            <a:r>
              <a:rPr lang="bn-IN" sz="3200" dirty="0">
                <a:latin typeface="NikoshBAN" panose="02000000000000000000" pitchFamily="2" charset="0"/>
                <a:cs typeface="NikoshBAN" panose="02000000000000000000" pitchFamily="2" charset="0"/>
              </a:rPr>
              <a:t>দেশী ভাষা উপদেশ মনে হিত অতি।।</a:t>
            </a:r>
            <a:endParaRPr lang="en-US" sz="3200" dirty="0">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xmlns="" id="{C5AD823D-45CA-4DB3-BF8F-AC635E5F3323}"/>
              </a:ext>
            </a:extLst>
          </p:cNvPr>
          <p:cNvGrpSpPr/>
          <p:nvPr/>
        </p:nvGrpSpPr>
        <p:grpSpPr>
          <a:xfrm>
            <a:off x="457200" y="914400"/>
            <a:ext cx="8500704" cy="4415790"/>
            <a:chOff x="213361" y="396240"/>
            <a:chExt cx="11334273" cy="5887720"/>
          </a:xfrm>
        </p:grpSpPr>
        <p:pic>
          <p:nvPicPr>
            <p:cNvPr id="7170" name="Picture 2" descr="Image result for বাঙ্গলা বই">
              <a:extLst>
                <a:ext uri="{FF2B5EF4-FFF2-40B4-BE49-F238E27FC236}">
                  <a16:creationId xmlns:a16="http://schemas.microsoft.com/office/drawing/2014/main" xmlns="" id="{6555E288-7159-4679-8382-4DDD3A3F2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1" y="396241"/>
              <a:ext cx="2191702" cy="288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2" name="Picture 4" descr="Image result for বাঙ্গলা বই">
              <a:extLst>
                <a:ext uri="{FF2B5EF4-FFF2-40B4-BE49-F238E27FC236}">
                  <a16:creationId xmlns:a16="http://schemas.microsoft.com/office/drawing/2014/main" xmlns="" id="{68AB2A18-1192-4AC4-9342-E334D6F7F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810" y="396241"/>
              <a:ext cx="1945005" cy="2880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Image result for ফার্সি বই ">
              <a:extLst>
                <a:ext uri="{FF2B5EF4-FFF2-40B4-BE49-F238E27FC236}">
                  <a16:creationId xmlns:a16="http://schemas.microsoft.com/office/drawing/2014/main" xmlns="" id="{B9E4135A-4F09-4DC1-9E9D-C65110F53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204" y="396240"/>
              <a:ext cx="2962275" cy="2880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4" name="Picture 6" descr="Image result for অ আ বই ">
              <a:extLst>
                <a:ext uri="{FF2B5EF4-FFF2-40B4-BE49-F238E27FC236}">
                  <a16:creationId xmlns:a16="http://schemas.microsoft.com/office/drawing/2014/main" xmlns="" id="{B8BED7F3-B1E6-4C2A-8E82-B4E47517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7218" y="396240"/>
              <a:ext cx="2633662" cy="2880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6" name="Picture 8" descr="Image result for অ আ বই ">
              <a:extLst>
                <a:ext uri="{FF2B5EF4-FFF2-40B4-BE49-F238E27FC236}">
                  <a16:creationId xmlns:a16="http://schemas.microsoft.com/office/drawing/2014/main" xmlns="" id="{BF4F8F8C-5537-4BD8-B59B-D40C6FAD8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2961" y="3952240"/>
              <a:ext cx="3104673" cy="2331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6402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images (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9" y="0"/>
            <a:ext cx="9057826"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821267"/>
            <a:ext cx="7848600" cy="5016758"/>
          </a:xfrm>
          <a:prstGeom prst="rect">
            <a:avLst/>
          </a:prstGeom>
          <a:noFill/>
        </p:spPr>
        <p:txBody>
          <a:bodyPr wrap="square" rtlCol="0">
            <a:spAutoFit/>
          </a:bodyPr>
          <a:lstStyle/>
          <a:p>
            <a:pPr algn="ct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আজকের</a:t>
            </a:r>
            <a:r>
              <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bn-BD" sz="8000" b="1" dirty="0" smtClean="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algn="ctr"/>
            <a:r>
              <a:rPr lang="en-US" sz="8000" b="1" dirty="0" smtClean="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ONLINE </a:t>
            </a: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ক্লাসে</a:t>
            </a:r>
            <a:r>
              <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সবাইকে</a:t>
            </a:r>
            <a:r>
              <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8000" b="1" dirty="0" err="1">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a:t>
            </a:r>
            <a:endParaRPr lang="en-US" sz="8000" b="1" dirty="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a:p>
            <a:pPr algn="ctr"/>
            <a:endParaRPr lang="en-US" sz="8000" b="1" dirty="0" smtClean="0">
              <a:ln w="10160">
                <a:solidFill>
                  <a:srgbClr val="FF0000"/>
                </a:solidFill>
                <a:prstDash val="solid"/>
              </a:ln>
              <a:solidFill>
                <a:srgbClr val="FFFFFF"/>
              </a:solidFill>
              <a:effectLst>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278453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7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6844" y="1516002"/>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70C0"/>
                </a:solidFill>
                <a:latin typeface="NikoshBAN" pitchFamily="2" charset="0"/>
                <a:cs typeface="NikoshBAN" pitchFamily="2" charset="0"/>
              </a:rPr>
              <a:t>আপে</a:t>
            </a:r>
            <a:endParaRPr lang="en-US" sz="3200" dirty="0">
              <a:solidFill>
                <a:srgbClr val="0070C0"/>
              </a:solidFill>
              <a:latin typeface="NikoshBAN" panose="02000000000000000000" pitchFamily="2" charset="0"/>
              <a:cs typeface="NikoshBAN" panose="02000000000000000000" pitchFamily="2" charset="0"/>
            </a:endParaRPr>
          </a:p>
        </p:txBody>
      </p:sp>
      <p:grpSp>
        <p:nvGrpSpPr>
          <p:cNvPr id="40" name="Group 39"/>
          <p:cNvGrpSpPr/>
          <p:nvPr/>
        </p:nvGrpSpPr>
        <p:grpSpPr>
          <a:xfrm>
            <a:off x="3733800" y="5181600"/>
            <a:ext cx="2192670" cy="1196458"/>
            <a:chOff x="7010400" y="4724400"/>
            <a:chExt cx="1219200" cy="695325"/>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30" y="4724400"/>
              <a:ext cx="1185863" cy="695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15"/>
            <p:cNvSpPr/>
            <p:nvPr/>
          </p:nvSpPr>
          <p:spPr>
            <a:xfrm>
              <a:off x="7010400" y="47244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3733800" y="3733800"/>
            <a:ext cx="2192670" cy="1295400"/>
            <a:chOff x="3733800" y="3733800"/>
            <a:chExt cx="2192670" cy="129540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733800"/>
              <a:ext cx="2192670"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p:cNvSpPr/>
            <p:nvPr/>
          </p:nvSpPr>
          <p:spPr>
            <a:xfrm>
              <a:off x="3733800" y="3733800"/>
              <a:ext cx="2175673"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3733800" y="2514600"/>
            <a:ext cx="2133600" cy="1065806"/>
            <a:chOff x="7010400" y="2286000"/>
            <a:chExt cx="1219200" cy="68580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2286000"/>
              <a:ext cx="1219200" cy="685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p:cNvSpPr/>
            <p:nvPr/>
          </p:nvSpPr>
          <p:spPr>
            <a:xfrm>
              <a:off x="7010400" y="22860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230" y="1143000"/>
            <a:ext cx="2041839" cy="1148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3">
            <a:schemeClr val="lt1"/>
          </a:lnRef>
          <a:fillRef idx="1">
            <a:schemeClr val="accent1"/>
          </a:fillRef>
          <a:effectRef idx="1">
            <a:schemeClr val="accent1"/>
          </a:effectRef>
          <a:fontRef idx="minor">
            <a:schemeClr val="lt1"/>
          </a:fontRef>
        </p:style>
      </p:pic>
      <p:sp>
        <p:nvSpPr>
          <p:cNvPr id="29" name="Rectangle 28"/>
          <p:cNvSpPr/>
          <p:nvPr/>
        </p:nvSpPr>
        <p:spPr>
          <a:xfrm>
            <a:off x="914400" y="152400"/>
            <a:ext cx="7620000" cy="734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FF0000"/>
                </a:solidFill>
                <a:latin typeface="NikoshBAN" pitchFamily="2" charset="0"/>
                <a:cs typeface="NikoshBAN" pitchFamily="2" charset="0"/>
              </a:rPr>
              <a:t>এসো আজকের পাঠের  শব্দার্থ গুলো জেনে নিই  </a:t>
            </a:r>
            <a:endParaRPr lang="en-US" sz="4000" dirty="0">
              <a:solidFill>
                <a:srgbClr val="FF0000"/>
              </a:solidFill>
              <a:latin typeface="NikoshBAN" pitchFamily="2" charset="0"/>
              <a:cs typeface="NikoshBAN" pitchFamily="2" charset="0"/>
            </a:endParaRPr>
          </a:p>
        </p:txBody>
      </p:sp>
      <p:sp>
        <p:nvSpPr>
          <p:cNvPr id="33" name="Rectangle 32"/>
          <p:cNvSpPr/>
          <p:nvPr/>
        </p:nvSpPr>
        <p:spPr>
          <a:xfrm>
            <a:off x="7162800" y="14478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70C0"/>
                </a:solidFill>
                <a:latin typeface="NikoshBAN" pitchFamily="2" charset="0"/>
                <a:cs typeface="NikoshBAN" pitchFamily="2" charset="0"/>
              </a:rPr>
              <a:t>নিজে</a:t>
            </a:r>
            <a:endParaRPr lang="en-US" sz="3200" dirty="0">
              <a:solidFill>
                <a:srgbClr val="0070C0"/>
              </a:solidFill>
              <a:latin typeface="NikoshBAN" pitchFamily="2" charset="0"/>
              <a:cs typeface="NikoshBAN" pitchFamily="2" charset="0"/>
            </a:endParaRPr>
          </a:p>
        </p:txBody>
      </p:sp>
      <p:sp>
        <p:nvSpPr>
          <p:cNvPr id="36" name="Rectangle 35"/>
          <p:cNvSpPr/>
          <p:nvPr/>
        </p:nvSpPr>
        <p:spPr>
          <a:xfrm>
            <a:off x="986844" y="27432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rgbClr val="0070C0"/>
                </a:solidFill>
                <a:latin typeface="NikoshBAN" pitchFamily="2" charset="0"/>
                <a:cs typeface="NikoshBAN" pitchFamily="2" charset="0"/>
              </a:rPr>
              <a:t>ভাগ</a:t>
            </a:r>
            <a:endParaRPr lang="en-US" sz="3200" dirty="0">
              <a:solidFill>
                <a:srgbClr val="0070C0"/>
              </a:solidFill>
              <a:latin typeface="NikoshBAN" panose="02000000000000000000" pitchFamily="2" charset="0"/>
              <a:cs typeface="NikoshBAN" panose="02000000000000000000" pitchFamily="2" charset="0"/>
            </a:endParaRPr>
          </a:p>
        </p:txBody>
      </p:sp>
      <p:sp>
        <p:nvSpPr>
          <p:cNvPr id="37" name="Rectangle 36"/>
          <p:cNvSpPr/>
          <p:nvPr/>
        </p:nvSpPr>
        <p:spPr>
          <a:xfrm>
            <a:off x="7162800" y="27432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70C0"/>
                </a:solidFill>
                <a:latin typeface="NikoshBAN" pitchFamily="2" charset="0"/>
                <a:cs typeface="NikoshBAN" pitchFamily="2" charset="0"/>
              </a:rPr>
              <a:t>ভা</a:t>
            </a:r>
            <a:r>
              <a:rPr lang="en-GB" sz="3200" dirty="0" err="1" smtClean="0">
                <a:solidFill>
                  <a:srgbClr val="0070C0"/>
                </a:solidFill>
                <a:latin typeface="NikoshBAN" pitchFamily="2" charset="0"/>
                <a:cs typeface="NikoshBAN" pitchFamily="2" charset="0"/>
              </a:rPr>
              <a:t>গ্য</a:t>
            </a:r>
            <a:r>
              <a:rPr lang="en-GB" sz="3200" dirty="0" smtClean="0">
                <a:solidFill>
                  <a:srgbClr val="0070C0"/>
                </a:solidFill>
                <a:latin typeface="NikoshBAN" pitchFamily="2" charset="0"/>
                <a:cs typeface="NikoshBAN"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sp>
        <p:nvSpPr>
          <p:cNvPr id="39" name="Rectangle 38"/>
          <p:cNvSpPr/>
          <p:nvPr/>
        </p:nvSpPr>
        <p:spPr>
          <a:xfrm>
            <a:off x="986844" y="40386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0070C0"/>
                </a:solidFill>
                <a:latin typeface="NikoshBAN" pitchFamily="2" charset="0"/>
                <a:cs typeface="NikoshBAN" pitchFamily="2" charset="0"/>
              </a:rPr>
              <a:t>ললাট</a:t>
            </a:r>
            <a:r>
              <a:rPr lang="en-GB" sz="3200" dirty="0" smtClean="0">
                <a:solidFill>
                  <a:srgbClr val="0070C0"/>
                </a:solidFill>
                <a:latin typeface="NikoshBAN" pitchFamily="2" charset="0"/>
                <a:cs typeface="NikoshBAN"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sp>
        <p:nvSpPr>
          <p:cNvPr id="41" name="Rectangle 40"/>
          <p:cNvSpPr/>
          <p:nvPr/>
        </p:nvSpPr>
        <p:spPr>
          <a:xfrm>
            <a:off x="7162800" y="40386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0070C0"/>
                </a:solidFill>
                <a:latin typeface="NikoshBAN" pitchFamily="2" charset="0"/>
                <a:cs typeface="NikoshBAN" pitchFamily="2" charset="0"/>
              </a:rPr>
              <a:t>কপাল</a:t>
            </a:r>
            <a:r>
              <a:rPr lang="en-GB" sz="3200" dirty="0" smtClean="0">
                <a:solidFill>
                  <a:srgbClr val="0070C0"/>
                </a:solidFill>
                <a:latin typeface="NikoshBAN" pitchFamily="2" charset="0"/>
                <a:cs typeface="NikoshBAN"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sp>
        <p:nvSpPr>
          <p:cNvPr id="42" name="Rectangle 41"/>
          <p:cNvSpPr/>
          <p:nvPr/>
        </p:nvSpPr>
        <p:spPr>
          <a:xfrm>
            <a:off x="986844" y="5436929"/>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0070C0"/>
                </a:solidFill>
                <a:latin typeface="NikoshBAN" pitchFamily="2" charset="0"/>
                <a:cs typeface="NikoshBAN" pitchFamily="2" charset="0"/>
              </a:rPr>
              <a:t>ছিফত</a:t>
            </a:r>
            <a:r>
              <a:rPr lang="en-GB" sz="3200" dirty="0" smtClean="0">
                <a:solidFill>
                  <a:srgbClr val="0070C0"/>
                </a:solidFill>
                <a:latin typeface="NikoshBAN" pitchFamily="2" charset="0"/>
                <a:cs typeface="NikoshBAN"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sp>
        <p:nvSpPr>
          <p:cNvPr id="43" name="Rectangle 42"/>
          <p:cNvSpPr/>
          <p:nvPr/>
        </p:nvSpPr>
        <p:spPr>
          <a:xfrm>
            <a:off x="7162800" y="5436929"/>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smtClean="0">
                <a:solidFill>
                  <a:srgbClr val="0070C0"/>
                </a:solidFill>
                <a:latin typeface="NikoshBAN" pitchFamily="2" charset="0"/>
                <a:cs typeface="NikoshBAN" pitchFamily="2" charset="0"/>
              </a:rPr>
              <a:t>গুণ</a:t>
            </a:r>
            <a:r>
              <a:rPr lang="en-GB" sz="3200" dirty="0" smtClean="0">
                <a:solidFill>
                  <a:srgbClr val="0070C0"/>
                </a:solidFill>
                <a:latin typeface="NikoshBAN" pitchFamily="2" charset="0"/>
                <a:cs typeface="NikoshBAN" pitchFamily="2" charset="0"/>
              </a:rPr>
              <a:t>   </a:t>
            </a:r>
            <a:endParaRPr lang="en-US"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86039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80">
                                          <p:stCondLst>
                                            <p:cond delay="0"/>
                                          </p:stCondLst>
                                        </p:cTn>
                                        <p:tgtEl>
                                          <p:spTgt spid="3"/>
                                        </p:tgtEl>
                                      </p:cBhvr>
                                    </p:animEffect>
                                    <p:anim calcmode="lin" valueType="num">
                                      <p:cBhvr>
                                        <p:cTn id="4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gtEl>
                                      </p:cBhvr>
                                      <p:to x="100000" y="60000"/>
                                    </p:animScale>
                                    <p:animScale>
                                      <p:cBhvr>
                                        <p:cTn id="48" dur="166" decel="50000">
                                          <p:stCondLst>
                                            <p:cond delay="676"/>
                                          </p:stCondLst>
                                        </p:cTn>
                                        <p:tgtEl>
                                          <p:spTgt spid="3"/>
                                        </p:tgtEl>
                                      </p:cBhvr>
                                      <p:to x="100000" y="100000"/>
                                    </p:animScale>
                                    <p:animScale>
                                      <p:cBhvr>
                                        <p:cTn id="49" dur="26">
                                          <p:stCondLst>
                                            <p:cond delay="1312"/>
                                          </p:stCondLst>
                                        </p:cTn>
                                        <p:tgtEl>
                                          <p:spTgt spid="3"/>
                                        </p:tgtEl>
                                      </p:cBhvr>
                                      <p:to x="100000" y="80000"/>
                                    </p:animScale>
                                    <p:animScale>
                                      <p:cBhvr>
                                        <p:cTn id="50" dur="166" decel="50000">
                                          <p:stCondLst>
                                            <p:cond delay="1338"/>
                                          </p:stCondLst>
                                        </p:cTn>
                                        <p:tgtEl>
                                          <p:spTgt spid="3"/>
                                        </p:tgtEl>
                                      </p:cBhvr>
                                      <p:to x="100000" y="100000"/>
                                    </p:animScale>
                                    <p:animScale>
                                      <p:cBhvr>
                                        <p:cTn id="51" dur="26">
                                          <p:stCondLst>
                                            <p:cond delay="1642"/>
                                          </p:stCondLst>
                                        </p:cTn>
                                        <p:tgtEl>
                                          <p:spTgt spid="3"/>
                                        </p:tgtEl>
                                      </p:cBhvr>
                                      <p:to x="100000" y="90000"/>
                                    </p:animScale>
                                    <p:animScale>
                                      <p:cBhvr>
                                        <p:cTn id="52" dur="166" decel="50000">
                                          <p:stCondLst>
                                            <p:cond delay="1668"/>
                                          </p:stCondLst>
                                        </p:cTn>
                                        <p:tgtEl>
                                          <p:spTgt spid="3"/>
                                        </p:tgtEl>
                                      </p:cBhvr>
                                      <p:to x="100000" y="100000"/>
                                    </p:animScale>
                                    <p:animScale>
                                      <p:cBhvr>
                                        <p:cTn id="53" dur="26">
                                          <p:stCondLst>
                                            <p:cond delay="1808"/>
                                          </p:stCondLst>
                                        </p:cTn>
                                        <p:tgtEl>
                                          <p:spTgt spid="3"/>
                                        </p:tgtEl>
                                      </p:cBhvr>
                                      <p:to x="100000" y="95000"/>
                                    </p:animScale>
                                    <p:animScale>
                                      <p:cBhvr>
                                        <p:cTn id="54" dur="166" decel="50000">
                                          <p:stCondLst>
                                            <p:cond delay="1834"/>
                                          </p:stCondLst>
                                        </p:cTn>
                                        <p:tgtEl>
                                          <p:spTgt spid="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P spid="36" grpId="0" animBg="1"/>
      <p:bldP spid="37" grpId="0" animBg="1"/>
      <p:bldP spid="39" grpId="0" animBg="1"/>
      <p:bldP spid="41"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40685B-3EAE-4D2E-861E-DF85BBA4D88E}"/>
              </a:ext>
            </a:extLst>
          </p:cNvPr>
          <p:cNvSpPr txBox="1"/>
          <p:nvPr/>
        </p:nvSpPr>
        <p:spPr>
          <a:xfrm>
            <a:off x="2438400" y="457200"/>
            <a:ext cx="35433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শব্দার্থ ও টীকা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9">
            <a:extLst>
              <a:ext uri="{FF2B5EF4-FFF2-40B4-BE49-F238E27FC236}">
                <a16:creationId xmlns:a16="http://schemas.microsoft.com/office/drawing/2014/main" xmlns="" id="{7CD2E5EE-4092-44B5-98FC-E5385C903CDB}"/>
              </a:ext>
            </a:extLst>
          </p:cNvPr>
          <p:cNvSpPr txBox="1"/>
          <p:nvPr/>
        </p:nvSpPr>
        <p:spPr>
          <a:xfrm>
            <a:off x="545347" y="1520525"/>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হাবিলাষ</a:t>
            </a:r>
            <a:r>
              <a:rPr lang="en-US" sz="2400" dirty="0">
                <a:solidFill>
                  <a:schemeClr val="accent2">
                    <a:lumMod val="20000"/>
                    <a:lumOff val="80000"/>
                  </a:schemeClr>
                </a:solidFill>
                <a:latin typeface="NikoshBAN"/>
              </a:rPr>
              <a:t> </a:t>
            </a:r>
          </a:p>
        </p:txBody>
      </p:sp>
      <p:sp>
        <p:nvSpPr>
          <p:cNvPr id="4" name="TextBox 9">
            <a:extLst>
              <a:ext uri="{FF2B5EF4-FFF2-40B4-BE49-F238E27FC236}">
                <a16:creationId xmlns:a16="http://schemas.microsoft.com/office/drawing/2014/main" xmlns="" id="{3F0D46DB-67B9-4CE4-BC21-68E15E6638EA}"/>
              </a:ext>
            </a:extLst>
          </p:cNvPr>
          <p:cNvSpPr txBox="1"/>
          <p:nvPr/>
        </p:nvSpPr>
        <p:spPr>
          <a:xfrm>
            <a:off x="545347" y="2188452"/>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নিরঞ্জন</a:t>
            </a:r>
            <a:r>
              <a:rPr lang="en-US" sz="2400" dirty="0">
                <a:ln w="0"/>
                <a:solidFill>
                  <a:schemeClr val="accent1"/>
                </a:solidFill>
                <a:effectLst>
                  <a:outerShdw blurRad="38100" dist="25400" dir="5400000" algn="ctr" rotWithShape="0">
                    <a:srgbClr val="6E747A">
                      <a:alpha val="43000"/>
                    </a:srgbClr>
                  </a:outerShdw>
                </a:effectLst>
                <a:latin typeface="NikoshBAN"/>
              </a:rPr>
              <a:t> </a:t>
            </a:r>
          </a:p>
        </p:txBody>
      </p:sp>
      <p:sp>
        <p:nvSpPr>
          <p:cNvPr id="6" name="TextBox 9">
            <a:extLst>
              <a:ext uri="{FF2B5EF4-FFF2-40B4-BE49-F238E27FC236}">
                <a16:creationId xmlns:a16="http://schemas.microsoft.com/office/drawing/2014/main" xmlns="" id="{03B61B21-F124-4D28-93A5-D850B6DFB9EB}"/>
              </a:ext>
            </a:extLst>
          </p:cNvPr>
          <p:cNvSpPr txBox="1"/>
          <p:nvPr/>
        </p:nvSpPr>
        <p:spPr>
          <a:xfrm>
            <a:off x="463475" y="3658346"/>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জুয়ায়</a:t>
            </a:r>
            <a:r>
              <a:rPr lang="en-US" sz="2400" b="1" dirty="0">
                <a:ln w="22225">
                  <a:solidFill>
                    <a:schemeClr val="accent2"/>
                  </a:solidFill>
                  <a:prstDash val="solid"/>
                </a:ln>
                <a:solidFill>
                  <a:schemeClr val="accent2">
                    <a:lumMod val="40000"/>
                    <a:lumOff val="60000"/>
                  </a:schemeClr>
                </a:solidFill>
                <a:latin typeface="NikoshBAN"/>
              </a:rPr>
              <a:t>  </a:t>
            </a:r>
          </a:p>
        </p:txBody>
      </p:sp>
      <p:sp>
        <p:nvSpPr>
          <p:cNvPr id="7" name="TextBox 9">
            <a:extLst>
              <a:ext uri="{FF2B5EF4-FFF2-40B4-BE49-F238E27FC236}">
                <a16:creationId xmlns:a16="http://schemas.microsoft.com/office/drawing/2014/main" xmlns="" id="{997F419B-912A-4C3E-B9A7-567A5E6C9497}"/>
              </a:ext>
            </a:extLst>
          </p:cNvPr>
          <p:cNvSpPr txBox="1"/>
          <p:nvPr/>
        </p:nvSpPr>
        <p:spPr>
          <a:xfrm>
            <a:off x="545347" y="4460313"/>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atin typeface="NikoshBAN"/>
              </a:rPr>
              <a:t>মারফত</a:t>
            </a:r>
            <a:r>
              <a:rPr lang="en-US" sz="2400" dirty="0">
                <a:latin typeface="NikoshBAN"/>
              </a:rPr>
              <a:t> </a:t>
            </a:r>
          </a:p>
        </p:txBody>
      </p:sp>
      <p:sp>
        <p:nvSpPr>
          <p:cNvPr id="8" name="TextBox 9">
            <a:extLst>
              <a:ext uri="{FF2B5EF4-FFF2-40B4-BE49-F238E27FC236}">
                <a16:creationId xmlns:a16="http://schemas.microsoft.com/office/drawing/2014/main" xmlns="" id="{FB49D243-28E6-4CE6-A04A-058FB4E11B19}"/>
              </a:ext>
            </a:extLst>
          </p:cNvPr>
          <p:cNvSpPr txBox="1"/>
          <p:nvPr/>
        </p:nvSpPr>
        <p:spPr>
          <a:xfrm>
            <a:off x="6353821" y="1494597"/>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atin typeface="NikoshBAN"/>
              </a:rPr>
              <a:t>অভিলাষ</a:t>
            </a:r>
            <a:r>
              <a:rPr lang="en-US" sz="2400" dirty="0">
                <a:latin typeface="NikoshBAN"/>
              </a:rPr>
              <a:t> </a:t>
            </a:r>
          </a:p>
        </p:txBody>
      </p:sp>
      <p:sp>
        <p:nvSpPr>
          <p:cNvPr id="9" name="TextBox 9">
            <a:extLst>
              <a:ext uri="{FF2B5EF4-FFF2-40B4-BE49-F238E27FC236}">
                <a16:creationId xmlns:a16="http://schemas.microsoft.com/office/drawing/2014/main" xmlns="" id="{47E72DB4-2114-4C79-80A7-48BE8325BDA4}"/>
              </a:ext>
            </a:extLst>
          </p:cNvPr>
          <p:cNvSpPr txBox="1"/>
          <p:nvPr/>
        </p:nvSpPr>
        <p:spPr>
          <a:xfrm>
            <a:off x="6372710" y="2188451"/>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নির্মল</a:t>
            </a:r>
            <a:r>
              <a:rPr lang="en-US" sz="2400" dirty="0">
                <a:ln w="0"/>
                <a:solidFill>
                  <a:schemeClr val="accent1"/>
                </a:solidFill>
                <a:effectLst>
                  <a:outerShdw blurRad="38100" dist="25400" dir="5400000" algn="ctr" rotWithShape="0">
                    <a:srgbClr val="6E747A">
                      <a:alpha val="43000"/>
                    </a:srgbClr>
                  </a:outerShdw>
                </a:effectLst>
                <a:latin typeface="NikoshBAN"/>
              </a:rPr>
              <a:t> </a:t>
            </a:r>
          </a:p>
        </p:txBody>
      </p:sp>
      <p:sp>
        <p:nvSpPr>
          <p:cNvPr id="11" name="TextBox 9">
            <a:extLst>
              <a:ext uri="{FF2B5EF4-FFF2-40B4-BE49-F238E27FC236}">
                <a16:creationId xmlns:a16="http://schemas.microsoft.com/office/drawing/2014/main" xmlns="" id="{CEE8E9E2-7F75-4B38-BF06-01328BDD8ECA}"/>
              </a:ext>
            </a:extLst>
          </p:cNvPr>
          <p:cNvSpPr txBox="1"/>
          <p:nvPr/>
        </p:nvSpPr>
        <p:spPr>
          <a:xfrm>
            <a:off x="6372710" y="3625041"/>
            <a:ext cx="1543050"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n w="0"/>
                <a:effectLst>
                  <a:outerShdw blurRad="38100" dist="19050" dir="2700000" algn="tl" rotWithShape="0">
                    <a:schemeClr val="dk1">
                      <a:alpha val="40000"/>
                    </a:schemeClr>
                  </a:outerShdw>
                </a:effectLst>
                <a:latin typeface="NikoshBAN"/>
              </a:rPr>
              <a:t>যোগায়</a:t>
            </a:r>
            <a:r>
              <a:rPr lang="en-US" sz="2400" b="1" dirty="0">
                <a:ln w="22225">
                  <a:solidFill>
                    <a:schemeClr val="accent2"/>
                  </a:solidFill>
                  <a:prstDash val="solid"/>
                </a:ln>
                <a:solidFill>
                  <a:schemeClr val="accent2">
                    <a:lumMod val="40000"/>
                    <a:lumOff val="60000"/>
                  </a:schemeClr>
                </a:solidFill>
                <a:latin typeface="NikoshBAN"/>
              </a:rPr>
              <a:t> </a:t>
            </a:r>
          </a:p>
        </p:txBody>
      </p:sp>
      <p:sp>
        <p:nvSpPr>
          <p:cNvPr id="12" name="TextBox 9">
            <a:extLst>
              <a:ext uri="{FF2B5EF4-FFF2-40B4-BE49-F238E27FC236}">
                <a16:creationId xmlns:a16="http://schemas.microsoft.com/office/drawing/2014/main" xmlns="" id="{324E4F80-5AD1-4429-A356-EE32FAE818DF}"/>
              </a:ext>
            </a:extLst>
          </p:cNvPr>
          <p:cNvSpPr txBox="1"/>
          <p:nvPr/>
        </p:nvSpPr>
        <p:spPr>
          <a:xfrm>
            <a:off x="6372710" y="4230969"/>
            <a:ext cx="1543050"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err="1">
                <a:latin typeface="NikoshBAN"/>
              </a:rPr>
              <a:t>মরমী</a:t>
            </a:r>
            <a:r>
              <a:rPr lang="en-US" sz="2400" dirty="0">
                <a:latin typeface="NikoshBAN"/>
              </a:rPr>
              <a:t> </a:t>
            </a:r>
            <a:r>
              <a:rPr lang="en-US" sz="2400" dirty="0" err="1">
                <a:latin typeface="NikoshBAN"/>
              </a:rPr>
              <a:t>সাধনা</a:t>
            </a:r>
            <a:r>
              <a:rPr lang="en-US" sz="2400" dirty="0">
                <a:latin typeface="NikoshBAN"/>
              </a:rPr>
              <a:t> </a:t>
            </a:r>
          </a:p>
        </p:txBody>
      </p:sp>
    </p:spTree>
    <p:extLst>
      <p:ext uri="{BB962C8B-B14F-4D97-AF65-F5344CB8AC3E}">
        <p14:creationId xmlns:p14="http://schemas.microsoft.com/office/powerpoint/2010/main" val="2938997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80">
                                          <p:stCondLst>
                                            <p:cond delay="0"/>
                                          </p:stCondLst>
                                        </p:cTn>
                                        <p:tgtEl>
                                          <p:spTgt spid="11"/>
                                        </p:tgtEl>
                                      </p:cBhvr>
                                    </p:animEffect>
                                    <p:anim calcmode="lin" valueType="num">
                                      <p:cBhvr>
                                        <p:cTn id="6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6" dur="26">
                                          <p:stCondLst>
                                            <p:cond delay="650"/>
                                          </p:stCondLst>
                                        </p:cTn>
                                        <p:tgtEl>
                                          <p:spTgt spid="11"/>
                                        </p:tgtEl>
                                      </p:cBhvr>
                                      <p:to x="100000" y="60000"/>
                                    </p:animScale>
                                    <p:animScale>
                                      <p:cBhvr>
                                        <p:cTn id="67" dur="166" decel="50000">
                                          <p:stCondLst>
                                            <p:cond delay="676"/>
                                          </p:stCondLst>
                                        </p:cTn>
                                        <p:tgtEl>
                                          <p:spTgt spid="11"/>
                                        </p:tgtEl>
                                      </p:cBhvr>
                                      <p:to x="100000" y="100000"/>
                                    </p:animScale>
                                    <p:animScale>
                                      <p:cBhvr>
                                        <p:cTn id="68" dur="26">
                                          <p:stCondLst>
                                            <p:cond delay="1312"/>
                                          </p:stCondLst>
                                        </p:cTn>
                                        <p:tgtEl>
                                          <p:spTgt spid="11"/>
                                        </p:tgtEl>
                                      </p:cBhvr>
                                      <p:to x="100000" y="80000"/>
                                    </p:animScale>
                                    <p:animScale>
                                      <p:cBhvr>
                                        <p:cTn id="69" dur="166" decel="50000">
                                          <p:stCondLst>
                                            <p:cond delay="1338"/>
                                          </p:stCondLst>
                                        </p:cTn>
                                        <p:tgtEl>
                                          <p:spTgt spid="11"/>
                                        </p:tgtEl>
                                      </p:cBhvr>
                                      <p:to x="100000" y="100000"/>
                                    </p:animScale>
                                    <p:animScale>
                                      <p:cBhvr>
                                        <p:cTn id="70" dur="26">
                                          <p:stCondLst>
                                            <p:cond delay="1642"/>
                                          </p:stCondLst>
                                        </p:cTn>
                                        <p:tgtEl>
                                          <p:spTgt spid="11"/>
                                        </p:tgtEl>
                                      </p:cBhvr>
                                      <p:to x="100000" y="90000"/>
                                    </p:animScale>
                                    <p:animScale>
                                      <p:cBhvr>
                                        <p:cTn id="71" dur="166" decel="50000">
                                          <p:stCondLst>
                                            <p:cond delay="1668"/>
                                          </p:stCondLst>
                                        </p:cTn>
                                        <p:tgtEl>
                                          <p:spTgt spid="11"/>
                                        </p:tgtEl>
                                      </p:cBhvr>
                                      <p:to x="100000" y="100000"/>
                                    </p:animScale>
                                    <p:animScale>
                                      <p:cBhvr>
                                        <p:cTn id="72" dur="26">
                                          <p:stCondLst>
                                            <p:cond delay="1808"/>
                                          </p:stCondLst>
                                        </p:cTn>
                                        <p:tgtEl>
                                          <p:spTgt spid="11"/>
                                        </p:tgtEl>
                                      </p:cBhvr>
                                      <p:to x="100000" y="95000"/>
                                    </p:animScale>
                                    <p:animScale>
                                      <p:cBhvr>
                                        <p:cTn id="73" dur="166" decel="50000">
                                          <p:stCondLst>
                                            <p:cond delay="1834"/>
                                          </p:stCondLst>
                                        </p:cTn>
                                        <p:tgtEl>
                                          <p:spTgt spid="11"/>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500" fill="hold"/>
                                        <p:tgtEl>
                                          <p:spTgt spid="7"/>
                                        </p:tgtEl>
                                        <p:attrNameLst>
                                          <p:attrName>ppt_w</p:attrName>
                                        </p:attrNameLst>
                                      </p:cBhvr>
                                      <p:tavLst>
                                        <p:tav tm="0">
                                          <p:val>
                                            <p:fltVal val="0"/>
                                          </p:val>
                                        </p:tav>
                                        <p:tav tm="100000">
                                          <p:val>
                                            <p:strVal val="#ppt_w"/>
                                          </p:val>
                                        </p:tav>
                                      </p:tavLst>
                                    </p:anim>
                                    <p:anim calcmode="lin" valueType="num">
                                      <p:cBhvr>
                                        <p:cTn id="79" dur="500" fill="hold"/>
                                        <p:tgtEl>
                                          <p:spTgt spid="7"/>
                                        </p:tgtEl>
                                        <p:attrNameLst>
                                          <p:attrName>ppt_h</p:attrName>
                                        </p:attrNameLst>
                                      </p:cBhvr>
                                      <p:tavLst>
                                        <p:tav tm="0">
                                          <p:val>
                                            <p:fltVal val="0"/>
                                          </p:val>
                                        </p:tav>
                                        <p:tav tm="100000">
                                          <p:val>
                                            <p:strVal val="#ppt_h"/>
                                          </p:val>
                                        </p:tav>
                                      </p:tavLst>
                                    </p:anim>
                                    <p:animEffect transition="in" filter="fade">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00A8DEB-099E-434E-902B-D5699A720073}"/>
              </a:ext>
            </a:extLst>
          </p:cNvPr>
          <p:cNvSpPr/>
          <p:nvPr/>
        </p:nvSpPr>
        <p:spPr>
          <a:xfrm>
            <a:off x="383462" y="2326405"/>
            <a:ext cx="5942652" cy="553998"/>
          </a:xfrm>
          <a:prstGeom prst="rect">
            <a:avLst/>
          </a:prstGeom>
        </p:spPr>
        <p:txBody>
          <a:bodyPr wrap="none">
            <a:spAutoFit/>
          </a:bodyPr>
          <a:lstStyle/>
          <a:p>
            <a:r>
              <a:rPr lang="en-US" sz="3000" dirty="0">
                <a:latin typeface="NikoshBAN" pitchFamily="2" charset="0"/>
                <a:cs typeface="NikoshBAN" pitchFamily="2" charset="0"/>
              </a:rPr>
              <a:t>১।</a:t>
            </a:r>
            <a:r>
              <a:rPr lang="bn-BD" sz="3000" dirty="0">
                <a:latin typeface="NikoshBAN" pitchFamily="2" charset="0"/>
                <a:cs typeface="NikoshBAN" pitchFamily="2" charset="0"/>
              </a:rPr>
              <a:t>কবি আব্দুল হাকিম কোন গ্রামে জন্মগ্রহণ করেন।</a:t>
            </a:r>
          </a:p>
        </p:txBody>
      </p:sp>
      <p:sp>
        <p:nvSpPr>
          <p:cNvPr id="3" name="Rectangle 2">
            <a:extLst>
              <a:ext uri="{FF2B5EF4-FFF2-40B4-BE49-F238E27FC236}">
                <a16:creationId xmlns:a16="http://schemas.microsoft.com/office/drawing/2014/main" xmlns="" id="{061BA5C2-C841-499B-AEE8-56A1ADEECD1A}"/>
              </a:ext>
            </a:extLst>
          </p:cNvPr>
          <p:cNvSpPr/>
          <p:nvPr/>
        </p:nvSpPr>
        <p:spPr>
          <a:xfrm>
            <a:off x="6645116" y="2044005"/>
            <a:ext cx="2115423" cy="969496"/>
          </a:xfrm>
          <a:prstGeom prst="rect">
            <a:avLst/>
          </a:prstGeom>
        </p:spPr>
        <p:txBody>
          <a:bodyPr wrap="square">
            <a:spAutoFit/>
          </a:bodyPr>
          <a:lstStyle/>
          <a:p>
            <a:pPr algn="ctr"/>
            <a:r>
              <a:rPr lang="en-US" sz="3000" dirty="0" err="1">
                <a:latin typeface="NikoshBAN" pitchFamily="2" charset="0"/>
                <a:cs typeface="NikoshBAN" pitchFamily="2" charset="0"/>
              </a:rPr>
              <a:t>উঃ</a:t>
            </a:r>
            <a:r>
              <a:rPr lang="bn-BD" sz="2700" dirty="0">
                <a:latin typeface="NikoshBAN" pitchFamily="2" charset="0"/>
                <a:cs typeface="NikoshBAN" pitchFamily="2" charset="0"/>
              </a:rPr>
              <a:t>সুধারামপুর গ্রামে </a:t>
            </a:r>
            <a:endParaRPr lang="en-US" sz="2700" dirty="0">
              <a:latin typeface="NikoshBAN" pitchFamily="2" charset="0"/>
              <a:cs typeface="NikoshBAN" pitchFamily="2" charset="0"/>
            </a:endParaRPr>
          </a:p>
        </p:txBody>
      </p:sp>
      <p:sp>
        <p:nvSpPr>
          <p:cNvPr id="7" name="Rectangle 6">
            <a:extLst>
              <a:ext uri="{FF2B5EF4-FFF2-40B4-BE49-F238E27FC236}">
                <a16:creationId xmlns:a16="http://schemas.microsoft.com/office/drawing/2014/main" xmlns="" id="{9253C130-7194-4F07-9086-72B976083202}"/>
              </a:ext>
            </a:extLst>
          </p:cNvPr>
          <p:cNvSpPr/>
          <p:nvPr/>
        </p:nvSpPr>
        <p:spPr>
          <a:xfrm>
            <a:off x="331443" y="2981724"/>
            <a:ext cx="3307316" cy="507831"/>
          </a:xfrm>
          <a:prstGeom prst="rect">
            <a:avLst/>
          </a:prstGeom>
        </p:spPr>
        <p:txBody>
          <a:bodyPr wrap="none">
            <a:spAutoFit/>
          </a:bodyPr>
          <a:lstStyle/>
          <a:p>
            <a:pPr>
              <a:lnSpc>
                <a:spcPct val="100000"/>
              </a:lnSpc>
              <a:spcBef>
                <a:spcPct val="0"/>
              </a:spcBef>
              <a:buNone/>
            </a:pPr>
            <a:r>
              <a:rPr lang="en-US" sz="2700" b="1" dirty="0">
                <a:latin typeface="NikoshBAN" panose="02000000000000000000" pitchFamily="2" charset="0"/>
                <a:cs typeface="NikoshBAN" panose="02000000000000000000" pitchFamily="2" charset="0"/>
              </a:rPr>
              <a:t>২</a:t>
            </a:r>
            <a:r>
              <a:rPr lang="bn-IN" sz="2700" b="1" dirty="0">
                <a:latin typeface="NikoshBAN" panose="02000000000000000000" pitchFamily="2" charset="0"/>
                <a:cs typeface="NikoshBAN" panose="02000000000000000000" pitchFamily="2" charset="0"/>
              </a:rPr>
              <a:t>। ‘হাবিলাষ’ শব্দের অর্থ কী</a:t>
            </a:r>
            <a:r>
              <a:rPr lang="bn-IN" altLang="en-US" sz="2700" b="1" dirty="0">
                <a:latin typeface="NikoshBAN" panose="02000000000000000000" pitchFamily="2" charset="0"/>
                <a:cs typeface="NikoshBAN" panose="02000000000000000000" pitchFamily="2" charset="0"/>
              </a:rPr>
              <a:t>?</a:t>
            </a:r>
            <a:endParaRPr lang="en-US" altLang="en-US" sz="1500" b="1"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D1ACF2E2-A058-47EC-B1C0-A8213777C256}"/>
              </a:ext>
            </a:extLst>
          </p:cNvPr>
          <p:cNvSpPr/>
          <p:nvPr/>
        </p:nvSpPr>
        <p:spPr>
          <a:xfrm>
            <a:off x="6170552" y="3093822"/>
            <a:ext cx="2727029" cy="507831"/>
          </a:xfrm>
          <a:prstGeom prst="rect">
            <a:avLst/>
          </a:prstGeom>
        </p:spPr>
        <p:txBody>
          <a:bodyPr wrap="none">
            <a:spAutoFit/>
          </a:bodyPr>
          <a:lstStyle/>
          <a:p>
            <a:pPr algn="ctr">
              <a:lnSpc>
                <a:spcPct val="100000"/>
              </a:lnSpc>
              <a:spcBef>
                <a:spcPct val="0"/>
              </a:spcBef>
              <a:buNone/>
            </a:pPr>
            <a:r>
              <a:rPr lang="bn-IN" altLang="en-US" sz="2700" b="1" dirty="0">
                <a:latin typeface="NikoshBAN" panose="02000000000000000000" pitchFamily="2" charset="0"/>
                <a:cs typeface="NikoshBAN" panose="02000000000000000000" pitchFamily="2" charset="0"/>
              </a:rPr>
              <a:t>উ: </a:t>
            </a:r>
            <a:r>
              <a:rPr lang="bn-IN" sz="2700" b="1" dirty="0">
                <a:latin typeface="NikoshBAN" panose="02000000000000000000" pitchFamily="2" charset="0"/>
                <a:cs typeface="NikoshBAN" panose="02000000000000000000" pitchFamily="2" charset="0"/>
              </a:rPr>
              <a:t>অভিলাষ/প্রবল ইচ্ছা </a:t>
            </a:r>
            <a:r>
              <a:rPr lang="bn-IN" altLang="en-US" sz="2700" b="1" dirty="0">
                <a:latin typeface="NikoshBAN" panose="02000000000000000000" pitchFamily="2" charset="0"/>
                <a:cs typeface="NikoshBAN" panose="02000000000000000000" pitchFamily="2" charset="0"/>
              </a:rPr>
              <a:t> </a:t>
            </a:r>
            <a:endParaRPr lang="en-US" altLang="en-US" sz="2700" b="1"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4817B31E-9E19-43A2-A01B-6087EAFE7CCE}"/>
              </a:ext>
            </a:extLst>
          </p:cNvPr>
          <p:cNvSpPr/>
          <p:nvPr/>
        </p:nvSpPr>
        <p:spPr>
          <a:xfrm>
            <a:off x="472943" y="3676978"/>
            <a:ext cx="3204723" cy="507831"/>
          </a:xfrm>
          <a:prstGeom prst="rect">
            <a:avLst/>
          </a:prstGeom>
        </p:spPr>
        <p:txBody>
          <a:bodyPr wrap="none">
            <a:spAutoFit/>
          </a:bodyPr>
          <a:lstStyle/>
          <a:p>
            <a:pPr>
              <a:lnSpc>
                <a:spcPct val="100000"/>
              </a:lnSpc>
              <a:spcBef>
                <a:spcPct val="0"/>
              </a:spcBef>
              <a:buNone/>
            </a:pPr>
            <a:r>
              <a:rPr lang="bn-IN" sz="2700" b="1" dirty="0">
                <a:latin typeface="NikoshBAN" panose="02000000000000000000" pitchFamily="2" charset="0"/>
                <a:cs typeface="NikoshBAN" panose="02000000000000000000" pitchFamily="2" charset="0"/>
              </a:rPr>
              <a:t>৩। ‘নিরঞ্জন’ শব্দের অর্থ কী</a:t>
            </a:r>
            <a:r>
              <a:rPr lang="bn-IN" altLang="en-US" sz="2700" b="1" dirty="0">
                <a:latin typeface="NikoshBAN" panose="02000000000000000000" pitchFamily="2" charset="0"/>
                <a:cs typeface="NikoshBAN" panose="02000000000000000000" pitchFamily="2" charset="0"/>
              </a:rPr>
              <a:t>?</a:t>
            </a:r>
            <a:endParaRPr lang="en-US" altLang="en-US" sz="2700" b="1"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xmlns="" id="{BDC5C287-9850-4C62-897A-C27FC432FD42}"/>
              </a:ext>
            </a:extLst>
          </p:cNvPr>
          <p:cNvSpPr/>
          <p:nvPr/>
        </p:nvSpPr>
        <p:spPr>
          <a:xfrm>
            <a:off x="5960158" y="3571381"/>
            <a:ext cx="2938625" cy="923330"/>
          </a:xfrm>
          <a:prstGeom prst="rect">
            <a:avLst/>
          </a:prstGeom>
        </p:spPr>
        <p:txBody>
          <a:bodyPr wrap="none">
            <a:spAutoFit/>
          </a:bodyPr>
          <a:lstStyle/>
          <a:p>
            <a:pPr algn="ctr" defTabSz="685800" eaLnBrk="0" fontAlgn="base" hangingPunct="0">
              <a:spcBef>
                <a:spcPct val="0"/>
              </a:spcBef>
              <a:spcAft>
                <a:spcPct val="0"/>
              </a:spcAft>
            </a:pPr>
            <a:r>
              <a:rPr lang="bn-IN" altLang="en-US" sz="2700" b="1" dirty="0">
                <a:solidFill>
                  <a:prstClr val="black"/>
                </a:solidFill>
                <a:latin typeface="NikoshBAN" panose="02000000000000000000" pitchFamily="2" charset="0"/>
                <a:cs typeface="NikoshBAN" panose="02000000000000000000" pitchFamily="2" charset="0"/>
              </a:rPr>
              <a:t>উ: </a:t>
            </a:r>
            <a:r>
              <a:rPr lang="en-US" altLang="en-US" sz="2700" b="1" dirty="0">
                <a:solidFill>
                  <a:prstClr val="black"/>
                </a:solidFill>
                <a:latin typeface="NikoshBAN" panose="02000000000000000000" pitchFamily="2" charset="0"/>
                <a:cs typeface="NikoshBAN" panose="02000000000000000000" pitchFamily="2" charset="0"/>
              </a:rPr>
              <a:t>ন</a:t>
            </a:r>
            <a:r>
              <a:rPr lang="as-IN" altLang="en-US" sz="2700" b="1" dirty="0">
                <a:solidFill>
                  <a:prstClr val="black"/>
                </a:solidFill>
                <a:latin typeface="NikoshBAN" panose="02000000000000000000" pitchFamily="2" charset="0"/>
                <a:cs typeface="NikoshBAN" panose="02000000000000000000" pitchFamily="2" charset="0"/>
              </a:rPr>
              <a:t>ির</a:t>
            </a:r>
            <a:r>
              <a:rPr lang="en-US" altLang="en-US" sz="2700" b="1" dirty="0" err="1">
                <a:solidFill>
                  <a:prstClr val="black"/>
                </a:solidFill>
                <a:latin typeface="NikoshBAN" panose="02000000000000000000" pitchFamily="2" charset="0"/>
                <a:cs typeface="NikoshBAN" panose="02000000000000000000" pitchFamily="2" charset="0"/>
              </a:rPr>
              <a:t>্ম</a:t>
            </a:r>
            <a:r>
              <a:rPr lang="as-IN" altLang="en-US" sz="2700" b="1" dirty="0">
                <a:solidFill>
                  <a:prstClr val="black"/>
                </a:solidFill>
                <a:latin typeface="NikoshBAN" panose="02000000000000000000" pitchFamily="2" charset="0"/>
                <a:cs typeface="NikoshBAN" panose="02000000000000000000" pitchFamily="2" charset="0"/>
              </a:rPr>
              <a:t>ল</a:t>
            </a:r>
            <a:r>
              <a:rPr lang="en-US" altLang="en-US" sz="2700" b="1" dirty="0">
                <a:solidFill>
                  <a:prstClr val="black"/>
                </a:solidFill>
                <a:latin typeface="NikoshBAN" panose="02000000000000000000" pitchFamily="2" charset="0"/>
                <a:cs typeface="NikoshBAN" panose="02000000000000000000" pitchFamily="2" charset="0"/>
              </a:rPr>
              <a:t>/</a:t>
            </a:r>
            <a:r>
              <a:rPr lang="as-IN" altLang="en-US" sz="2700" b="1" dirty="0">
                <a:solidFill>
                  <a:prstClr val="black"/>
                </a:solidFill>
                <a:latin typeface="NikoshBAN" panose="02000000000000000000" pitchFamily="2" charset="0"/>
                <a:cs typeface="NikoshBAN" panose="02000000000000000000" pitchFamily="2" charset="0"/>
              </a:rPr>
              <a:t>এ</a:t>
            </a:r>
            <a:r>
              <a:rPr lang="en-US" altLang="en-US" sz="2700" b="1" dirty="0" err="1">
                <a:solidFill>
                  <a:prstClr val="black"/>
                </a:solidFill>
                <a:latin typeface="NikoshBAN" panose="02000000000000000000" pitchFamily="2" charset="0"/>
                <a:cs typeface="NikoshBAN" panose="02000000000000000000" pitchFamily="2" charset="0"/>
              </a:rPr>
              <a:t>খানে</a:t>
            </a:r>
            <a:r>
              <a:rPr lang="en-US" altLang="en-US" sz="2700" b="1" dirty="0">
                <a:solidFill>
                  <a:prstClr val="black"/>
                </a:solidFill>
                <a:latin typeface="NikoshBAN" panose="02000000000000000000" pitchFamily="2" charset="0"/>
                <a:cs typeface="NikoshBAN" panose="02000000000000000000" pitchFamily="2" charset="0"/>
              </a:rPr>
              <a:t> </a:t>
            </a:r>
            <a:r>
              <a:rPr lang="bn-IN" sz="2700" b="1" dirty="0">
                <a:solidFill>
                  <a:prstClr val="black"/>
                </a:solidFill>
                <a:latin typeface="NikoshBAN" panose="02000000000000000000" pitchFamily="2" charset="0"/>
                <a:cs typeface="NikoshBAN" panose="02000000000000000000" pitchFamily="2" charset="0"/>
              </a:rPr>
              <a:t>সৃষ্টিকর্তা</a:t>
            </a:r>
            <a:r>
              <a:rPr lang="en-US" sz="2700" b="1" dirty="0">
                <a:solidFill>
                  <a:prstClr val="black"/>
                </a:solidFill>
                <a:latin typeface="NikoshBAN" panose="02000000000000000000" pitchFamily="2" charset="0"/>
                <a:cs typeface="NikoshBAN" panose="02000000000000000000" pitchFamily="2" charset="0"/>
              </a:rPr>
              <a:t>,</a:t>
            </a:r>
          </a:p>
          <a:p>
            <a:pPr algn="ctr" defTabSz="685800" eaLnBrk="0" fontAlgn="base" hangingPunct="0">
              <a:spcBef>
                <a:spcPct val="0"/>
              </a:spcBef>
              <a:spcAft>
                <a:spcPct val="0"/>
              </a:spcAft>
            </a:pPr>
            <a:r>
              <a:rPr lang="bn-IN" sz="2700" b="1" dirty="0">
                <a:solidFill>
                  <a:prstClr val="black"/>
                </a:solidFill>
                <a:latin typeface="NikoshBAN" panose="02000000000000000000" pitchFamily="2" charset="0"/>
                <a:cs typeface="NikoshBAN" panose="02000000000000000000" pitchFamily="2" charset="0"/>
              </a:rPr>
              <a:t>আল্লাহ</a:t>
            </a:r>
            <a:endParaRPr lang="en-US" altLang="en-US" sz="2700" b="1" dirty="0">
              <a:solidFill>
                <a:prstClr val="black"/>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1FFC2C46-A258-435E-8E73-13D10053F302}"/>
              </a:ext>
            </a:extLst>
          </p:cNvPr>
          <p:cNvSpPr/>
          <p:nvPr/>
        </p:nvSpPr>
        <p:spPr>
          <a:xfrm>
            <a:off x="468964" y="4488640"/>
            <a:ext cx="5112447" cy="6858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2700" dirty="0">
                <a:latin typeface="NikoshBAN" panose="02000000000000000000" pitchFamily="2" charset="0"/>
                <a:cs typeface="NikoshBAN" panose="02000000000000000000" pitchFamily="2" charset="0"/>
              </a:rPr>
              <a:t>৪। </a:t>
            </a:r>
            <a:r>
              <a:rPr lang="en-US" sz="2700" dirty="0" err="1">
                <a:latin typeface="NikoshBAN" panose="02000000000000000000" pitchFamily="2" charset="0"/>
                <a:cs typeface="NikoshBAN" panose="02000000000000000000" pitchFamily="2" charset="0"/>
              </a:rPr>
              <a:t>কোন</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ভাষা</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মানুষ</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ভালোভাবে</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বুঝতে</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পারে</a:t>
            </a:r>
            <a:r>
              <a:rPr lang="en-US" sz="2700" dirty="0">
                <a:latin typeface="NikoshBAN" panose="02000000000000000000" pitchFamily="2" charset="0"/>
                <a:cs typeface="NikoshBAN" panose="02000000000000000000" pitchFamily="2" charset="0"/>
              </a:rPr>
              <a:t> ? </a:t>
            </a:r>
          </a:p>
        </p:txBody>
      </p:sp>
      <p:sp>
        <p:nvSpPr>
          <p:cNvPr id="13" name="TextBox 12">
            <a:extLst>
              <a:ext uri="{FF2B5EF4-FFF2-40B4-BE49-F238E27FC236}">
                <a16:creationId xmlns:a16="http://schemas.microsoft.com/office/drawing/2014/main" xmlns="" id="{71324AC7-E5D6-4C7F-A7FC-76DD3CF76587}"/>
              </a:ext>
            </a:extLst>
          </p:cNvPr>
          <p:cNvSpPr txBox="1"/>
          <p:nvPr/>
        </p:nvSpPr>
        <p:spPr>
          <a:xfrm>
            <a:off x="6922205" y="4614010"/>
            <a:ext cx="1561245" cy="553998"/>
          </a:xfrm>
          <a:prstGeom prst="rect">
            <a:avLst/>
          </a:prstGeom>
          <a:noFill/>
        </p:spPr>
        <p:txBody>
          <a:bodyPr wrap="square" rtlCol="0">
            <a:spAutoFit/>
          </a:bodyPr>
          <a:lstStyle/>
          <a:p>
            <a:r>
              <a:rPr lang="en-US" sz="3000" dirty="0">
                <a:latin typeface="NikoshBAN" panose="02000000000000000000" pitchFamily="2" charset="0"/>
                <a:cs typeface="NikoshBAN" panose="02000000000000000000" pitchFamily="2" charset="0"/>
              </a:rPr>
              <a:t>দ</a:t>
            </a:r>
            <a:r>
              <a:rPr lang="as-IN" sz="3000" dirty="0">
                <a:latin typeface="NikoshBAN" panose="02000000000000000000" pitchFamily="2" charset="0"/>
                <a:cs typeface="NikoshBAN" panose="02000000000000000000" pitchFamily="2" charset="0"/>
              </a:rPr>
              <a:t>ে</a:t>
            </a:r>
            <a:r>
              <a:rPr lang="en-US" sz="3000" dirty="0" err="1">
                <a:latin typeface="NikoshBAN" panose="02000000000000000000" pitchFamily="2" charset="0"/>
                <a:cs typeface="NikoshBAN" panose="02000000000000000000" pitchFamily="2" charset="0"/>
              </a:rPr>
              <a:t>শি</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ভাষা</a:t>
            </a:r>
            <a:r>
              <a:rPr lang="en-US" sz="3000" dirty="0">
                <a:latin typeface="NikoshBAN" panose="02000000000000000000" pitchFamily="2" charset="0"/>
                <a:cs typeface="NikoshBAN" panose="02000000000000000000" pitchFamily="2" charset="0"/>
              </a:rPr>
              <a:t> </a:t>
            </a:r>
          </a:p>
        </p:txBody>
      </p:sp>
      <p:sp>
        <p:nvSpPr>
          <p:cNvPr id="14" name="Rectangle 13">
            <a:extLst>
              <a:ext uri="{FF2B5EF4-FFF2-40B4-BE49-F238E27FC236}">
                <a16:creationId xmlns:a16="http://schemas.microsoft.com/office/drawing/2014/main" xmlns="" id="{34B37076-F357-4999-B2F6-5EA05D6304A4}"/>
              </a:ext>
            </a:extLst>
          </p:cNvPr>
          <p:cNvSpPr/>
          <p:nvPr/>
        </p:nvSpPr>
        <p:spPr>
          <a:xfrm>
            <a:off x="7143660" y="1238128"/>
            <a:ext cx="1164101" cy="7848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IN" altLang="en-US" sz="4500" b="1" dirty="0">
                <a:latin typeface="NikoshBAN" panose="02000000000000000000" pitchFamily="2" charset="0"/>
                <a:cs typeface="NikoshBAN" panose="02000000000000000000" pitchFamily="2" charset="0"/>
              </a:rPr>
              <a:t>উ</a:t>
            </a:r>
            <a:r>
              <a:rPr lang="en-US" altLang="en-US" sz="4500" b="1" dirty="0">
                <a:latin typeface="NikoshBAN" panose="02000000000000000000" pitchFamily="2" charset="0"/>
                <a:cs typeface="NikoshBAN" panose="02000000000000000000" pitchFamily="2" charset="0"/>
              </a:rPr>
              <a:t>ত</a:t>
            </a:r>
            <a:r>
              <a:rPr lang="as-IN" altLang="en-US" sz="4500" b="1" dirty="0">
                <a:latin typeface="NikoshBAN" panose="02000000000000000000" pitchFamily="2" charset="0"/>
                <a:cs typeface="NikoshBAN" panose="02000000000000000000" pitchFamily="2" charset="0"/>
              </a:rPr>
              <a:t>্</a:t>
            </a:r>
            <a:r>
              <a:rPr lang="en-US" altLang="en-US" sz="4500" b="1" dirty="0" err="1">
                <a:latin typeface="NikoshBAN" panose="02000000000000000000" pitchFamily="2" charset="0"/>
                <a:cs typeface="NikoshBAN" panose="02000000000000000000" pitchFamily="2" charset="0"/>
              </a:rPr>
              <a:t>তর</a:t>
            </a:r>
            <a:r>
              <a:rPr lang="en-US" altLang="en-US" sz="4500" b="1" dirty="0">
                <a:latin typeface="NikoshBAN" panose="02000000000000000000" pitchFamily="2" charset="0"/>
                <a:cs typeface="NikoshBAN" panose="02000000000000000000" pitchFamily="2" charset="0"/>
              </a:rPr>
              <a:t> </a:t>
            </a:r>
            <a:endParaRPr lang="en-US" sz="4500" dirty="0"/>
          </a:p>
        </p:txBody>
      </p:sp>
      <p:sp>
        <p:nvSpPr>
          <p:cNvPr id="15" name="TextBox 14">
            <a:extLst>
              <a:ext uri="{FF2B5EF4-FFF2-40B4-BE49-F238E27FC236}">
                <a16:creationId xmlns:a16="http://schemas.microsoft.com/office/drawing/2014/main" xmlns="" id="{FD31ADB7-4DCA-4724-90FF-03175076E193}"/>
              </a:ext>
            </a:extLst>
          </p:cNvPr>
          <p:cNvSpPr txBox="1"/>
          <p:nvPr/>
        </p:nvSpPr>
        <p:spPr>
          <a:xfrm>
            <a:off x="582729" y="1440255"/>
            <a:ext cx="1461053"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dirty="0">
                <a:latin typeface="NikoshBAN" panose="02000000000000000000" pitchFamily="2" charset="0"/>
                <a:cs typeface="NikoshBAN" panose="02000000000000000000" pitchFamily="2" charset="0"/>
              </a:rPr>
              <a:t>প</a:t>
            </a:r>
            <a:r>
              <a:rPr lang="as-IN" sz="4500" dirty="0">
                <a:latin typeface="NikoshBAN" panose="02000000000000000000" pitchFamily="2" charset="0"/>
                <a:cs typeface="NikoshBAN" panose="02000000000000000000" pitchFamily="2" charset="0"/>
              </a:rPr>
              <a:t>্</a:t>
            </a:r>
            <a:r>
              <a:rPr lang="en-US" sz="4500" dirty="0" err="1">
                <a:latin typeface="NikoshBAN" panose="02000000000000000000" pitchFamily="2" charset="0"/>
                <a:cs typeface="NikoshBAN" panose="02000000000000000000" pitchFamily="2" charset="0"/>
              </a:rPr>
              <a:t>রশ্ন</a:t>
            </a:r>
            <a:r>
              <a:rPr lang="en-US" sz="4500" dirty="0">
                <a:latin typeface="NikoshBAN" panose="02000000000000000000" pitchFamily="2" charset="0"/>
                <a:cs typeface="NikoshBAN" panose="02000000000000000000" pitchFamily="2" charset="0"/>
              </a:rPr>
              <a:t> </a:t>
            </a:r>
          </a:p>
        </p:txBody>
      </p:sp>
      <p:sp>
        <p:nvSpPr>
          <p:cNvPr id="16" name="Rectangle 15">
            <a:extLst>
              <a:ext uri="{FF2B5EF4-FFF2-40B4-BE49-F238E27FC236}">
                <a16:creationId xmlns:a16="http://schemas.microsoft.com/office/drawing/2014/main" xmlns="" id="{FD67FB9F-6DFA-4996-BEA7-C74E2B59D132}"/>
              </a:ext>
            </a:extLst>
          </p:cNvPr>
          <p:cNvSpPr/>
          <p:nvPr/>
        </p:nvSpPr>
        <p:spPr>
          <a:xfrm>
            <a:off x="3562589" y="1272753"/>
            <a:ext cx="2064989" cy="71558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BD" sz="4050" dirty="0">
                <a:latin typeface="NikoshBAN" pitchFamily="2" charset="0"/>
                <a:cs typeface="NikoshBAN" pitchFamily="2" charset="0"/>
              </a:rPr>
              <a:t>একক কাজ </a:t>
            </a:r>
            <a:endParaRPr lang="en-US" sz="4050" dirty="0"/>
          </a:p>
        </p:txBody>
      </p:sp>
    </p:spTree>
    <p:extLst>
      <p:ext uri="{BB962C8B-B14F-4D97-AF65-F5344CB8AC3E}">
        <p14:creationId xmlns:p14="http://schemas.microsoft.com/office/powerpoint/2010/main" val="3594004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heel(1)">
                                      <p:cBhvr>
                                        <p:cTn id="89" dur="20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80">
                                          <p:stCondLst>
                                            <p:cond delay="0"/>
                                          </p:stCondLst>
                                        </p:cTn>
                                        <p:tgtEl>
                                          <p:spTgt spid="3"/>
                                        </p:tgtEl>
                                      </p:cBhvr>
                                    </p:animEffect>
                                    <p:anim calcmode="lin" valueType="num">
                                      <p:cBhvr>
                                        <p:cTn id="9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gtEl>
                                      </p:cBhvr>
                                      <p:to x="100000" y="60000"/>
                                    </p:animScale>
                                    <p:animScale>
                                      <p:cBhvr>
                                        <p:cTn id="101" dur="166" decel="50000">
                                          <p:stCondLst>
                                            <p:cond delay="676"/>
                                          </p:stCondLst>
                                        </p:cTn>
                                        <p:tgtEl>
                                          <p:spTgt spid="3"/>
                                        </p:tgtEl>
                                      </p:cBhvr>
                                      <p:to x="100000" y="100000"/>
                                    </p:animScale>
                                    <p:animScale>
                                      <p:cBhvr>
                                        <p:cTn id="102" dur="26">
                                          <p:stCondLst>
                                            <p:cond delay="1312"/>
                                          </p:stCondLst>
                                        </p:cTn>
                                        <p:tgtEl>
                                          <p:spTgt spid="3"/>
                                        </p:tgtEl>
                                      </p:cBhvr>
                                      <p:to x="100000" y="80000"/>
                                    </p:animScale>
                                    <p:animScale>
                                      <p:cBhvr>
                                        <p:cTn id="103" dur="166" decel="50000">
                                          <p:stCondLst>
                                            <p:cond delay="1338"/>
                                          </p:stCondLst>
                                        </p:cTn>
                                        <p:tgtEl>
                                          <p:spTgt spid="3"/>
                                        </p:tgtEl>
                                      </p:cBhvr>
                                      <p:to x="100000" y="100000"/>
                                    </p:animScale>
                                    <p:animScale>
                                      <p:cBhvr>
                                        <p:cTn id="104" dur="26">
                                          <p:stCondLst>
                                            <p:cond delay="1642"/>
                                          </p:stCondLst>
                                        </p:cTn>
                                        <p:tgtEl>
                                          <p:spTgt spid="3"/>
                                        </p:tgtEl>
                                      </p:cBhvr>
                                      <p:to x="100000" y="90000"/>
                                    </p:animScale>
                                    <p:animScale>
                                      <p:cBhvr>
                                        <p:cTn id="105" dur="166" decel="50000">
                                          <p:stCondLst>
                                            <p:cond delay="1668"/>
                                          </p:stCondLst>
                                        </p:cTn>
                                        <p:tgtEl>
                                          <p:spTgt spid="3"/>
                                        </p:tgtEl>
                                      </p:cBhvr>
                                      <p:to x="100000" y="100000"/>
                                    </p:animScale>
                                    <p:animScale>
                                      <p:cBhvr>
                                        <p:cTn id="106" dur="26">
                                          <p:stCondLst>
                                            <p:cond delay="1808"/>
                                          </p:stCondLst>
                                        </p:cTn>
                                        <p:tgtEl>
                                          <p:spTgt spid="3"/>
                                        </p:tgtEl>
                                      </p:cBhvr>
                                      <p:to x="100000" y="95000"/>
                                    </p:animScale>
                                    <p:animScale>
                                      <p:cBhvr>
                                        <p:cTn id="107" dur="166" decel="50000">
                                          <p:stCondLst>
                                            <p:cond delay="1834"/>
                                          </p:stCondLst>
                                        </p:cTn>
                                        <p:tgtEl>
                                          <p:spTgt spid="3"/>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down)">
                                      <p:cBhvr>
                                        <p:cTn id="112" dur="580">
                                          <p:stCondLst>
                                            <p:cond delay="0"/>
                                          </p:stCondLst>
                                        </p:cTn>
                                        <p:tgtEl>
                                          <p:spTgt spid="8"/>
                                        </p:tgtEl>
                                      </p:cBhvr>
                                    </p:animEffect>
                                    <p:anim calcmode="lin" valueType="num">
                                      <p:cBhvr>
                                        <p:cTn id="1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8" dur="26">
                                          <p:stCondLst>
                                            <p:cond delay="650"/>
                                          </p:stCondLst>
                                        </p:cTn>
                                        <p:tgtEl>
                                          <p:spTgt spid="8"/>
                                        </p:tgtEl>
                                      </p:cBhvr>
                                      <p:to x="100000" y="60000"/>
                                    </p:animScale>
                                    <p:animScale>
                                      <p:cBhvr>
                                        <p:cTn id="119" dur="166" decel="50000">
                                          <p:stCondLst>
                                            <p:cond delay="676"/>
                                          </p:stCondLst>
                                        </p:cTn>
                                        <p:tgtEl>
                                          <p:spTgt spid="8"/>
                                        </p:tgtEl>
                                      </p:cBhvr>
                                      <p:to x="100000" y="100000"/>
                                    </p:animScale>
                                    <p:animScale>
                                      <p:cBhvr>
                                        <p:cTn id="120" dur="26">
                                          <p:stCondLst>
                                            <p:cond delay="1312"/>
                                          </p:stCondLst>
                                        </p:cTn>
                                        <p:tgtEl>
                                          <p:spTgt spid="8"/>
                                        </p:tgtEl>
                                      </p:cBhvr>
                                      <p:to x="100000" y="80000"/>
                                    </p:animScale>
                                    <p:animScale>
                                      <p:cBhvr>
                                        <p:cTn id="121" dur="166" decel="50000">
                                          <p:stCondLst>
                                            <p:cond delay="1338"/>
                                          </p:stCondLst>
                                        </p:cTn>
                                        <p:tgtEl>
                                          <p:spTgt spid="8"/>
                                        </p:tgtEl>
                                      </p:cBhvr>
                                      <p:to x="100000" y="100000"/>
                                    </p:animScale>
                                    <p:animScale>
                                      <p:cBhvr>
                                        <p:cTn id="122" dur="26">
                                          <p:stCondLst>
                                            <p:cond delay="1642"/>
                                          </p:stCondLst>
                                        </p:cTn>
                                        <p:tgtEl>
                                          <p:spTgt spid="8"/>
                                        </p:tgtEl>
                                      </p:cBhvr>
                                      <p:to x="100000" y="90000"/>
                                    </p:animScale>
                                    <p:animScale>
                                      <p:cBhvr>
                                        <p:cTn id="123" dur="166" decel="50000">
                                          <p:stCondLst>
                                            <p:cond delay="1668"/>
                                          </p:stCondLst>
                                        </p:cTn>
                                        <p:tgtEl>
                                          <p:spTgt spid="8"/>
                                        </p:tgtEl>
                                      </p:cBhvr>
                                      <p:to x="100000" y="100000"/>
                                    </p:animScale>
                                    <p:animScale>
                                      <p:cBhvr>
                                        <p:cTn id="124" dur="26">
                                          <p:stCondLst>
                                            <p:cond delay="1808"/>
                                          </p:stCondLst>
                                        </p:cTn>
                                        <p:tgtEl>
                                          <p:spTgt spid="8"/>
                                        </p:tgtEl>
                                      </p:cBhvr>
                                      <p:to x="100000" y="95000"/>
                                    </p:animScale>
                                    <p:animScale>
                                      <p:cBhvr>
                                        <p:cTn id="125" dur="166" decel="50000">
                                          <p:stCondLst>
                                            <p:cond delay="1834"/>
                                          </p:stCondLst>
                                        </p:cTn>
                                        <p:tgtEl>
                                          <p:spTgt spid="8"/>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down)">
                                      <p:cBhvr>
                                        <p:cTn id="130" dur="580">
                                          <p:stCondLst>
                                            <p:cond delay="0"/>
                                          </p:stCondLst>
                                        </p:cTn>
                                        <p:tgtEl>
                                          <p:spTgt spid="10"/>
                                        </p:tgtEl>
                                      </p:cBhvr>
                                    </p:animEffect>
                                    <p:anim calcmode="lin" valueType="num">
                                      <p:cBhvr>
                                        <p:cTn id="1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6" dur="26">
                                          <p:stCondLst>
                                            <p:cond delay="650"/>
                                          </p:stCondLst>
                                        </p:cTn>
                                        <p:tgtEl>
                                          <p:spTgt spid="10"/>
                                        </p:tgtEl>
                                      </p:cBhvr>
                                      <p:to x="100000" y="60000"/>
                                    </p:animScale>
                                    <p:animScale>
                                      <p:cBhvr>
                                        <p:cTn id="137" dur="166" decel="50000">
                                          <p:stCondLst>
                                            <p:cond delay="676"/>
                                          </p:stCondLst>
                                        </p:cTn>
                                        <p:tgtEl>
                                          <p:spTgt spid="10"/>
                                        </p:tgtEl>
                                      </p:cBhvr>
                                      <p:to x="100000" y="100000"/>
                                    </p:animScale>
                                    <p:animScale>
                                      <p:cBhvr>
                                        <p:cTn id="138" dur="26">
                                          <p:stCondLst>
                                            <p:cond delay="1312"/>
                                          </p:stCondLst>
                                        </p:cTn>
                                        <p:tgtEl>
                                          <p:spTgt spid="10"/>
                                        </p:tgtEl>
                                      </p:cBhvr>
                                      <p:to x="100000" y="80000"/>
                                    </p:animScale>
                                    <p:animScale>
                                      <p:cBhvr>
                                        <p:cTn id="139" dur="166" decel="50000">
                                          <p:stCondLst>
                                            <p:cond delay="1338"/>
                                          </p:stCondLst>
                                        </p:cTn>
                                        <p:tgtEl>
                                          <p:spTgt spid="10"/>
                                        </p:tgtEl>
                                      </p:cBhvr>
                                      <p:to x="100000" y="100000"/>
                                    </p:animScale>
                                    <p:animScale>
                                      <p:cBhvr>
                                        <p:cTn id="140" dur="26">
                                          <p:stCondLst>
                                            <p:cond delay="1642"/>
                                          </p:stCondLst>
                                        </p:cTn>
                                        <p:tgtEl>
                                          <p:spTgt spid="10"/>
                                        </p:tgtEl>
                                      </p:cBhvr>
                                      <p:to x="100000" y="90000"/>
                                    </p:animScale>
                                    <p:animScale>
                                      <p:cBhvr>
                                        <p:cTn id="141" dur="166" decel="50000">
                                          <p:stCondLst>
                                            <p:cond delay="1668"/>
                                          </p:stCondLst>
                                        </p:cTn>
                                        <p:tgtEl>
                                          <p:spTgt spid="10"/>
                                        </p:tgtEl>
                                      </p:cBhvr>
                                      <p:to x="100000" y="100000"/>
                                    </p:animScale>
                                    <p:animScale>
                                      <p:cBhvr>
                                        <p:cTn id="142" dur="26">
                                          <p:stCondLst>
                                            <p:cond delay="1808"/>
                                          </p:stCondLst>
                                        </p:cTn>
                                        <p:tgtEl>
                                          <p:spTgt spid="10"/>
                                        </p:tgtEl>
                                      </p:cBhvr>
                                      <p:to x="100000" y="95000"/>
                                    </p:animScale>
                                    <p:animScale>
                                      <p:cBhvr>
                                        <p:cTn id="143" dur="166" decel="50000">
                                          <p:stCondLst>
                                            <p:cond delay="1834"/>
                                          </p:stCondLst>
                                        </p:cTn>
                                        <p:tgtEl>
                                          <p:spTgt spid="10"/>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wipe(down)">
                                      <p:cBhvr>
                                        <p:cTn id="148" dur="580">
                                          <p:stCondLst>
                                            <p:cond delay="0"/>
                                          </p:stCondLst>
                                        </p:cTn>
                                        <p:tgtEl>
                                          <p:spTgt spid="13"/>
                                        </p:tgtEl>
                                      </p:cBhvr>
                                    </p:animEffect>
                                    <p:anim calcmode="lin" valueType="num">
                                      <p:cBhvr>
                                        <p:cTn id="1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4" dur="26">
                                          <p:stCondLst>
                                            <p:cond delay="650"/>
                                          </p:stCondLst>
                                        </p:cTn>
                                        <p:tgtEl>
                                          <p:spTgt spid="13"/>
                                        </p:tgtEl>
                                      </p:cBhvr>
                                      <p:to x="100000" y="60000"/>
                                    </p:animScale>
                                    <p:animScale>
                                      <p:cBhvr>
                                        <p:cTn id="155" dur="166" decel="50000">
                                          <p:stCondLst>
                                            <p:cond delay="676"/>
                                          </p:stCondLst>
                                        </p:cTn>
                                        <p:tgtEl>
                                          <p:spTgt spid="13"/>
                                        </p:tgtEl>
                                      </p:cBhvr>
                                      <p:to x="100000" y="100000"/>
                                    </p:animScale>
                                    <p:animScale>
                                      <p:cBhvr>
                                        <p:cTn id="156" dur="26">
                                          <p:stCondLst>
                                            <p:cond delay="1312"/>
                                          </p:stCondLst>
                                        </p:cTn>
                                        <p:tgtEl>
                                          <p:spTgt spid="13"/>
                                        </p:tgtEl>
                                      </p:cBhvr>
                                      <p:to x="100000" y="80000"/>
                                    </p:animScale>
                                    <p:animScale>
                                      <p:cBhvr>
                                        <p:cTn id="157" dur="166" decel="50000">
                                          <p:stCondLst>
                                            <p:cond delay="1338"/>
                                          </p:stCondLst>
                                        </p:cTn>
                                        <p:tgtEl>
                                          <p:spTgt spid="13"/>
                                        </p:tgtEl>
                                      </p:cBhvr>
                                      <p:to x="100000" y="100000"/>
                                    </p:animScale>
                                    <p:animScale>
                                      <p:cBhvr>
                                        <p:cTn id="158" dur="26">
                                          <p:stCondLst>
                                            <p:cond delay="1642"/>
                                          </p:stCondLst>
                                        </p:cTn>
                                        <p:tgtEl>
                                          <p:spTgt spid="13"/>
                                        </p:tgtEl>
                                      </p:cBhvr>
                                      <p:to x="100000" y="90000"/>
                                    </p:animScale>
                                    <p:animScale>
                                      <p:cBhvr>
                                        <p:cTn id="159" dur="166" decel="50000">
                                          <p:stCondLst>
                                            <p:cond delay="1668"/>
                                          </p:stCondLst>
                                        </p:cTn>
                                        <p:tgtEl>
                                          <p:spTgt spid="13"/>
                                        </p:tgtEl>
                                      </p:cBhvr>
                                      <p:to x="100000" y="100000"/>
                                    </p:animScale>
                                    <p:animScale>
                                      <p:cBhvr>
                                        <p:cTn id="160" dur="26">
                                          <p:stCondLst>
                                            <p:cond delay="1808"/>
                                          </p:stCondLst>
                                        </p:cTn>
                                        <p:tgtEl>
                                          <p:spTgt spid="13"/>
                                        </p:tgtEl>
                                      </p:cBhvr>
                                      <p:to x="100000" y="95000"/>
                                    </p:animScale>
                                    <p:animScale>
                                      <p:cBhvr>
                                        <p:cTn id="16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3" grpId="0"/>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326" y="5244405"/>
            <a:ext cx="8687347" cy="1384995"/>
          </a:xfrm>
          <a:prstGeom prst="rect">
            <a:avLst/>
          </a:prstGeom>
          <a:noFill/>
        </p:spPr>
        <p:txBody>
          <a:bodyPr wrap="square" rtlCol="0">
            <a:spAutoFit/>
          </a:bodyPr>
          <a:lstStyle/>
          <a:p>
            <a:r>
              <a:rPr lang="bn-IN" sz="2400" b="1" dirty="0" smtClean="0">
                <a:solidFill>
                  <a:srgbClr val="FF0000"/>
                </a:solidFill>
                <a:latin typeface="NikoshBAN" pitchFamily="2" charset="0"/>
                <a:cs typeface="NikoshBAN" pitchFamily="2" charset="0"/>
              </a:rPr>
              <a:t>আরবি ফারসি শাস্ত্রে নাই কোন রাগ </a:t>
            </a:r>
            <a:r>
              <a:rPr lang="bn-IN" sz="2400" dirty="0">
                <a:latin typeface="NikoshBAN" pitchFamily="2" charset="0"/>
                <a:cs typeface="NikoshBAN" pitchFamily="2" charset="0"/>
              </a:rPr>
              <a:t> </a:t>
            </a:r>
            <a:r>
              <a:rPr lang="bn-IN" sz="2400" dirty="0" smtClean="0">
                <a:latin typeface="NikoshBAN" pitchFamily="2" charset="0"/>
                <a:cs typeface="NikoshBAN" pitchFamily="2" charset="0"/>
              </a:rPr>
              <a:t>বলতে যা বোঝায়- </a:t>
            </a:r>
          </a:p>
          <a:p>
            <a:r>
              <a:rPr lang="bn-IN" sz="2000" dirty="0" smtClean="0">
                <a:latin typeface="NikoshBAN" pitchFamily="2" charset="0"/>
                <a:cs typeface="NikoshBAN" pitchFamily="2" charset="0"/>
              </a:rPr>
              <a:t>কবি আরবি -ফারসী ভাষার  প্রতি </a:t>
            </a:r>
            <a:r>
              <a:rPr lang="bn-IN" sz="2000" dirty="0">
                <a:latin typeface="NikoshBAN" pitchFamily="2" charset="0"/>
                <a:cs typeface="NikoshBAN" pitchFamily="2" charset="0"/>
              </a:rPr>
              <a:t>কবি শ্রদ্ধাশীল</a:t>
            </a:r>
            <a:r>
              <a:rPr lang="bn-IN" sz="2000" dirty="0" smtClean="0">
                <a:latin typeface="NikoshBAN" pitchFamily="2" charset="0"/>
                <a:cs typeface="NikoshBAN" pitchFamily="2" charset="0"/>
              </a:rPr>
              <a:t>।তবে তিনি মাতৃ ভাষা ছাড়া অন্য কোন ভাষাতে কথা বলতে  ও সাহিত্য রচনা করতে আগ্রহী নন । কিন্তু আরবী- ফারসী ভাষাও তিনি পছন্দ করেন। এ ভাষাতে  বিভিন্ন ধর্মীয় গ্রন্থ রচিত হয়েছে । এ জন্য কবি এ ভাষা গুলোর প্রতি কবি গভীর শ্রদ্ধাশীল।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307" y="914400"/>
            <a:ext cx="3305693" cy="1840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2">
              <a:shade val="50000"/>
            </a:schemeClr>
          </a:lnRef>
          <a:fillRef idx="1">
            <a:schemeClr val="accent2"/>
          </a:fillRef>
          <a:effectRef idx="0">
            <a:schemeClr val="accent2"/>
          </a:effectRef>
          <a:fontRef idx="minor">
            <a:schemeClr val="lt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518" y="3033149"/>
            <a:ext cx="3327482" cy="18436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2">
              <a:shade val="50000"/>
            </a:schemeClr>
          </a:lnRef>
          <a:fillRef idx="1">
            <a:schemeClr val="accent2"/>
          </a:fillRef>
          <a:effectRef idx="0">
            <a:schemeClr val="accent2"/>
          </a:effectRef>
          <a:fontRef idx="minor">
            <a:schemeClr val="lt1"/>
          </a:fontRef>
        </p:style>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2923749"/>
            <a:ext cx="3556328" cy="1959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2">
              <a:shade val="50000"/>
            </a:schemeClr>
          </a:lnRef>
          <a:fillRef idx="1">
            <a:schemeClr val="accent2"/>
          </a:fillRef>
          <a:effectRef idx="0">
            <a:schemeClr val="accent2"/>
          </a:effectRef>
          <a:fontRef idx="minor">
            <a:schemeClr val="lt1"/>
          </a:fontRef>
        </p:style>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914400"/>
            <a:ext cx="3556329" cy="18408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429000" y="183823"/>
            <a:ext cx="2590800" cy="646331"/>
          </a:xfrm>
          <a:prstGeom prst="rect">
            <a:avLst/>
          </a:prstGeom>
          <a:noFill/>
        </p:spPr>
        <p:txBody>
          <a:bodyPr wrap="square" rtlCol="0">
            <a:spAutoFit/>
          </a:bodyPr>
          <a:lstStyle/>
          <a:p>
            <a:r>
              <a:rPr lang="bn-IN" sz="3600" b="1" dirty="0" smtClean="0">
                <a:latin typeface="NikoshBAN" pitchFamily="2" charset="0"/>
                <a:cs typeface="NikoshBAN" pitchFamily="2" charset="0"/>
              </a:rPr>
              <a:t>ছবি গুলো দেখো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8977984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 fill="hold" nodeType="afterEffect" p14:presetBounceEnd="16000">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14:bounceEnd="16000">
                                          <p:cBhvr additive="base">
                                            <p:cTn id="7" dur="2000" fill="hold"/>
                                            <p:tgtEl>
                                              <p:spTgt spid="7"/>
                                            </p:tgtEl>
                                            <p:attrNameLst>
                                              <p:attrName>ppt_x</p:attrName>
                                            </p:attrNameLst>
                                          </p:cBhvr>
                                          <p:tavLst>
                                            <p:tav tm="0">
                                              <p:val>
                                                <p:strVal val="0-#ppt_w/2"/>
                                              </p:val>
                                            </p:tav>
                                            <p:tav tm="100000">
                                              <p:val>
                                                <p:strVal val="#ppt_x"/>
                                              </p:val>
                                            </p:tav>
                                          </p:tavLst>
                                        </p:anim>
                                        <p:anim calcmode="lin" valueType="num" p14:bounceEnd="16000">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accel="14000" fill="hold" nodeType="afterEffect" p14:presetBounceEnd="14000">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14:bounceEnd="14000">
                                          <p:cBhvr additive="base">
                                            <p:cTn id="12" dur="2000" fill="hold"/>
                                            <p:tgtEl>
                                              <p:spTgt spid="4"/>
                                            </p:tgtEl>
                                            <p:attrNameLst>
                                              <p:attrName>ppt_x</p:attrName>
                                            </p:attrNameLst>
                                          </p:cBhvr>
                                          <p:tavLst>
                                            <p:tav tm="0">
                                              <p:val>
                                                <p:strVal val="1+#ppt_w/2"/>
                                              </p:val>
                                            </p:tav>
                                            <p:tav tm="100000">
                                              <p:val>
                                                <p:strVal val="#ppt_x"/>
                                              </p:val>
                                            </p:tav>
                                          </p:tavLst>
                                        </p:anim>
                                        <p:anim calcmode="lin" valueType="num" p14:bounceEnd="14000">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4" accel="16000" fill="hold" nodeType="afterEffect" p14:presetBounceEnd="18000">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14:bounceEnd="18000">
                                          <p:cBhvr additive="base">
                                            <p:cTn id="17" dur="2000" fill="hold"/>
                                            <p:tgtEl>
                                              <p:spTgt spid="6"/>
                                            </p:tgtEl>
                                            <p:attrNameLst>
                                              <p:attrName>ppt_x</p:attrName>
                                            </p:attrNameLst>
                                          </p:cBhvr>
                                          <p:tavLst>
                                            <p:tav tm="0">
                                              <p:val>
                                                <p:strVal val="#ppt_x"/>
                                              </p:val>
                                            </p:tav>
                                            <p:tav tm="100000">
                                              <p:val>
                                                <p:strVal val="#ppt_x"/>
                                              </p:val>
                                            </p:tav>
                                          </p:tavLst>
                                        </p:anim>
                                        <p:anim calcmode="lin" valueType="num" p14:bounceEnd="18000">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 accel="14000" fill="hold" nodeType="withEffect" p14:presetBounceEnd="16000">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16000">
                                          <p:cBhvr additive="base">
                                            <p:cTn id="21" dur="2000" fill="hold"/>
                                            <p:tgtEl>
                                              <p:spTgt spid="5"/>
                                            </p:tgtEl>
                                            <p:attrNameLst>
                                              <p:attrName>ppt_x</p:attrName>
                                            </p:attrNameLst>
                                          </p:cBhvr>
                                          <p:tavLst>
                                            <p:tav tm="0">
                                              <p:val>
                                                <p:strVal val="#ppt_x"/>
                                              </p:val>
                                            </p:tav>
                                            <p:tav tm="100000">
                                              <p:val>
                                                <p:strVal val="#ppt_x"/>
                                              </p:val>
                                            </p:tav>
                                          </p:tavLst>
                                        </p:anim>
                                        <p:anim calcmode="lin" valueType="num" p14:bounceEnd="16000">
                                          <p:cBhvr additive="base">
                                            <p:cTn id="22" dur="2000" fill="hold"/>
                                            <p:tgtEl>
                                              <p:spTgt spid="5"/>
                                            </p:tgtEl>
                                            <p:attrNameLst>
                                              <p:attrName>ppt_y</p:attrName>
                                            </p:attrNameLst>
                                          </p:cBhvr>
                                          <p:tavLst>
                                            <p:tav tm="0">
                                              <p:val>
                                                <p:strVal val="0-#ppt_h/2"/>
                                              </p:val>
                                            </p:tav>
                                            <p:tav tm="100000">
                                              <p:val>
                                                <p:strVal val="#ppt_y"/>
                                              </p:val>
                                            </p:tav>
                                          </p:tavLst>
                                        </p:anim>
                                      </p:childTnLst>
                                    </p:cTn>
                                  </p:par>
                                  <p:par>
                                    <p:cTn id="23" presetID="55" presetClass="entr" presetSubtype="0" fill="hold" grpId="0" nodeType="withEffect">
                                      <p:stCondLst>
                                        <p:cond delay="50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000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accel="14000"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4" accel="1600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1" accel="14000"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0-#ppt_h/2"/>
                                              </p:val>
                                            </p:tav>
                                            <p:tav tm="100000">
                                              <p:val>
                                                <p:strVal val="#ppt_y"/>
                                              </p:val>
                                            </p:tav>
                                          </p:tavLst>
                                        </p:anim>
                                      </p:childTnLst>
                                    </p:cTn>
                                  </p:par>
                                  <p:par>
                                    <p:cTn id="23" presetID="55" presetClass="entr" presetSubtype="0" fill="hold" grpId="0" nodeType="withEffect">
                                      <p:stCondLst>
                                        <p:cond delay="50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strVal val="#ppt_w*0.70"/>
                                              </p:val>
                                            </p:tav>
                                            <p:tav tm="100000">
                                              <p:val>
                                                <p:strVal val="#ppt_w"/>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868" y="4042589"/>
            <a:ext cx="8763000" cy="2739211"/>
          </a:xfrm>
          <a:prstGeom prst="rect">
            <a:avLst/>
          </a:prstGeom>
          <a:noFill/>
        </p:spPr>
        <p:txBody>
          <a:bodyPr wrap="square" rtlCol="0">
            <a:spAutoFit/>
          </a:bodyPr>
          <a:lstStyle/>
          <a:p>
            <a:r>
              <a:rPr lang="bn-IN" sz="2800" dirty="0" smtClean="0">
                <a:solidFill>
                  <a:srgbClr val="C00000"/>
                </a:solidFill>
                <a:latin typeface="NikoshBAN" pitchFamily="2" charset="0"/>
                <a:cs typeface="NikoshBAN" pitchFamily="2" charset="0"/>
              </a:rPr>
              <a:t>সে সব কাহার জন্ম নির্ণয় ন জানি </a:t>
            </a:r>
            <a:r>
              <a:rPr lang="bn-IN" sz="2800" dirty="0" smtClean="0">
                <a:latin typeface="NikoshBAN" pitchFamily="2" charset="0"/>
                <a:cs typeface="NikoshBAN" pitchFamily="2" charset="0"/>
              </a:rPr>
              <a:t>চরণ এর মানে </a:t>
            </a:r>
            <a:r>
              <a:rPr lang="bn-IN" sz="2800" dirty="0" smtClean="0"/>
              <a:t>,</a:t>
            </a:r>
          </a:p>
          <a:p>
            <a:r>
              <a:rPr lang="bn-IN" sz="2400" dirty="0" smtClean="0">
                <a:latin typeface="NikoshBAN" pitchFamily="2" charset="0"/>
                <a:cs typeface="NikoshBAN" pitchFamily="2" charset="0"/>
              </a:rPr>
              <a:t>বাংলা বাঙালীর মাতৃভাষা । আল্লাহ্‌কে ডাকা এবং কাব্য রচনা সব এ ভাষাতে করা উচিত। আরবী – ফারসী ভাষাতে আল্লাহ্‌কে ডাকতে গেলে আমাদের ভুল হতে পারে।কারণ এ ভাষা গুলোতে আমরা সম্পূর্ণ পারদর্শী নই । এ জন্য মাতৃ ভাষা আমাদের সবকিছুর এক মাত্র  অবলম্বন হওয়া উচিত। অথচ আমাদের দেশের সাম্প্রদয়িক , গোঁড়া ও ধর্মান্ধ কিছু লোক কবির  এ মতের বিরোধিতা  করে। তারা বাংলা ভাষাকে হিন্দুর ভাষা বলে অপপ্রচার চালায়,</a:t>
            </a:r>
            <a:r>
              <a:rPr lang="en-GB" sz="2400" dirty="0" smtClean="0">
                <a:latin typeface="NikoshBAN" pitchFamily="2" charset="0"/>
                <a:cs typeface="NikoshBAN" pitchFamily="2" charset="0"/>
              </a:rPr>
              <a:t> </a:t>
            </a:r>
            <a:r>
              <a:rPr lang="bn-IN" sz="2400" dirty="0" smtClean="0">
                <a:latin typeface="NikoshBAN" pitchFamily="2" charset="0"/>
                <a:cs typeface="NikoshBAN" pitchFamily="2" charset="0"/>
              </a:rPr>
              <a:t>অবজ্ঞা করে এবং অবহেলা করে । কবি তাদের ঘৃণা করেন । কবি তাদের জন্ম ও বংশ  পরিচয় নিয়ে সন্দিহান ।    </a:t>
            </a:r>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83" y="241788"/>
            <a:ext cx="3049644" cy="1686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847" y="2074786"/>
            <a:ext cx="2952776" cy="1794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83" y="2102884"/>
            <a:ext cx="3049644" cy="1782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847" y="241788"/>
            <a:ext cx="2952776" cy="1666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652087" y="1810496"/>
            <a:ext cx="2286000" cy="584775"/>
          </a:xfrm>
          <a:prstGeom prst="rect">
            <a:avLst/>
          </a:prstGeom>
          <a:noFill/>
        </p:spPr>
        <p:txBody>
          <a:bodyPr wrap="square" rtlCol="0">
            <a:spAutoFit/>
          </a:bodyPr>
          <a:lstStyle/>
          <a:p>
            <a:r>
              <a:rPr lang="bn-IN" sz="3200" b="1" dirty="0" smtClean="0">
                <a:latin typeface="NikoshBAN" pitchFamily="2" charset="0"/>
                <a:cs typeface="NikoshBAN" pitchFamily="2" charset="0"/>
              </a:rPr>
              <a:t>ছবি </a:t>
            </a:r>
            <a:r>
              <a:rPr lang="bn-IN" sz="3200" b="1" dirty="0">
                <a:latin typeface="NikoshBAN" pitchFamily="2" charset="0"/>
                <a:cs typeface="NikoshBAN" pitchFamily="2" charset="0"/>
              </a:rPr>
              <a:t>গুলো দেখো</a:t>
            </a:r>
            <a:endParaRPr lang="en-US" sz="3200" b="1" dirty="0"/>
          </a:p>
        </p:txBody>
      </p:sp>
    </p:spTree>
    <p:extLst>
      <p:ext uri="{BB962C8B-B14F-4D97-AF65-F5344CB8AC3E}">
        <p14:creationId xmlns:p14="http://schemas.microsoft.com/office/powerpoint/2010/main" val="2421227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044" y="4259520"/>
            <a:ext cx="8479266" cy="2369880"/>
          </a:xfrm>
          <a:prstGeom prst="rect">
            <a:avLst/>
          </a:prstGeom>
          <a:noFill/>
        </p:spPr>
        <p:txBody>
          <a:bodyPr wrap="square" rtlCol="0">
            <a:spAutoFit/>
          </a:bodyPr>
          <a:lstStyle/>
          <a:p>
            <a:r>
              <a:rPr lang="bn-IN" sz="3600" dirty="0" smtClean="0">
                <a:solidFill>
                  <a:srgbClr val="00B050"/>
                </a:solidFill>
                <a:latin typeface="NikoshBAN" pitchFamily="2" charset="0"/>
                <a:cs typeface="NikoshBAN" pitchFamily="2" charset="0"/>
              </a:rPr>
              <a:t>যদি বা লিখয়ে আল্লা নবীর ছিফত </a:t>
            </a:r>
            <a:r>
              <a:rPr lang="bn-IN" sz="3200" dirty="0" smtClean="0">
                <a:latin typeface="NikoshBAN" pitchFamily="2" charset="0"/>
                <a:cs typeface="NikoshBAN" pitchFamily="2" charset="0"/>
              </a:rPr>
              <a:t>বলতে যা বোঝায় </a:t>
            </a:r>
            <a:r>
              <a:rPr lang="en-US" sz="3200" dirty="0" smtClean="0">
                <a:latin typeface="NikoshBAN" pitchFamily="2" charset="0"/>
                <a:cs typeface="NikoshBAN" pitchFamily="2" charset="0"/>
              </a:rPr>
              <a:t>-</a:t>
            </a:r>
            <a:endParaRPr lang="bn-IN" sz="3200" dirty="0" smtClean="0">
              <a:latin typeface="NikoshBAN" pitchFamily="2" charset="0"/>
              <a:cs typeface="NikoshBAN" pitchFamily="2" charset="0"/>
            </a:endParaRPr>
          </a:p>
          <a:p>
            <a:r>
              <a:rPr lang="bn-IN" sz="2800" dirty="0" smtClean="0">
                <a:latin typeface="NikoshBAN" pitchFamily="2" charset="0"/>
                <a:cs typeface="NikoshBAN" pitchFamily="2" charset="0"/>
              </a:rPr>
              <a:t>মধ্য যুগে আরবী – ফারসী ভাষার ব্যাপক প্রচলন ছিল। কবি আব্দুল হাকিম বলেন , মহান আল্লাহ্‌ -র পক্ষে ইয়ে কোন দেশের ভাষাই হৃদয়ঙ্গম করা সম্ভব । তাই  এ  ভাষার প্রতি কবি শ্রদ্ধাশীল।ঠিক ইয়ে ভাবে শ্রদ্ধাশীল সাধারন মানুষ। এ ভাষাতে আল্লাহ্‌ ও  তার  মহানবীর  প্রশংসা করা হয়েছে।   </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311" y="1573863"/>
            <a:ext cx="2643592" cy="1824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133" y="2125956"/>
            <a:ext cx="2555178" cy="1742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2"/>
          </a:lnRef>
          <a:fillRef idx="3">
            <a:schemeClr val="accent2"/>
          </a:fillRef>
          <a:effectRef idx="3">
            <a:schemeClr val="accent2"/>
          </a:effectRef>
          <a:fontRef idx="minor">
            <a:schemeClr val="lt1"/>
          </a:fontRef>
        </p:style>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53" y="2125040"/>
            <a:ext cx="2502129" cy="1705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2"/>
          </a:lnRef>
          <a:fillRef idx="3">
            <a:schemeClr val="accent2"/>
          </a:fillRef>
          <a:effectRef idx="3">
            <a:schemeClr val="accent2"/>
          </a:effectRef>
          <a:fontRef idx="minor">
            <a:schemeClr val="lt1"/>
          </a:fontRef>
        </p:style>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132" y="125951"/>
            <a:ext cx="2555178" cy="1773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953" y="125951"/>
            <a:ext cx="2502129" cy="1813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sp>
        <p:nvSpPr>
          <p:cNvPr id="9" name="TextBox 8"/>
          <p:cNvSpPr txBox="1"/>
          <p:nvPr/>
        </p:nvSpPr>
        <p:spPr>
          <a:xfrm>
            <a:off x="3550097" y="203655"/>
            <a:ext cx="2317303" cy="584775"/>
          </a:xfrm>
          <a:prstGeom prst="rect">
            <a:avLst/>
          </a:prstGeom>
          <a:noFill/>
        </p:spPr>
        <p:txBody>
          <a:bodyPr wrap="square" rtlCol="0">
            <a:spAutoFit/>
          </a:bodyPr>
          <a:lstStyle/>
          <a:p>
            <a:pPr algn="ctr"/>
            <a:r>
              <a:rPr lang="bn-IN" sz="3200" b="1" dirty="0" smtClean="0">
                <a:effectLst>
                  <a:outerShdw blurRad="38100" dist="38100" dir="2700000" algn="tl">
                    <a:srgbClr val="000000">
                      <a:alpha val="43137"/>
                    </a:srgbClr>
                  </a:outerShdw>
                </a:effectLst>
                <a:latin typeface="NikoshBAN" pitchFamily="2" charset="0"/>
                <a:cs typeface="NikoshBAN" pitchFamily="2" charset="0"/>
              </a:rPr>
              <a:t>ছবি </a:t>
            </a:r>
            <a:r>
              <a:rPr lang="bn-IN" sz="3200" b="1" dirty="0">
                <a:effectLst>
                  <a:outerShdw blurRad="38100" dist="38100" dir="2700000" algn="tl">
                    <a:srgbClr val="000000">
                      <a:alpha val="43137"/>
                    </a:srgbClr>
                  </a:outerShdw>
                </a:effectLst>
                <a:latin typeface="NikoshBAN" pitchFamily="2" charset="0"/>
                <a:cs typeface="NikoshBAN" pitchFamily="2" charset="0"/>
              </a:rPr>
              <a:t>গুলো দেখো</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527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562600"/>
            <a:ext cx="8534400" cy="1077218"/>
          </a:xfrm>
          <a:prstGeom prst="rect">
            <a:avLst/>
          </a:prstGeom>
          <a:noFill/>
        </p:spPr>
        <p:txBody>
          <a:bodyPr wrap="square" rtlCol="0">
            <a:spAutoFit/>
          </a:bodyPr>
          <a:lstStyle/>
          <a:p>
            <a:r>
              <a:rPr lang="bn-IN" sz="2400" dirty="0" smtClean="0">
                <a:solidFill>
                  <a:schemeClr val="tx2">
                    <a:lumMod val="60000"/>
                    <a:lumOff val="40000"/>
                  </a:schemeClr>
                </a:solidFill>
                <a:latin typeface="NikoshBAN" pitchFamily="2" charset="0"/>
                <a:cs typeface="NikoshBAN" pitchFamily="2" charset="0"/>
              </a:rPr>
              <a:t>নিজ দেশ তেয়াগী কেন বিদেশ ন যায় </a:t>
            </a:r>
            <a:r>
              <a:rPr lang="bn-IN" dirty="0" smtClean="0">
                <a:solidFill>
                  <a:schemeClr val="tx2">
                    <a:lumMod val="60000"/>
                    <a:lumOff val="40000"/>
                  </a:schemeClr>
                </a:solidFill>
                <a:latin typeface="NikoshBAN" pitchFamily="2" charset="0"/>
                <a:cs typeface="NikoshBAN" pitchFamily="2" charset="0"/>
              </a:rPr>
              <a:t>। </a:t>
            </a:r>
            <a:r>
              <a:rPr lang="bn-IN" sz="2000" dirty="0" smtClean="0">
                <a:latin typeface="NikoshBAN" pitchFamily="2" charset="0"/>
                <a:cs typeface="NikoshBAN" pitchFamily="2" charset="0"/>
              </a:rPr>
              <a:t>কথাটির তাৎ্‌পর্য -</a:t>
            </a:r>
          </a:p>
          <a:p>
            <a:r>
              <a:rPr lang="bn-IN" sz="2000" dirty="0" smtClean="0">
                <a:latin typeface="NikoshBAN" pitchFamily="2" charset="0"/>
                <a:cs typeface="NikoshBAN" pitchFamily="2" charset="0"/>
              </a:rPr>
              <a:t>জন্ম ভূমি ও মাতৃ ভাষা প্রতিটি মানুষের কাছে প্রিয়। কবি স্পষ্ট বলেছেন –যারা নিজ দেশ ও আপন মাতৃ ভাষাকে ভালো বাসে না ।তাদের এ দেশে থাকার কোন অধিকার নেই। তারা যেন এদেশ ছেড়ে চলে যায়</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463" y="663262"/>
            <a:ext cx="3020129" cy="2473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4"/>
          </a:lnRef>
          <a:fillRef idx="3">
            <a:schemeClr val="accent4"/>
          </a:fillRef>
          <a:effectRef idx="3">
            <a:schemeClr val="accent4"/>
          </a:effectRef>
          <a:fontRef idx="minor">
            <a:schemeClr val="lt1"/>
          </a:fontRef>
        </p:style>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08" y="663262"/>
            <a:ext cx="3178793" cy="2480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1"/>
          </a:lnRef>
          <a:fillRef idx="3">
            <a:schemeClr val="accent1"/>
          </a:fillRef>
          <a:effectRef idx="3">
            <a:schemeClr val="accent1"/>
          </a:effectRef>
          <a:fontRef idx="minor">
            <a:schemeClr val="lt1"/>
          </a:fontRef>
        </p:style>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09" y="3309797"/>
            <a:ext cx="3194165" cy="2024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6"/>
          </a:lnRef>
          <a:fillRef idx="3">
            <a:schemeClr val="accent6"/>
          </a:fillRef>
          <a:effectRef idx="3">
            <a:schemeClr val="accent6"/>
          </a:effectRef>
          <a:fontRef idx="minor">
            <a:schemeClr val="lt1"/>
          </a:fontRef>
        </p:style>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701" y="3292719"/>
            <a:ext cx="3033649" cy="2067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4"/>
          </a:lnRef>
          <a:fillRef idx="3">
            <a:schemeClr val="accent4"/>
          </a:fillRef>
          <a:effectRef idx="3">
            <a:schemeClr val="accent4"/>
          </a:effectRef>
          <a:fontRef idx="minor">
            <a:schemeClr val="lt1"/>
          </a:fontRef>
        </p:style>
      </p:pic>
      <p:sp>
        <p:nvSpPr>
          <p:cNvPr id="8" name="TextBox 7"/>
          <p:cNvSpPr txBox="1"/>
          <p:nvPr/>
        </p:nvSpPr>
        <p:spPr>
          <a:xfrm>
            <a:off x="3352800" y="76200"/>
            <a:ext cx="2701327" cy="523220"/>
          </a:xfrm>
          <a:prstGeom prst="rect">
            <a:avLst/>
          </a:prstGeom>
          <a:noFill/>
        </p:spPr>
        <p:txBody>
          <a:bodyPr wrap="square" rtlCol="0">
            <a:spAutoFit/>
          </a:bodyPr>
          <a:lstStyle/>
          <a:p>
            <a:r>
              <a:rPr lang="bn-IN" sz="2800" dirty="0">
                <a:latin typeface="NikoshBAN" pitchFamily="2" charset="0"/>
                <a:cs typeface="NikoshBAN" pitchFamily="2" charset="0"/>
              </a:rPr>
              <a:t>ছবি গুলো দেখো</a:t>
            </a:r>
            <a:endParaRPr lang="en-US" sz="2800" dirty="0"/>
          </a:p>
        </p:txBody>
      </p:sp>
    </p:spTree>
    <p:extLst>
      <p:ext uri="{BB962C8B-B14F-4D97-AF65-F5344CB8AC3E}">
        <p14:creationId xmlns:p14="http://schemas.microsoft.com/office/powerpoint/2010/main" val="55386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4500"/>
                                </p:stCondLst>
                                <p:childTnLst>
                                  <p:par>
                                    <p:cTn id="9" presetID="21"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heel(8)">
                                          <p:cBhvr>
                                            <p:cTn id="11" dur="2000"/>
                                            <p:tgtEl>
                                              <p:spTgt spid="4"/>
                                            </p:tgtEl>
                                          </p:cBhvr>
                                        </p:animEffect>
                                      </p:childTnLst>
                                    </p:cTn>
                                  </p:par>
                                </p:childTnLst>
                              </p:cTn>
                            </p:par>
                            <p:par>
                              <p:cTn id="12" fill="hold">
                                <p:stCondLst>
                                  <p:cond delay="7000"/>
                                </p:stCondLst>
                                <p:childTnLst>
                                  <p:par>
                                    <p:cTn id="13" presetID="22" presetClass="entr" presetSubtype="1"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p:stCondLst>
                                  <p:cond delay="9500"/>
                                </p:stCondLst>
                                <p:childTnLst>
                                  <p:par>
                                    <p:cTn id="17" presetID="2" presetClass="entr" presetSubtype="4" accel="16000" decel="1800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2000"/>
                                </p:stCondLst>
                                <p:childTnLst>
                                  <p:par>
                                    <p:cTn id="22" presetID="10"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14500"/>
                                </p:stCondLst>
                                <p:childTnLst>
                                  <p:par>
                                    <p:cTn id="26" presetID="2" presetClass="entr" presetSubtype="6" accel="4000" fill="hold" grpId="0" nodeType="afterEffect" p14:presetBounceEnd="4000">
                                      <p:stCondLst>
                                        <p:cond delay="50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14:bounceEnd="4000">
                                          <p:cBhvr additive="base">
                                            <p:cTn id="28" dur="2000" fill="hold"/>
                                            <p:tgtEl>
                                              <p:spTgt spid="3"/>
                                            </p:tgtEl>
                                            <p:attrNameLst>
                                              <p:attrName>ppt_x</p:attrName>
                                            </p:attrNameLst>
                                          </p:cBhvr>
                                          <p:tavLst>
                                            <p:tav tm="0">
                                              <p:val>
                                                <p:strVal val="1+#ppt_w/2"/>
                                              </p:val>
                                            </p:tav>
                                            <p:tav tm="100000">
                                              <p:val>
                                                <p:strVal val="#ppt_x"/>
                                              </p:val>
                                            </p:tav>
                                          </p:tavLst>
                                        </p:anim>
                                        <p:anim calcmode="lin" valueType="num" p14:bounceEnd="4000">
                                          <p:cBhvr additive="base">
                                            <p:cTn id="2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5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par>
                              <p:cTn id="8" fill="hold">
                                <p:stCondLst>
                                  <p:cond delay="4500"/>
                                </p:stCondLst>
                                <p:childTnLst>
                                  <p:par>
                                    <p:cTn id="9" presetID="21"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heel(8)">
                                          <p:cBhvr>
                                            <p:cTn id="11" dur="2000"/>
                                            <p:tgtEl>
                                              <p:spTgt spid="4"/>
                                            </p:tgtEl>
                                          </p:cBhvr>
                                        </p:animEffect>
                                      </p:childTnLst>
                                    </p:cTn>
                                  </p:par>
                                </p:childTnLst>
                              </p:cTn>
                            </p:par>
                            <p:par>
                              <p:cTn id="12" fill="hold">
                                <p:stCondLst>
                                  <p:cond delay="7000"/>
                                </p:stCondLst>
                                <p:childTnLst>
                                  <p:par>
                                    <p:cTn id="13" presetID="22" presetClass="entr" presetSubtype="1"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par>
                              <p:cTn id="16" fill="hold">
                                <p:stCondLst>
                                  <p:cond delay="9500"/>
                                </p:stCondLst>
                                <p:childTnLst>
                                  <p:par>
                                    <p:cTn id="17" presetID="2" presetClass="entr" presetSubtype="4" accel="16000" decel="1800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12000"/>
                                </p:stCondLst>
                                <p:childTnLst>
                                  <p:par>
                                    <p:cTn id="22" presetID="10" presetClass="entr" presetSubtype="0" fill="hold"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14500"/>
                                </p:stCondLst>
                                <p:childTnLst>
                                  <p:par>
                                    <p:cTn id="26" presetID="2" presetClass="entr" presetSubtype="6" accel="4000" fill="hold" grpId="0" nodeType="afterEffect">
                                      <p:stCondLst>
                                        <p:cond delay="500"/>
                                      </p:stCondLst>
                                      <p:iterate type="lt">
                                        <p:tmPct val="10000"/>
                                      </p:iterate>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067266"/>
            <a:ext cx="8610600" cy="2308324"/>
          </a:xfrm>
          <a:prstGeom prst="rect">
            <a:avLst/>
          </a:prstGeom>
          <a:noFill/>
        </p:spPr>
        <p:txBody>
          <a:bodyPr wrap="square" rtlCol="0">
            <a:spAutoFit/>
          </a:bodyPr>
          <a:lstStyle/>
          <a:p>
            <a:r>
              <a:rPr lang="bn-IN" sz="3200" dirty="0" smtClean="0">
                <a:solidFill>
                  <a:srgbClr val="00B050"/>
                </a:solidFill>
                <a:latin typeface="NikoshBAN" pitchFamily="2" charset="0"/>
                <a:cs typeface="NikoshBAN" pitchFamily="2" charset="0"/>
              </a:rPr>
              <a:t>দেশী ভাষা উপদেশ মনে হিত অতি </a:t>
            </a:r>
            <a:r>
              <a:rPr lang="bn-IN" sz="2800" dirty="0" smtClean="0">
                <a:latin typeface="NikoshBAN" pitchFamily="2" charset="0"/>
                <a:cs typeface="NikoshBAN" pitchFamily="2" charset="0"/>
              </a:rPr>
              <a:t>। </a:t>
            </a:r>
            <a:r>
              <a:rPr lang="bn-IN" sz="3200" dirty="0" smtClean="0">
                <a:latin typeface="NikoshBAN" pitchFamily="2" charset="0"/>
                <a:cs typeface="NikoshBAN" pitchFamily="2" charset="0"/>
              </a:rPr>
              <a:t>চরণটির ব্যাখ্যা </a:t>
            </a:r>
            <a:r>
              <a:rPr lang="bn-IN" sz="2800" dirty="0" smtClean="0">
                <a:latin typeface="NikoshBAN" pitchFamily="2" charset="0"/>
                <a:cs typeface="NikoshBAN" pitchFamily="2" charset="0"/>
              </a:rPr>
              <a:t>–</a:t>
            </a:r>
          </a:p>
          <a:p>
            <a:r>
              <a:rPr lang="bn-IN" sz="2800" dirty="0" smtClean="0">
                <a:latin typeface="NikoshBAN" pitchFamily="2" charset="0"/>
                <a:cs typeface="NikoshBAN" pitchFamily="2" charset="0"/>
              </a:rPr>
              <a:t>বাংলাদেশ আমাদের প্রিয় মাতৃভূমি । আমাদের পূর্বপুরুষগণ এ দেশে জন্ম গ্রহন করেছেন   এবং এ ভাষাতে কথা বলতেন । এ ভাষাতে তারা অনেক মূল্যবান উপদেশ মূলক বাণী  আমাদের জন্য রেখে গেছেন । এ সব উপদেশে নিহিত রয়েছে আমাদের জন্য মঙ্গল বার্তা।</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90914"/>
            <a:ext cx="2178650" cy="1799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750" y="91987"/>
            <a:ext cx="2178650" cy="1799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2209800"/>
            <a:ext cx="2693276" cy="1540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598" y="90914"/>
            <a:ext cx="2278802" cy="17993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6213" y="2209800"/>
            <a:ext cx="2716373" cy="15477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1475" y="2209800"/>
            <a:ext cx="2708225" cy="1537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99041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2000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1" accel="20000" decel="2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5500"/>
                            </p:stCondLst>
                            <p:childTnLst>
                              <p:par>
                                <p:cTn id="21" presetID="16" presetClass="entr" presetSubtype="37"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2000"/>
                                        <p:tgtEl>
                                          <p:spTgt spid="5"/>
                                        </p:tgtEl>
                                      </p:cBhvr>
                                    </p:animEffect>
                                  </p:childTnLst>
                                </p:cTn>
                              </p:par>
                            </p:childTnLst>
                          </p:cTn>
                        </p:par>
                        <p:par>
                          <p:cTn id="24" fill="hold">
                            <p:stCondLst>
                              <p:cond delay="8000"/>
                            </p:stCondLst>
                            <p:childTnLst>
                              <p:par>
                                <p:cTn id="25" presetID="1" presetClass="entr" presetSubtype="0"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8500"/>
                            </p:stCondLst>
                            <p:childTnLst>
                              <p:par>
                                <p:cTn id="28" presetID="22" presetClass="entr" presetSubtype="8" fill="hold" nodeType="after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5780" y="5043095"/>
            <a:ext cx="8377238" cy="1631216"/>
          </a:xfrm>
          <a:prstGeom prst="rect">
            <a:avLst/>
          </a:prstGeom>
          <a:noFill/>
        </p:spPr>
        <p:txBody>
          <a:bodyPr wrap="square" rtlCol="0">
            <a:spAutoFit/>
          </a:bodyPr>
          <a:lstStyle/>
          <a:p>
            <a:r>
              <a:rPr lang="bn-IN" sz="2800" dirty="0" smtClean="0">
                <a:solidFill>
                  <a:schemeClr val="tx2"/>
                </a:solidFill>
                <a:latin typeface="NikoshBAN" pitchFamily="2" charset="0"/>
                <a:cs typeface="NikoshBAN" pitchFamily="2" charset="0"/>
              </a:rPr>
              <a:t>দেশী ভাষে বুঝিতে ললাটে পুরে ভাগ </a:t>
            </a:r>
            <a:r>
              <a:rPr lang="bn-IN" sz="2400" dirty="0" smtClean="0">
                <a:latin typeface="NikoshBAN" pitchFamily="2" charset="0"/>
                <a:cs typeface="NikoshBAN" pitchFamily="2" charset="0"/>
              </a:rPr>
              <a:t>লাইনটির ভাবার্থ –</a:t>
            </a:r>
          </a:p>
          <a:p>
            <a:r>
              <a:rPr lang="bn-IN" sz="2400" dirty="0" smtClean="0">
                <a:latin typeface="NikoshBAN" pitchFamily="2" charset="0"/>
                <a:cs typeface="NikoshBAN" pitchFamily="2" charset="0"/>
              </a:rPr>
              <a:t>দেশী ভাষায় বিদ্যার্জনই যথার্থ। মাতৃভাষায় জ্ঞান চর্চা অন্য ভাষার চেয়ে সহজ । মাতৃভাষার সাথে আমাদের রয়েছে আত্মার বন্ধন। তাই এ ভাষাতে রচিত গ্রন্থ যে ভাবে আয়াত্তে আনা সম্ভব অন্য ভাষাতে তা সম্ভব নয় । </a:t>
            </a:r>
            <a:endParaRPr lang="en-US" sz="24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590800"/>
            <a:ext cx="1738370" cy="221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727" t="6895" r="20713" b="3462"/>
          <a:stretch/>
        </p:blipFill>
        <p:spPr>
          <a:xfrm>
            <a:off x="6638350" y="2590800"/>
            <a:ext cx="1768143" cy="2214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50" y="113763"/>
            <a:ext cx="1727439" cy="2281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6262" y="113763"/>
            <a:ext cx="1744689" cy="22815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8511" y="599420"/>
            <a:ext cx="2431777" cy="1724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8001" r="17754"/>
          <a:stretch/>
        </p:blipFill>
        <p:spPr>
          <a:xfrm>
            <a:off x="3869240" y="2590800"/>
            <a:ext cx="1738370" cy="2210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2514600" y="76200"/>
            <a:ext cx="4191000" cy="523220"/>
          </a:xfrm>
          <a:prstGeom prst="rect">
            <a:avLst/>
          </a:prstGeom>
          <a:noFill/>
        </p:spPr>
        <p:txBody>
          <a:bodyPr wrap="square" rtlCol="0">
            <a:spAutoFit/>
          </a:bodyPr>
          <a:lstStyle/>
          <a:p>
            <a:r>
              <a:rPr lang="bn-IN" sz="2800" dirty="0" smtClean="0">
                <a:latin typeface="NikoshBAN" pitchFamily="2" charset="0"/>
                <a:cs typeface="NikoshBAN" pitchFamily="2" charset="0"/>
              </a:rPr>
              <a:t>             ছবি </a:t>
            </a:r>
            <a:r>
              <a:rPr lang="bn-IN" sz="2800" dirty="0">
                <a:latin typeface="NikoshBAN" pitchFamily="2" charset="0"/>
                <a:cs typeface="NikoshBAN" pitchFamily="2" charset="0"/>
              </a:rPr>
              <a:t>গুলো দেখো</a:t>
            </a:r>
            <a:endParaRPr lang="en-US" sz="2800" dirty="0"/>
          </a:p>
        </p:txBody>
      </p:sp>
    </p:spTree>
    <p:extLst>
      <p:ext uri="{BB962C8B-B14F-4D97-AF65-F5344CB8AC3E}">
        <p14:creationId xmlns:p14="http://schemas.microsoft.com/office/powerpoint/2010/main" val="17477133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ppt_w</p:attrName>
                                        </p:attrNameLst>
                                      </p:cBhvr>
                                      <p:tavLst>
                                        <p:tav tm="0" fmla="#ppt_w*sin(2.5*pi*$)">
                                          <p:val>
                                            <p:fltVal val="0"/>
                                          </p:val>
                                        </p:tav>
                                        <p:tav tm="100000">
                                          <p:val>
                                            <p:fltVal val="1"/>
                                          </p:val>
                                        </p:tav>
                                      </p:tavLst>
                                    </p:anim>
                                    <p:anim calcmode="lin" valueType="num">
                                      <p:cBhvr>
                                        <p:cTn id="3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48A746-A974-4B3B-807F-09B2F4AF3EE2}"/>
              </a:ext>
            </a:extLst>
          </p:cNvPr>
          <p:cNvSpPr/>
          <p:nvPr/>
        </p:nvSpPr>
        <p:spPr>
          <a:xfrm>
            <a:off x="990600" y="4724400"/>
            <a:ext cx="6702287"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dirty="0">
                <a:latin typeface="NikoshBAN" pitchFamily="2" charset="0"/>
                <a:cs typeface="NikoshBAN" pitchFamily="2" charset="0"/>
              </a:rPr>
              <a:t>প</a:t>
            </a:r>
            <a:r>
              <a:rPr lang="as-IN" sz="3600" dirty="0">
                <a:latin typeface="NikoshBAN" pitchFamily="2" charset="0"/>
                <a:cs typeface="NikoshBAN" pitchFamily="2" charset="0"/>
              </a:rPr>
              <a:t>্</a:t>
            </a:r>
            <a:r>
              <a:rPr lang="en-US" sz="3600" dirty="0" err="1">
                <a:latin typeface="NikoshBAN" pitchFamily="2" charset="0"/>
                <a:cs typeface="NikoshBAN" pitchFamily="2" charset="0"/>
              </a:rPr>
              <a:t>রশ্নঃ</a:t>
            </a:r>
            <a:r>
              <a:rPr lang="en-US" sz="3600" dirty="0">
                <a:latin typeface="NikoshBAN" pitchFamily="2" charset="0"/>
                <a:cs typeface="NikoshBAN" pitchFamily="2" charset="0"/>
              </a:rPr>
              <a:t> </a:t>
            </a:r>
            <a:r>
              <a:rPr lang="bn-BD" sz="3600" dirty="0">
                <a:latin typeface="NikoshBAN" pitchFamily="2" charset="0"/>
                <a:cs typeface="NikoshBAN" pitchFamily="2" charset="0"/>
              </a:rPr>
              <a:t>‘যে সবে বঙ্গেত জন্মি হিংসে বঙ্গবাণী।</a:t>
            </a:r>
          </a:p>
          <a:p>
            <a:r>
              <a:rPr lang="bn-BD" sz="3600" dirty="0">
                <a:latin typeface="NikoshBAN" pitchFamily="2" charset="0"/>
                <a:cs typeface="NikoshBAN" pitchFamily="2" charset="0"/>
              </a:rPr>
              <a:t> সে সব কাহার জন্ম নির্ণয় ন জানি।।’-কবিতার </a:t>
            </a:r>
            <a:r>
              <a:rPr lang="bn-BD" sz="3600" dirty="0" smtClean="0">
                <a:latin typeface="NikoshBAN" pitchFamily="2" charset="0"/>
                <a:cs typeface="NikoshBAN" pitchFamily="2" charset="0"/>
              </a:rPr>
              <a:t>চরণ </a:t>
            </a:r>
            <a:r>
              <a:rPr lang="bn-BD" sz="3600" dirty="0">
                <a:latin typeface="NikoshBAN" pitchFamily="2" charset="0"/>
                <a:cs typeface="NikoshBAN" pitchFamily="2" charset="0"/>
              </a:rPr>
              <a:t>দুটির ভাব বিশ্লেষণ কর।  </a:t>
            </a:r>
          </a:p>
        </p:txBody>
      </p:sp>
      <p:sp>
        <p:nvSpPr>
          <p:cNvPr id="3" name="Rectangle 2">
            <a:extLst>
              <a:ext uri="{FF2B5EF4-FFF2-40B4-BE49-F238E27FC236}">
                <a16:creationId xmlns:a16="http://schemas.microsoft.com/office/drawing/2014/main" xmlns="" id="{E1D73F12-1F2C-483C-AA0D-0F77D6A6B334}"/>
              </a:ext>
            </a:extLst>
          </p:cNvPr>
          <p:cNvSpPr/>
          <p:nvPr/>
        </p:nvSpPr>
        <p:spPr>
          <a:xfrm>
            <a:off x="3352800" y="609600"/>
            <a:ext cx="2435282" cy="85408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BD" sz="4950" dirty="0">
                <a:latin typeface="NikoshBAN" pitchFamily="2" charset="0"/>
                <a:cs typeface="NikoshBAN" pitchFamily="2" charset="0"/>
              </a:rPr>
              <a:t>দলীয় কাজ </a:t>
            </a:r>
            <a:endParaRPr lang="en-US" sz="4950" dirty="0"/>
          </a:p>
        </p:txBody>
      </p:sp>
      <p:pic>
        <p:nvPicPr>
          <p:cNvPr id="5" name="Picture 4">
            <a:extLst>
              <a:ext uri="{FF2B5EF4-FFF2-40B4-BE49-F238E27FC236}">
                <a16:creationId xmlns:a16="http://schemas.microsoft.com/office/drawing/2014/main" xmlns="" id="{9C4D4D54-BE1A-4D37-9F71-4FE820DFD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887" y="1938726"/>
            <a:ext cx="4860235" cy="2328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09934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8063"/>
            <a:ext cx="6858000" cy="1790700"/>
          </a:xfrm>
        </p:spPr>
        <p:txBody>
          <a:bodyPr>
            <a:normAutofit/>
          </a:bodyPr>
          <a:lstStyle/>
          <a:p>
            <a:r>
              <a:rPr lang="en-US" sz="6000" b="1" dirty="0">
                <a:solidFill>
                  <a:srgbClr val="FF0000"/>
                </a:solidFill>
                <a:latin typeface="NikoshBAN" panose="02000000000000000000" pitchFamily="2" charset="0"/>
                <a:cs typeface="NikoshBAN" panose="02000000000000000000" pitchFamily="2" charset="0"/>
              </a:rPr>
              <a:t> </a:t>
            </a:r>
          </a:p>
        </p:txBody>
      </p:sp>
      <p:sp>
        <p:nvSpPr>
          <p:cNvPr id="7" name="Flowchart: Punched Tape 6"/>
          <p:cNvSpPr/>
          <p:nvPr/>
        </p:nvSpPr>
        <p:spPr>
          <a:xfrm>
            <a:off x="1567949" y="1426356"/>
            <a:ext cx="4489704" cy="1460492"/>
          </a:xfrm>
          <a:prstGeom prst="flowChartPunchedTape">
            <a:avLst/>
          </a:prstGeom>
          <a:solidFill>
            <a:srgbClr val="00B0F0"/>
          </a:solidFill>
          <a:ln>
            <a:solidFill>
              <a:srgbClr val="FF0000"/>
            </a:solidFill>
          </a:ln>
          <a:effectLst>
            <a:glow rad="228600">
              <a:schemeClr val="accent5">
                <a:satMod val="175000"/>
                <a:alpha val="40000"/>
              </a:schemeClr>
            </a:glow>
            <a:outerShdw blurRad="184150" dist="241300" dir="11520000" sx="110000" sy="110000" algn="ctr">
              <a:srgbClr val="000000">
                <a:alpha val="18000"/>
              </a:srgbClr>
            </a:outerShdw>
            <a:reflection blurRad="6350" stA="50000" endA="300" endPos="5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950" b="1" dirty="0">
                <a:ln>
                  <a:solidFill>
                    <a:srgbClr val="FF0000"/>
                  </a:solidFill>
                </a:ln>
                <a:solidFill>
                  <a:srgbClr val="FF0000"/>
                </a:solidFill>
                <a:latin typeface="NikoshBAN" panose="02000000000000000000" pitchFamily="2" charset="0"/>
                <a:cs typeface="NikoshBAN" panose="02000000000000000000" pitchFamily="2" charset="0"/>
              </a:rPr>
              <a:t>শুভেচ্ছা</a:t>
            </a:r>
            <a:endParaRPr lang="en-US" sz="4950" b="1" dirty="0">
              <a:ln>
                <a:solidFill>
                  <a:srgbClr val="FF0000"/>
                </a:solidFill>
              </a:ln>
              <a:solidFill>
                <a:srgbClr val="FF0000"/>
              </a:solidFill>
              <a:latin typeface="NikoshBAN" panose="02000000000000000000" pitchFamily="2" charset="0"/>
              <a:cs typeface="NikoshBAN" panose="02000000000000000000" pitchFamily="2" charset="0"/>
            </a:endParaRPr>
          </a:p>
        </p:txBody>
      </p:sp>
      <p:sp>
        <p:nvSpPr>
          <p:cNvPr id="8" name="Oval 7"/>
          <p:cNvSpPr/>
          <p:nvPr/>
        </p:nvSpPr>
        <p:spPr>
          <a:xfrm>
            <a:off x="2331720" y="5277616"/>
            <a:ext cx="4663440" cy="645410"/>
          </a:xfrm>
          <a:prstGeom prst="ellipse">
            <a:avLst/>
          </a:prstGeom>
          <a:solidFill>
            <a:srgbClr val="92D050"/>
          </a:solidFill>
          <a:ln>
            <a:solidFill>
              <a:srgbClr val="FF0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a:t>
            </a:r>
            <a:r>
              <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প্রভুর</a:t>
            </a:r>
            <a:r>
              <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নামে</a:t>
            </a:r>
            <a:endParaRPr lang="en-US" sz="3000" dirty="0">
              <a:ln w="0">
                <a:solidFill>
                  <a:srgbClr val="FF0000"/>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Bevel 3"/>
          <p:cNvSpPr/>
          <p:nvPr/>
        </p:nvSpPr>
        <p:spPr>
          <a:xfrm>
            <a:off x="2492976" y="3021096"/>
            <a:ext cx="3744097" cy="2099236"/>
          </a:xfrm>
          <a:prstGeom prst="bevel">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2433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252AF8-E520-4D40-BB2E-CFAECEA60677}"/>
              </a:ext>
            </a:extLst>
          </p:cNvPr>
          <p:cNvSpPr/>
          <p:nvPr/>
        </p:nvSpPr>
        <p:spPr>
          <a:xfrm>
            <a:off x="436418" y="3002914"/>
            <a:ext cx="4677105" cy="1338828"/>
          </a:xfrm>
          <a:prstGeom prst="rect">
            <a:avLst/>
          </a:prstGeom>
        </p:spPr>
        <p:txBody>
          <a:bodyPr wrap="square">
            <a:spAutoFit/>
          </a:bodyPr>
          <a:lstStyle/>
          <a:p>
            <a:r>
              <a:rPr lang="en-US" sz="2700" dirty="0">
                <a:latin typeface="NikoshBAN" pitchFamily="2" charset="0"/>
                <a:cs typeface="NikoshBAN" pitchFamily="2" charset="0"/>
              </a:rPr>
              <a:t>২।</a:t>
            </a:r>
            <a:r>
              <a:rPr lang="bn-BD" sz="2700" dirty="0">
                <a:latin typeface="NikoshBAN" pitchFamily="2" charset="0"/>
                <a:cs typeface="NikoshBAN" pitchFamily="2" charset="0"/>
              </a:rPr>
              <a:t>বাংলাদেশে জন্ম নিয়েও বাংলা ভাষাকে যারা ভালবাসে না তাদের সম্পর্কে কবি নির্দেশ করেছেন?</a:t>
            </a:r>
          </a:p>
        </p:txBody>
      </p:sp>
      <p:sp>
        <p:nvSpPr>
          <p:cNvPr id="3" name="Rectangle 2">
            <a:extLst>
              <a:ext uri="{FF2B5EF4-FFF2-40B4-BE49-F238E27FC236}">
                <a16:creationId xmlns:a16="http://schemas.microsoft.com/office/drawing/2014/main" xmlns="" id="{78874EF4-3613-4438-935D-DE6A0DF199B6}"/>
              </a:ext>
            </a:extLst>
          </p:cNvPr>
          <p:cNvSpPr/>
          <p:nvPr/>
        </p:nvSpPr>
        <p:spPr>
          <a:xfrm>
            <a:off x="4891809" y="3040566"/>
            <a:ext cx="4252192" cy="1015663"/>
          </a:xfrm>
          <a:prstGeom prst="rect">
            <a:avLst/>
          </a:prstGeom>
        </p:spPr>
        <p:txBody>
          <a:bodyPr wrap="square">
            <a:spAutoFit/>
          </a:bodyPr>
          <a:lstStyle/>
          <a:p>
            <a:pPr algn="ctr"/>
            <a:r>
              <a:rPr lang="bn-BD" sz="3000" dirty="0">
                <a:latin typeface="NikoshBAN" pitchFamily="2" charset="0"/>
                <a:cs typeface="NikoshBAN" pitchFamily="2" charset="0"/>
              </a:rPr>
              <a:t>দেশ ছেড়ে যাওয়ার নির্দেশ করেছেন</a:t>
            </a:r>
            <a:r>
              <a:rPr lang="en-US" sz="3000" dirty="0">
                <a:latin typeface="NikoshBAN" pitchFamily="2" charset="0"/>
                <a:cs typeface="NikoshBAN" pitchFamily="2" charset="0"/>
              </a:rPr>
              <a:t>।</a:t>
            </a:r>
            <a:r>
              <a:rPr lang="bn-BD" sz="3000" dirty="0">
                <a:latin typeface="NikoshBAN" pitchFamily="2" charset="0"/>
                <a:cs typeface="NikoshBAN" pitchFamily="2" charset="0"/>
              </a:rPr>
              <a:t> </a:t>
            </a:r>
            <a:endParaRPr lang="en-US" sz="3000"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xmlns="" id="{66AED748-B8EA-493B-B4DD-F83150AF8EA2}"/>
              </a:ext>
            </a:extLst>
          </p:cNvPr>
          <p:cNvSpPr/>
          <p:nvPr/>
        </p:nvSpPr>
        <p:spPr>
          <a:xfrm>
            <a:off x="436418" y="4477782"/>
            <a:ext cx="4572000" cy="584775"/>
          </a:xfrm>
          <a:prstGeom prst="rect">
            <a:avLst/>
          </a:prstGeom>
        </p:spPr>
        <p:txBody>
          <a:bodyPr wrap="square">
            <a:spAutoFit/>
          </a:bodyPr>
          <a:lstStyle/>
          <a:p>
            <a:r>
              <a:rPr lang="bn-BD" sz="3000" dirty="0">
                <a:latin typeface="NikoshBAN" pitchFamily="2" charset="0"/>
                <a:cs typeface="NikoshBAN" pitchFamily="2" charset="0"/>
              </a:rPr>
              <a:t>৩</a:t>
            </a:r>
            <a:r>
              <a:rPr lang="en-US" sz="3000" dirty="0" smtClean="0">
                <a:latin typeface="NikoshBAN" pitchFamily="2" charset="0"/>
                <a:cs typeface="NikoshBAN" pitchFamily="2" charset="0"/>
              </a:rPr>
              <a:t>। </a:t>
            </a:r>
            <a:r>
              <a:rPr lang="bn-IN" sz="3200" b="1" dirty="0">
                <a:latin typeface="NikoshBAN" panose="02000000000000000000" pitchFamily="2" charset="0"/>
                <a:cs typeface="NikoshBAN" panose="02000000000000000000" pitchFamily="2" charset="0"/>
              </a:rPr>
              <a:t>বঙ্গবাণী শব্দের অর্থ কী ? </a:t>
            </a:r>
          </a:p>
        </p:txBody>
      </p:sp>
      <p:sp>
        <p:nvSpPr>
          <p:cNvPr id="5" name="Rectangle 4">
            <a:extLst>
              <a:ext uri="{FF2B5EF4-FFF2-40B4-BE49-F238E27FC236}">
                <a16:creationId xmlns:a16="http://schemas.microsoft.com/office/drawing/2014/main" xmlns="" id="{1BFED9D8-B54E-4201-AE1D-50F7E7BADEE3}"/>
              </a:ext>
            </a:extLst>
          </p:cNvPr>
          <p:cNvSpPr/>
          <p:nvPr/>
        </p:nvSpPr>
        <p:spPr>
          <a:xfrm>
            <a:off x="6241933" y="4335619"/>
            <a:ext cx="1951175" cy="646331"/>
          </a:xfrm>
          <a:prstGeom prst="rect">
            <a:avLst/>
          </a:prstGeom>
        </p:spPr>
        <p:txBody>
          <a:bodyPr wrap="none">
            <a:spAutoFit/>
          </a:bodyPr>
          <a:lstStyle/>
          <a:p>
            <a:r>
              <a:rPr lang="bn-IN" sz="3600" b="1" dirty="0">
                <a:latin typeface="NikoshBAN" pitchFamily="2" charset="0"/>
                <a:cs typeface="NikoshBAN" pitchFamily="2" charset="0"/>
              </a:rPr>
              <a:t>বাংলা ভাষা।</a:t>
            </a:r>
          </a:p>
        </p:txBody>
      </p:sp>
      <p:sp>
        <p:nvSpPr>
          <p:cNvPr id="6" name="Rectangle 5">
            <a:extLst>
              <a:ext uri="{FF2B5EF4-FFF2-40B4-BE49-F238E27FC236}">
                <a16:creationId xmlns:a16="http://schemas.microsoft.com/office/drawing/2014/main" xmlns="" id="{76D0967D-8D72-418A-A2F0-E811BDE6B5F7}"/>
              </a:ext>
            </a:extLst>
          </p:cNvPr>
          <p:cNvSpPr/>
          <p:nvPr/>
        </p:nvSpPr>
        <p:spPr>
          <a:xfrm>
            <a:off x="322118" y="2065015"/>
            <a:ext cx="5357192" cy="830997"/>
          </a:xfrm>
          <a:prstGeom prst="rect">
            <a:avLst/>
          </a:prstGeom>
        </p:spPr>
        <p:txBody>
          <a:bodyPr wrap="square">
            <a:spAutoFit/>
          </a:bodyPr>
          <a:lstStyle/>
          <a:p>
            <a:pPr>
              <a:spcBef>
                <a:spcPct val="0"/>
              </a:spcBef>
            </a:pPr>
            <a:r>
              <a:rPr lang="bn-IN" altLang="en-US" sz="2400" b="1" dirty="0">
                <a:solidFill>
                  <a:prstClr val="black"/>
                </a:solidFill>
                <a:latin typeface="NikoshBAN" panose="02000000000000000000" pitchFamily="2" charset="0"/>
                <a:cs typeface="NikoshBAN" panose="02000000000000000000" pitchFamily="2" charset="0"/>
              </a:rPr>
              <a:t> </a:t>
            </a:r>
            <a:r>
              <a:rPr lang="bn-IN" altLang="en-US" sz="2400" b="1" dirty="0">
                <a:latin typeface="NikoshBAN" panose="02000000000000000000" pitchFamily="2" charset="0"/>
                <a:cs typeface="NikoshBAN" panose="02000000000000000000" pitchFamily="2" charset="0"/>
              </a:rPr>
              <a:t>১। কবি আবদুল হাকিম বাংলা সাহিত্যের কোন যুগের অন্যতম শ্রেষ্ঠ কবি ছিলেন</a:t>
            </a:r>
            <a:r>
              <a:rPr lang="bn-IN" altLang="en-US" sz="2400" b="1" dirty="0" smtClean="0">
                <a:latin typeface="NikoshBAN" panose="02000000000000000000" pitchFamily="2" charset="0"/>
                <a:cs typeface="NikoshBAN" panose="02000000000000000000" pitchFamily="2" charset="0"/>
              </a:rPr>
              <a:t>?</a:t>
            </a:r>
            <a:endParaRPr lang="en-US" altLang="en-US" sz="2400" b="1"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21B2105E-FD37-4AD7-B954-57453CEF44A4}"/>
              </a:ext>
            </a:extLst>
          </p:cNvPr>
          <p:cNvSpPr/>
          <p:nvPr/>
        </p:nvSpPr>
        <p:spPr>
          <a:xfrm>
            <a:off x="6528870" y="2104896"/>
            <a:ext cx="1377300" cy="553998"/>
          </a:xfrm>
          <a:prstGeom prst="rect">
            <a:avLst/>
          </a:prstGeom>
        </p:spPr>
        <p:txBody>
          <a:bodyPr wrap="none">
            <a:spAutoFit/>
          </a:bodyPr>
          <a:lstStyle/>
          <a:p>
            <a:pPr algn="ctr">
              <a:lnSpc>
                <a:spcPct val="100000"/>
              </a:lnSpc>
              <a:spcBef>
                <a:spcPct val="0"/>
              </a:spcBef>
              <a:buFontTx/>
              <a:buNone/>
            </a:pPr>
            <a:r>
              <a:rPr lang="bn-IN" altLang="en-US" sz="3000" b="1" dirty="0">
                <a:latin typeface="NikoshBAN" panose="02000000000000000000" pitchFamily="2" charset="0"/>
                <a:cs typeface="NikoshBAN" panose="02000000000000000000" pitchFamily="2" charset="0"/>
              </a:rPr>
              <a:t>মধ্যযুগের </a:t>
            </a:r>
            <a:endParaRPr lang="en-US" altLang="en-US" sz="3000" b="1"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68C5751F-2985-4C1D-93BD-D76AF9BD36BE}"/>
              </a:ext>
            </a:extLst>
          </p:cNvPr>
          <p:cNvSpPr/>
          <p:nvPr/>
        </p:nvSpPr>
        <p:spPr>
          <a:xfrm>
            <a:off x="3229769" y="320236"/>
            <a:ext cx="2270066" cy="784830"/>
          </a:xfrm>
          <a:prstGeom prst="rect">
            <a:avLst/>
          </a:prstGeom>
          <a:scene3d>
            <a:camera prst="orthographicFront">
              <a:rot lat="0" lon="0" rev="0"/>
            </a:camera>
            <a:lightRig rig="balanced" dir="t">
              <a:rot lat="0" lon="0" rev="1080000"/>
            </a:lightRig>
          </a:scene3d>
          <a:sp3d>
            <a:bevelT w="38100" h="12700" prst="angle"/>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bn-BD" sz="4500" dirty="0">
                <a:latin typeface="NikoshBAN" pitchFamily="2" charset="0"/>
                <a:cs typeface="NikoshBAN" pitchFamily="2" charset="0"/>
              </a:rPr>
              <a:t>মূল্যায়ন</a:t>
            </a:r>
            <a:r>
              <a:rPr lang="bn-BD" sz="1350" dirty="0">
                <a:latin typeface="NikoshBAN" pitchFamily="2" charset="0"/>
                <a:cs typeface="NikoshBAN" pitchFamily="2" charset="0"/>
              </a:rPr>
              <a:t> </a:t>
            </a:r>
            <a:endParaRPr lang="en-US" sz="1350" dirty="0"/>
          </a:p>
        </p:txBody>
      </p:sp>
      <p:sp>
        <p:nvSpPr>
          <p:cNvPr id="9" name="Rectangle 8">
            <a:extLst>
              <a:ext uri="{FF2B5EF4-FFF2-40B4-BE49-F238E27FC236}">
                <a16:creationId xmlns:a16="http://schemas.microsoft.com/office/drawing/2014/main" xmlns="" id="{95421B62-35AF-47D1-A1CF-5A984308BDB3}"/>
              </a:ext>
            </a:extLst>
          </p:cNvPr>
          <p:cNvSpPr/>
          <p:nvPr/>
        </p:nvSpPr>
        <p:spPr>
          <a:xfrm>
            <a:off x="6635469" y="1129230"/>
            <a:ext cx="1164101" cy="7848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spAutoFit/>
          </a:bodyPr>
          <a:lstStyle/>
          <a:p>
            <a:r>
              <a:rPr lang="bn-IN" altLang="en-US" sz="4500" b="1" dirty="0">
                <a:latin typeface="NikoshBAN" panose="02000000000000000000" pitchFamily="2" charset="0"/>
                <a:cs typeface="NikoshBAN" panose="02000000000000000000" pitchFamily="2" charset="0"/>
              </a:rPr>
              <a:t>উ</a:t>
            </a:r>
            <a:r>
              <a:rPr lang="en-US" altLang="en-US" sz="4500" b="1" dirty="0">
                <a:latin typeface="NikoshBAN" panose="02000000000000000000" pitchFamily="2" charset="0"/>
                <a:cs typeface="NikoshBAN" panose="02000000000000000000" pitchFamily="2" charset="0"/>
              </a:rPr>
              <a:t>ত</a:t>
            </a:r>
            <a:r>
              <a:rPr lang="as-IN" altLang="en-US" sz="4500" b="1" dirty="0">
                <a:latin typeface="NikoshBAN" panose="02000000000000000000" pitchFamily="2" charset="0"/>
                <a:cs typeface="NikoshBAN" panose="02000000000000000000" pitchFamily="2" charset="0"/>
              </a:rPr>
              <a:t>্</a:t>
            </a:r>
            <a:r>
              <a:rPr lang="en-US" altLang="en-US" sz="4500" b="1" dirty="0" err="1">
                <a:latin typeface="NikoshBAN" panose="02000000000000000000" pitchFamily="2" charset="0"/>
                <a:cs typeface="NikoshBAN" panose="02000000000000000000" pitchFamily="2" charset="0"/>
              </a:rPr>
              <a:t>তর</a:t>
            </a:r>
            <a:r>
              <a:rPr lang="en-US" altLang="en-US" sz="4500" b="1" dirty="0">
                <a:latin typeface="NikoshBAN" panose="02000000000000000000" pitchFamily="2" charset="0"/>
                <a:cs typeface="NikoshBAN" panose="02000000000000000000" pitchFamily="2" charset="0"/>
              </a:rPr>
              <a:t> </a:t>
            </a:r>
            <a:endParaRPr lang="en-US" sz="4500" dirty="0"/>
          </a:p>
        </p:txBody>
      </p:sp>
      <p:sp>
        <p:nvSpPr>
          <p:cNvPr id="10" name="TextBox 9">
            <a:extLst>
              <a:ext uri="{FF2B5EF4-FFF2-40B4-BE49-F238E27FC236}">
                <a16:creationId xmlns:a16="http://schemas.microsoft.com/office/drawing/2014/main" xmlns="" id="{88C2DED6-8BE1-4487-9AE3-42B3A703A6AD}"/>
              </a:ext>
            </a:extLst>
          </p:cNvPr>
          <p:cNvSpPr txBox="1"/>
          <p:nvPr/>
        </p:nvSpPr>
        <p:spPr>
          <a:xfrm>
            <a:off x="607509" y="1171454"/>
            <a:ext cx="1461053" cy="784830"/>
          </a:xfrm>
          <a:prstGeom prst="rect">
            <a:avLst/>
          </a:prstGeom>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4500" dirty="0">
                <a:latin typeface="NikoshBAN" panose="02000000000000000000" pitchFamily="2" charset="0"/>
                <a:cs typeface="NikoshBAN" panose="02000000000000000000" pitchFamily="2" charset="0"/>
              </a:rPr>
              <a:t>প</a:t>
            </a:r>
            <a:r>
              <a:rPr lang="as-IN" sz="4500" dirty="0">
                <a:latin typeface="NikoshBAN" panose="02000000000000000000" pitchFamily="2" charset="0"/>
                <a:cs typeface="NikoshBAN" panose="02000000000000000000" pitchFamily="2" charset="0"/>
              </a:rPr>
              <a:t>্</a:t>
            </a:r>
            <a:r>
              <a:rPr lang="en-US" sz="4500" dirty="0" err="1">
                <a:latin typeface="NikoshBAN" panose="02000000000000000000" pitchFamily="2" charset="0"/>
                <a:cs typeface="NikoshBAN" panose="02000000000000000000" pitchFamily="2" charset="0"/>
              </a:rPr>
              <a:t>রশ্ন</a:t>
            </a:r>
            <a:r>
              <a:rPr lang="en-US" sz="4500" dirty="0">
                <a:latin typeface="NikoshBAN" panose="02000000000000000000" pitchFamily="2" charset="0"/>
                <a:cs typeface="NikoshBAN" panose="02000000000000000000" pitchFamily="2" charset="0"/>
              </a:rPr>
              <a:t> </a:t>
            </a:r>
          </a:p>
        </p:txBody>
      </p:sp>
      <p:sp>
        <p:nvSpPr>
          <p:cNvPr id="11" name="TextBox 10"/>
          <p:cNvSpPr txBox="1"/>
          <p:nvPr/>
        </p:nvSpPr>
        <p:spPr>
          <a:xfrm>
            <a:off x="420142" y="5191297"/>
            <a:ext cx="5619255" cy="461665"/>
          </a:xfrm>
          <a:prstGeom prst="rect">
            <a:avLst/>
          </a:prstGeom>
          <a:noFill/>
        </p:spPr>
        <p:txBody>
          <a:bodyPr wrap="square" rtlCol="0">
            <a:spAutoFit/>
          </a:bodyPr>
          <a:lstStyle/>
          <a:p>
            <a:r>
              <a:rPr lang="en-US" sz="2400" b="1" dirty="0">
                <a:latin typeface="NikoshBAN" panose="02000000000000000000" pitchFamily="2" charset="0"/>
                <a:cs typeface="NikoshBAN" panose="02000000000000000000" pitchFamily="2" charset="0"/>
              </a:rPr>
              <a:t>৪</a:t>
            </a:r>
            <a:r>
              <a:rPr lang="bn-IN" sz="2400" b="1" dirty="0" smtClean="0">
                <a:latin typeface="NikoshBAN" panose="02000000000000000000" pitchFamily="2" charset="0"/>
                <a:cs typeface="NikoshBAN" panose="02000000000000000000" pitchFamily="2" charset="0"/>
              </a:rPr>
              <a:t>। আব্দুল হাকীমের কবিতায় কিসের পরিচয় পাওয়া যায় ?</a:t>
            </a:r>
          </a:p>
        </p:txBody>
      </p:sp>
      <p:sp>
        <p:nvSpPr>
          <p:cNvPr id="12" name="TextBox 11"/>
          <p:cNvSpPr txBox="1"/>
          <p:nvPr/>
        </p:nvSpPr>
        <p:spPr>
          <a:xfrm>
            <a:off x="6329255" y="5191297"/>
            <a:ext cx="2738545" cy="461665"/>
          </a:xfrm>
          <a:prstGeom prst="rect">
            <a:avLst/>
          </a:prstGeom>
          <a:noFill/>
        </p:spPr>
        <p:txBody>
          <a:bodyPr wrap="square" rtlCol="0">
            <a:spAutoFit/>
          </a:bodyPr>
          <a:lstStyle/>
          <a:p>
            <a:r>
              <a:rPr lang="bn-IN" sz="2400" b="1" dirty="0">
                <a:latin typeface="NikoshBAN" pitchFamily="2" charset="0"/>
                <a:cs typeface="NikoshBAN" pitchFamily="2" charset="0"/>
              </a:rPr>
              <a:t>কবির অনুপম ব্যক্তিত্বের </a:t>
            </a:r>
            <a:r>
              <a:rPr lang="bn-IN" sz="2400" b="1" dirty="0" smtClean="0">
                <a:latin typeface="NikoshBAN" pitchFamily="2" charset="0"/>
                <a:cs typeface="NikoshBAN" pitchFamily="2" charset="0"/>
              </a:rPr>
              <a:t>।</a:t>
            </a:r>
            <a:endParaRPr lang="bn-IN" sz="2400" b="1" dirty="0">
              <a:latin typeface="NikoshBAN" pitchFamily="2" charset="0"/>
              <a:cs typeface="NikoshBAN" pitchFamily="2" charset="0"/>
            </a:endParaRPr>
          </a:p>
        </p:txBody>
      </p:sp>
    </p:spTree>
    <p:extLst>
      <p:ext uri="{BB962C8B-B14F-4D97-AF65-F5344CB8AC3E}">
        <p14:creationId xmlns:p14="http://schemas.microsoft.com/office/powerpoint/2010/main" val="13050147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1000"/>
                                        <p:tgtEl>
                                          <p:spTgt spid="3">
                                            <p:txEl>
                                              <p:pRg st="0" end="0"/>
                                            </p:txEl>
                                          </p:spTgt>
                                        </p:tgtEl>
                                      </p:cBhvr>
                                    </p:animEffect>
                                    <p:anim calcmode="lin" valueType="num">
                                      <p:cBhvr>
                                        <p:cTn id="5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1000"/>
                                        <p:tgtEl>
                                          <p:spTgt spid="5">
                                            <p:txEl>
                                              <p:pRg st="0" end="0"/>
                                            </p:txEl>
                                          </p:spTgt>
                                        </p:tgtEl>
                                      </p:cBhvr>
                                    </p:animEffect>
                                    <p:anim calcmode="lin" valueType="num">
                                      <p:cBhvr>
                                        <p:cTn id="5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animBg="1"/>
      <p:bldP spid="9" grpId="0" animBg="1"/>
      <p:bldP spid="10" grpId="0" animBg="1"/>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457200"/>
            <a:ext cx="248031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500" dirty="0" err="1">
                <a:latin typeface="NikoshBAN" panose="02000000000000000000" pitchFamily="2" charset="0"/>
                <a:cs typeface="NikoshBAN" panose="02000000000000000000" pitchFamily="2" charset="0"/>
              </a:rPr>
              <a:t>বাড়ির</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কাজ</a:t>
            </a:r>
            <a:endParaRPr lang="en-US" sz="45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xmlns="" id="{48BA56D0-9801-4D1B-BD78-829A6B3810F6}"/>
              </a:ext>
            </a:extLst>
          </p:cNvPr>
          <p:cNvPicPr>
            <a:picLocks noChangeAspect="1"/>
          </p:cNvPicPr>
          <p:nvPr/>
        </p:nvPicPr>
        <p:blipFill rotWithShape="1">
          <a:blip r:embed="rId2">
            <a:extLst>
              <a:ext uri="{28A0092B-C50C-407E-A947-70E740481C1C}">
                <a14:useLocalDpi xmlns:a14="http://schemas.microsoft.com/office/drawing/2010/main" val="0"/>
              </a:ext>
            </a:extLst>
          </a:blip>
          <a:srcRect l="1636" t="4178" r="2749"/>
          <a:stretch/>
        </p:blipFill>
        <p:spPr>
          <a:xfrm>
            <a:off x="2019047" y="1752600"/>
            <a:ext cx="5237834" cy="28337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xmlns="" id="{C2E1FF39-B485-4F88-8186-A599F3DE1EA2}"/>
              </a:ext>
            </a:extLst>
          </p:cNvPr>
          <p:cNvSpPr/>
          <p:nvPr/>
        </p:nvSpPr>
        <p:spPr>
          <a:xfrm>
            <a:off x="559764" y="5334000"/>
            <a:ext cx="815640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bn-IN" sz="2400" b="1" dirty="0">
                <a:latin typeface="NikoshBAN" pitchFamily="2" charset="0"/>
                <a:cs typeface="NikoshBAN" pitchFamily="2" charset="0"/>
              </a:rPr>
              <a:t>* বঙ্গবাণী কবিতাটিতে স্বদেশ প্রেমের যে স্বরূপ প্রকাশ পেয়েছে তা নিজের ভাষায় লেখ।</a:t>
            </a:r>
          </a:p>
        </p:txBody>
      </p:sp>
    </p:spTree>
    <p:extLst>
      <p:ext uri="{BB962C8B-B14F-4D97-AF65-F5344CB8AC3E}">
        <p14:creationId xmlns:p14="http://schemas.microsoft.com/office/powerpoint/2010/main" val="3470395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xmlns="" id="{0AC881AD-F983-4DE1-A6B9-44167A8792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2" r="1673" b="2465"/>
          <a:stretch/>
        </p:blipFill>
        <p:spPr bwMode="auto">
          <a:xfrm>
            <a:off x="0" y="152400"/>
            <a:ext cx="9144000" cy="6553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xmlns="" id="{E7E35837-145B-4112-ACE4-8BAAFC733C62}"/>
              </a:ext>
            </a:extLst>
          </p:cNvPr>
          <p:cNvSpPr/>
          <p:nvPr/>
        </p:nvSpPr>
        <p:spPr>
          <a:xfrm>
            <a:off x="-114300" y="0"/>
            <a:ext cx="9372600" cy="6858000"/>
          </a:xfrm>
          <a:prstGeom prst="frame">
            <a:avLst>
              <a:gd name="adj1" fmla="val 2500"/>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TextBox 4">
            <a:extLst>
              <a:ext uri="{FF2B5EF4-FFF2-40B4-BE49-F238E27FC236}">
                <a16:creationId xmlns:a16="http://schemas.microsoft.com/office/drawing/2014/main" xmlns="" id="{8DADA258-E2DE-4801-B87D-CBA450563F48}"/>
              </a:ext>
            </a:extLst>
          </p:cNvPr>
          <p:cNvSpPr txBox="1"/>
          <p:nvPr/>
        </p:nvSpPr>
        <p:spPr>
          <a:xfrm>
            <a:off x="2590800" y="1066800"/>
            <a:ext cx="3493295" cy="1685077"/>
          </a:xfrm>
          <a:prstGeom prst="rect">
            <a:avLst/>
          </a:prstGeom>
          <a:noFill/>
        </p:spPr>
        <p:txBody>
          <a:bodyPr wrap="square" rtlCol="0">
            <a:spAutoFit/>
          </a:bodyPr>
          <a:lstStyle/>
          <a:p>
            <a:pPr algn="ctr"/>
            <a:r>
              <a:rPr lang="bn-BD" sz="103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ধন্যবাদ</a:t>
            </a:r>
            <a:endParaRPr lang="en-US" sz="103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p:txBody>
      </p:sp>
      <p:sp>
        <p:nvSpPr>
          <p:cNvPr id="6" name="Flowchart: Alternate Process 5"/>
          <p:cNvSpPr/>
          <p:nvPr/>
        </p:nvSpPr>
        <p:spPr>
          <a:xfrm>
            <a:off x="1752600" y="3053149"/>
            <a:ext cx="5486400" cy="990600"/>
          </a:xfrm>
          <a:prstGeom prst="flowChartAlternateProcess">
            <a:avLst/>
          </a:prstGeom>
          <a:no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আল্লাহ্‌</a:t>
            </a:r>
            <a:r>
              <a:rPr lang="en-GB" sz="6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 </a:t>
            </a:r>
            <a:r>
              <a:rPr lang="bn-IN" sz="6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হাফেজ</a:t>
            </a:r>
            <a:endParaRPr lang="en-GB" sz="6600" b="1" spc="50" dirty="0">
              <a:ln w="9525" cmpd="sng">
                <a:solidFill>
                  <a:schemeClr val="accent1"/>
                </a:solidFill>
                <a:prstDash val="solid"/>
              </a:ln>
              <a:solidFill>
                <a:srgbClr val="70AD47">
                  <a:tint val="1000"/>
                </a:srgbClr>
              </a:solidFill>
              <a:effectLst>
                <a:glow rad="38100">
                  <a:schemeClr val="accent1">
                    <a:alpha val="40000"/>
                  </a:schemeClr>
                </a:glow>
              </a:effectLst>
              <a:latin typeface="NikoshBAN" panose="02000000000000000000" pitchFamily="2" charset="0"/>
              <a:cs typeface="NikoshBAN" panose="02000000000000000000" pitchFamily="2" charset="0"/>
            </a:endParaRPr>
          </a:p>
        </p:txBody>
      </p:sp>
      <p:sp>
        <p:nvSpPr>
          <p:cNvPr id="8" name="Rounded Rectangle 7"/>
          <p:cNvSpPr/>
          <p:nvPr/>
        </p:nvSpPr>
        <p:spPr>
          <a:xfrm>
            <a:off x="171363" y="6326221"/>
            <a:ext cx="8972637" cy="37937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নামাজকে</a:t>
            </a:r>
            <a:r>
              <a:rPr lang="en-US"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বলা</a:t>
            </a:r>
            <a:r>
              <a:rPr lang="en-US"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না</a:t>
            </a:r>
            <a:r>
              <a:rPr lang="en-US"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আমার</a:t>
            </a:r>
            <a:r>
              <a:rPr lang="en-US"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কাজ</a:t>
            </a:r>
            <a:r>
              <a:rPr lang="en-US"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rPr>
              <a:t>আছে</a:t>
            </a:r>
            <a:r>
              <a:rPr lang="en-US"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rPr>
              <a:t>, </a:t>
            </a:r>
            <a:r>
              <a:rPr lang="en-US" dirty="0" err="1">
                <a:ln w="0">
                  <a:solidFill>
                    <a:srgbClr val="FF0000"/>
                  </a:solidFill>
                </a:ln>
                <a:solidFill>
                  <a:schemeClr val="tx1"/>
                </a:solidFill>
                <a:effectLst>
                  <a:outerShdw blurRad="38100" dist="19050" dir="2700000" algn="tl" rotWithShape="0">
                    <a:schemeClr val="dk1">
                      <a:alpha val="40000"/>
                    </a:schemeClr>
                  </a:outerShdw>
                </a:effectLst>
              </a:rPr>
              <a:t>কাজকে</a:t>
            </a:r>
            <a:r>
              <a:rPr lang="en-US" dirty="0">
                <a:ln w="0">
                  <a:solidFill>
                    <a:srgbClr val="FF0000"/>
                  </a:solidFill>
                </a:ln>
                <a:solidFill>
                  <a:schemeClr val="tx1"/>
                </a:solidFill>
                <a:effectLst>
                  <a:outerShdw blurRad="38100" dist="19050" dir="2700000" algn="tl" rotWithShape="0">
                    <a:schemeClr val="dk1">
                      <a:alpha val="40000"/>
                    </a:schemeClr>
                  </a:outerShdw>
                </a:effectLst>
              </a:rPr>
              <a:t> </a:t>
            </a:r>
            <a:r>
              <a:rPr lang="en-US" dirty="0" err="1">
                <a:ln w="0">
                  <a:solidFill>
                    <a:srgbClr val="FF0000"/>
                  </a:solidFill>
                </a:ln>
                <a:solidFill>
                  <a:schemeClr val="tx1"/>
                </a:solidFill>
                <a:effectLst>
                  <a:outerShdw blurRad="38100" dist="19050" dir="2700000" algn="tl" rotWithShape="0">
                    <a:schemeClr val="dk1">
                      <a:alpha val="40000"/>
                    </a:schemeClr>
                  </a:outerShdw>
                </a:effectLst>
              </a:rPr>
              <a:t>বল</a:t>
            </a:r>
            <a:r>
              <a:rPr lang="en-US" dirty="0">
                <a:ln w="0">
                  <a:solidFill>
                    <a:srgbClr val="FF0000"/>
                  </a:solidFill>
                </a:ln>
                <a:solidFill>
                  <a:schemeClr val="tx1"/>
                </a:solidFill>
                <a:effectLst>
                  <a:outerShdw blurRad="38100" dist="19050" dir="2700000" algn="tl" rotWithShape="0">
                    <a:schemeClr val="dk1">
                      <a:alpha val="40000"/>
                    </a:schemeClr>
                  </a:outerShdw>
                </a:effectLst>
              </a:rPr>
              <a:t> </a:t>
            </a:r>
            <a:r>
              <a:rPr lang="en-US" dirty="0" err="1">
                <a:ln w="0">
                  <a:solidFill>
                    <a:srgbClr val="FF0000"/>
                  </a:solidFill>
                </a:ln>
                <a:solidFill>
                  <a:schemeClr val="tx1"/>
                </a:solidFill>
                <a:effectLst>
                  <a:outerShdw blurRad="38100" dist="19050" dir="2700000" algn="tl" rotWithShape="0">
                    <a:schemeClr val="dk1">
                      <a:alpha val="40000"/>
                    </a:schemeClr>
                  </a:outerShdw>
                </a:effectLst>
              </a:rPr>
              <a:t>আমার</a:t>
            </a:r>
            <a:r>
              <a:rPr lang="en-US" dirty="0">
                <a:ln w="0">
                  <a:solidFill>
                    <a:srgbClr val="FF0000"/>
                  </a:solidFill>
                </a:ln>
                <a:solidFill>
                  <a:schemeClr val="tx1"/>
                </a:solidFill>
                <a:effectLst>
                  <a:outerShdw blurRad="38100" dist="19050" dir="2700000" algn="tl" rotWithShape="0">
                    <a:schemeClr val="dk1">
                      <a:alpha val="40000"/>
                    </a:schemeClr>
                  </a:outerShdw>
                </a:effectLst>
              </a:rPr>
              <a:t> </a:t>
            </a:r>
            <a:r>
              <a:rPr lang="en-US" dirty="0" err="1">
                <a:ln w="0">
                  <a:solidFill>
                    <a:srgbClr val="FF0000"/>
                  </a:solidFill>
                </a:ln>
                <a:solidFill>
                  <a:schemeClr val="tx1"/>
                </a:solidFill>
                <a:effectLst>
                  <a:outerShdw blurRad="38100" dist="19050" dir="2700000" algn="tl" rotWithShape="0">
                    <a:schemeClr val="dk1">
                      <a:alpha val="40000"/>
                    </a:schemeClr>
                  </a:outerShdw>
                </a:effectLst>
              </a:rPr>
              <a:t>নামাজের</a:t>
            </a:r>
            <a:r>
              <a:rPr lang="en-US" dirty="0">
                <a:ln w="0">
                  <a:solidFill>
                    <a:srgbClr val="FF0000"/>
                  </a:solidFill>
                </a:ln>
                <a:solidFill>
                  <a:schemeClr val="tx1"/>
                </a:solidFill>
                <a:effectLst>
                  <a:outerShdw blurRad="38100" dist="19050" dir="2700000" algn="tl" rotWithShape="0">
                    <a:schemeClr val="dk1">
                      <a:alpha val="40000"/>
                    </a:schemeClr>
                  </a:outerShdw>
                </a:effectLst>
              </a:rPr>
              <a:t> </a:t>
            </a:r>
            <a:r>
              <a:rPr lang="en-US" dirty="0" err="1">
                <a:ln w="0">
                  <a:solidFill>
                    <a:srgbClr val="FF0000"/>
                  </a:solidFill>
                </a:ln>
                <a:solidFill>
                  <a:schemeClr val="tx1"/>
                </a:solidFill>
                <a:effectLst>
                  <a:outerShdw blurRad="38100" dist="19050" dir="2700000" algn="tl" rotWithShape="0">
                    <a:schemeClr val="dk1">
                      <a:alpha val="40000"/>
                    </a:schemeClr>
                  </a:outerShdw>
                </a:effectLst>
              </a:rPr>
              <a:t>সময়</a:t>
            </a:r>
            <a:r>
              <a:rPr lang="en-US" dirty="0">
                <a:ln w="0">
                  <a:solidFill>
                    <a:srgbClr val="FF0000"/>
                  </a:solidFill>
                </a:ln>
                <a:solidFill>
                  <a:schemeClr val="tx1"/>
                </a:solidFill>
                <a:effectLst>
                  <a:outerShdw blurRad="38100" dist="19050" dir="2700000" algn="tl" rotWithShape="0">
                    <a:schemeClr val="dk1">
                      <a:alpha val="40000"/>
                    </a:schemeClr>
                  </a:outerShdw>
                </a:effectLst>
              </a:rPr>
              <a:t> </a:t>
            </a:r>
            <a:r>
              <a:rPr lang="en-US" dirty="0" err="1">
                <a:ln w="0">
                  <a:solidFill>
                    <a:srgbClr val="FF0000"/>
                  </a:solidFill>
                </a:ln>
                <a:solidFill>
                  <a:schemeClr val="tx1"/>
                </a:solidFill>
                <a:effectLst>
                  <a:outerShdw blurRad="38100" dist="19050" dir="2700000" algn="tl" rotWithShape="0">
                    <a:schemeClr val="dk1">
                      <a:alpha val="40000"/>
                    </a:schemeClr>
                  </a:outerShdw>
                </a:effectLst>
              </a:rPr>
              <a:t>হয়েছে</a:t>
            </a:r>
            <a:r>
              <a:rPr lang="en-US" dirty="0">
                <a:ln w="0">
                  <a:solidFill>
                    <a:srgbClr val="FF0000"/>
                  </a:solidFill>
                </a:ln>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058841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77486" y="2999491"/>
            <a:ext cx="5906101" cy="2700739"/>
          </a:xfrm>
          <a:prstGeom prst="rect">
            <a:avLst/>
          </a:prstGeom>
          <a:noFill/>
        </p:spPr>
        <p:txBody>
          <a:bodyPr wrap="square" rtlCol="0">
            <a:spAutoFit/>
          </a:bodyPr>
          <a:lstStyle/>
          <a:p>
            <a:pPr algn="ctr"/>
            <a:r>
              <a:rPr lang="en-US" sz="3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মুহাম্মদ</a:t>
            </a: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3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আহসান</a:t>
            </a: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3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হাবিব</a:t>
            </a:r>
            <a:endParaRPr lang="bn-BD"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a:p>
            <a:pPr algn="ctr"/>
            <a:r>
              <a:rPr lang="en-US" sz="24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সহকারী</a:t>
            </a:r>
            <a:r>
              <a:rPr lang="en-US" sz="24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শিক্ষক</a:t>
            </a:r>
            <a:endParaRPr lang="en-US" sz="24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a:p>
            <a:pPr algn="ct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মোহসেনুদ্দীন</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নুরিয়া</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ফাযিল</a:t>
            </a:r>
            <a:r>
              <a:rPr lang="bn-BD"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(ডিগ্রী)</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মাদ্রাসা</a:t>
            </a:r>
            <a:r>
              <a:rPr lang="bn-BD"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বাউফল</a:t>
            </a:r>
            <a:r>
              <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2400" b="1" dirty="0" err="1">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পটুয়াখালী</a:t>
            </a:r>
            <a:endParaRPr lang="en-US" sz="2400" b="1" dirty="0">
              <a:ln w="12700">
                <a:solidFill>
                  <a:srgbClr val="FF0000"/>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a:p>
            <a:pPr algn="ctr"/>
            <a:r>
              <a:rPr lang="en-US" sz="2400" b="1" dirty="0" err="1">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মোবাইলঃ</a:t>
            </a:r>
            <a:r>
              <a:rPr lang="en-US" sz="2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০১৭৫৪৭৫৫১৬৯</a:t>
            </a:r>
            <a:endParaRPr lang="bn-BD" sz="240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pPr algn="ctr"/>
            <a:r>
              <a:rPr lang="en-US" sz="2400"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ইমেল-</a:t>
            </a:r>
            <a:r>
              <a:rPr lang="en-US"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ahsanhabib</a:t>
            </a:r>
            <a:r>
              <a:rPr lang="en-US" dirty="0">
                <a:ln w="0">
                  <a:solidFill>
                    <a:srgbClr val="FF0000"/>
                  </a:solidFill>
                </a:ln>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251281@gmail.com</a:t>
            </a:r>
            <a:endParaRPr lang="en-US" dirty="0">
              <a:ln w="0">
                <a:solidFill>
                  <a:srgbClr val="FF0000"/>
                </a:solidFill>
              </a:ln>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endParaRPr lang="en-US" sz="1350" b="1" dirty="0">
              <a:ln w="13462">
                <a:solidFill>
                  <a:srgbClr val="FF0000"/>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2" y="2901141"/>
            <a:ext cx="2603418" cy="2505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xmlns="" id="{4E4B3C73-1A2D-416D-A827-ED5781AB188D}"/>
              </a:ext>
            </a:extLst>
          </p:cNvPr>
          <p:cNvSpPr txBox="1"/>
          <p:nvPr/>
        </p:nvSpPr>
        <p:spPr>
          <a:xfrm>
            <a:off x="2264677" y="984513"/>
            <a:ext cx="4642926" cy="1180706"/>
          </a:xfrm>
          <a:prstGeom prst="rect">
            <a:avLst/>
          </a:prstGeom>
          <a:noFill/>
        </p:spPr>
        <p:style>
          <a:lnRef idx="0">
            <a:schemeClr val="accent5"/>
          </a:lnRef>
          <a:fillRef idx="3">
            <a:schemeClr val="accent5"/>
          </a:fillRef>
          <a:effectRef idx="3">
            <a:schemeClr val="accent5"/>
          </a:effectRef>
          <a:fontRef idx="minor">
            <a:schemeClr val="lt1"/>
          </a:fontRef>
        </p:style>
        <p:txBody>
          <a:bodyPr wrap="square">
            <a:prstTxWarp prst="textChevron">
              <a:avLst/>
            </a:prstTxWarp>
            <a:spAutoFit/>
          </a:bodyPr>
          <a:lstStyle/>
          <a:p>
            <a:pPr algn="ctr" defTabSz="514350">
              <a:defRPr/>
            </a:pPr>
            <a:r>
              <a:rPr lang="bn-BD" sz="4500" dirty="0">
                <a:solidFill>
                  <a:srgbClr val="C00000"/>
                </a:solidFill>
                <a:latin typeface="NikoshBAN" pitchFamily="2" charset="0"/>
                <a:cs typeface="NikoshBAN" pitchFamily="2" charset="0"/>
              </a:rPr>
              <a:t>উ</a:t>
            </a:r>
            <a:r>
              <a:rPr lang="bn-BD" sz="4500" dirty="0">
                <a:solidFill>
                  <a:srgbClr val="00B050"/>
                </a:solidFill>
                <a:latin typeface="NikoshBAN" pitchFamily="2" charset="0"/>
                <a:cs typeface="NikoshBAN" pitchFamily="2" charset="0"/>
              </a:rPr>
              <a:t>প</a:t>
            </a:r>
            <a:r>
              <a:rPr lang="bn-BD" sz="4500" dirty="0">
                <a:solidFill>
                  <a:srgbClr val="C00000"/>
                </a:solidFill>
                <a:latin typeface="NikoshBAN" pitchFamily="2" charset="0"/>
                <a:cs typeface="NikoshBAN" pitchFamily="2" charset="0"/>
              </a:rPr>
              <a:t>স্থা</a:t>
            </a:r>
            <a:r>
              <a:rPr lang="bn-BD" sz="4500" dirty="0">
                <a:solidFill>
                  <a:srgbClr val="00B050"/>
                </a:solidFill>
                <a:latin typeface="NikoshBAN" pitchFamily="2" charset="0"/>
                <a:cs typeface="NikoshBAN" pitchFamily="2" charset="0"/>
              </a:rPr>
              <a:t>প</a:t>
            </a:r>
            <a:r>
              <a:rPr lang="bn-BD" sz="4500" dirty="0">
                <a:solidFill>
                  <a:srgbClr val="C00000"/>
                </a:solidFill>
                <a:latin typeface="NikoshBAN" pitchFamily="2" charset="0"/>
                <a:cs typeface="NikoshBAN" pitchFamily="2" charset="0"/>
              </a:rPr>
              <a:t>না</a:t>
            </a:r>
            <a:r>
              <a:rPr lang="bn-BD" sz="4500" dirty="0">
                <a:solidFill>
                  <a:srgbClr val="00B050"/>
                </a:solidFill>
                <a:latin typeface="NikoshBAN" pitchFamily="2" charset="0"/>
                <a:cs typeface="NikoshBAN" pitchFamily="2" charset="0"/>
              </a:rPr>
              <a:t>য়</a:t>
            </a:r>
            <a:endParaRPr lang="en-US" sz="4500" dirty="0">
              <a:solidFill>
                <a:srgbClr val="00B050"/>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xmlns="" id="{11C63873-A731-4D23-AE37-360B0B79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82" y="1097634"/>
            <a:ext cx="1344702" cy="1272619"/>
          </a:xfrm>
          <a:prstGeom prst="ellipse">
            <a:avLst/>
          </a:prstGeom>
          <a:ln>
            <a:noFill/>
          </a:ln>
          <a:effectLst>
            <a:softEdge rad="112500"/>
          </a:effectLst>
        </p:spPr>
      </p:pic>
      <p:pic>
        <p:nvPicPr>
          <p:cNvPr id="8" name="Picture 7">
            <a:extLst>
              <a:ext uri="{FF2B5EF4-FFF2-40B4-BE49-F238E27FC236}">
                <a16:creationId xmlns:a16="http://schemas.microsoft.com/office/drawing/2014/main" xmlns="" id="{11C63873-A731-4D23-AE37-360B0B79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188" y="1119289"/>
            <a:ext cx="1463511" cy="1125454"/>
          </a:xfrm>
          <a:prstGeom prst="ellipse">
            <a:avLst/>
          </a:prstGeom>
          <a:ln>
            <a:noFill/>
          </a:ln>
          <a:effectLst>
            <a:softEdge rad="112500"/>
          </a:effectLst>
        </p:spPr>
      </p:pic>
    </p:spTree>
    <p:extLst>
      <p:ext uri="{BB962C8B-B14F-4D97-AF65-F5344CB8AC3E}">
        <p14:creationId xmlns:p14="http://schemas.microsoft.com/office/powerpoint/2010/main" val="2182121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51710" y="1160262"/>
            <a:ext cx="3451860" cy="617220"/>
          </a:xfrm>
          <a:prstGeom prst="roundRect">
            <a:avLst>
              <a:gd name="adj"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s-IN" sz="4500" dirty="0">
                <a:solidFill>
                  <a:schemeClr val="tx1"/>
                </a:solidFill>
                <a:latin typeface="NikoshBAN" panose="02000000000000000000" pitchFamily="2" charset="0"/>
                <a:cs typeface="NikoshBAN" panose="02000000000000000000" pitchFamily="2" charset="0"/>
              </a:rPr>
              <a:t>প</a:t>
            </a:r>
            <a:r>
              <a:rPr lang="en-US" sz="4500" dirty="0" err="1">
                <a:solidFill>
                  <a:schemeClr val="tx1"/>
                </a:solidFill>
                <a:latin typeface="NikoshBAN" panose="02000000000000000000" pitchFamily="2" charset="0"/>
                <a:cs typeface="NikoshBAN" panose="02000000000000000000" pitchFamily="2" charset="0"/>
              </a:rPr>
              <a:t>াঠ</a:t>
            </a:r>
            <a:r>
              <a:rPr lang="en-US" sz="4500" dirty="0">
                <a:solidFill>
                  <a:schemeClr val="tx1"/>
                </a:solidFill>
                <a:latin typeface="NikoshBAN" panose="02000000000000000000" pitchFamily="2" charset="0"/>
                <a:cs typeface="NikoshBAN" panose="02000000000000000000" pitchFamily="2" charset="0"/>
              </a:rPr>
              <a:t> </a:t>
            </a:r>
            <a:r>
              <a:rPr lang="en-US" sz="4500" dirty="0" err="1">
                <a:solidFill>
                  <a:schemeClr val="tx1"/>
                </a:solidFill>
                <a:latin typeface="NikoshBAN" panose="02000000000000000000" pitchFamily="2" charset="0"/>
                <a:cs typeface="NikoshBAN" panose="02000000000000000000" pitchFamily="2" charset="0"/>
              </a:rPr>
              <a:t>পরিচিতি</a:t>
            </a:r>
            <a:r>
              <a:rPr lang="en-US" sz="4500" dirty="0">
                <a:solidFill>
                  <a:schemeClr val="tx1"/>
                </a:solidFill>
              </a:rPr>
              <a:t> </a:t>
            </a:r>
          </a:p>
        </p:txBody>
      </p:sp>
      <p:sp>
        <p:nvSpPr>
          <p:cNvPr id="9" name="Rectangle 8"/>
          <p:cNvSpPr/>
          <p:nvPr/>
        </p:nvSpPr>
        <p:spPr>
          <a:xfrm>
            <a:off x="5703570" y="2439489"/>
            <a:ext cx="2929345" cy="21847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bn-IN" sz="2700" dirty="0">
                <a:solidFill>
                  <a:schemeClr val="tx1"/>
                </a:solidFill>
                <a:latin typeface="NikoshBAN" panose="02000000000000000000" pitchFamily="2" charset="0"/>
                <a:cs typeface="NikoshBAN" panose="02000000000000000000" pitchFamily="2" charset="0"/>
              </a:rPr>
              <a:t>শ্রেণি : নবম</a:t>
            </a:r>
            <a:r>
              <a:rPr lang="en-US" sz="2700" dirty="0">
                <a:solidFill>
                  <a:schemeClr val="tx1"/>
                </a:solidFill>
                <a:latin typeface="NikoshBAN" panose="02000000000000000000" pitchFamily="2" charset="0"/>
                <a:cs typeface="NikoshBAN" panose="02000000000000000000" pitchFamily="2" charset="0"/>
              </a:rPr>
              <a:t>/</a:t>
            </a:r>
            <a:r>
              <a:rPr lang="as-IN" sz="2700" dirty="0">
                <a:solidFill>
                  <a:schemeClr val="tx1"/>
                </a:solidFill>
                <a:latin typeface="NikoshBAN" panose="02000000000000000000" pitchFamily="2" charset="0"/>
                <a:cs typeface="NikoshBAN" panose="02000000000000000000" pitchFamily="2" charset="0"/>
              </a:rPr>
              <a:t>দ</a:t>
            </a:r>
            <a:r>
              <a:rPr lang="en-US" sz="2700" dirty="0">
                <a:solidFill>
                  <a:schemeClr val="tx1"/>
                </a:solidFill>
                <a:latin typeface="NikoshBAN" panose="02000000000000000000" pitchFamily="2" charset="0"/>
                <a:cs typeface="NikoshBAN" panose="02000000000000000000" pitchFamily="2" charset="0"/>
              </a:rPr>
              <a:t>শ</a:t>
            </a:r>
            <a:r>
              <a:rPr lang="as-IN" sz="2700" dirty="0">
                <a:solidFill>
                  <a:schemeClr val="tx1"/>
                </a:solidFill>
                <a:latin typeface="NikoshBAN" panose="02000000000000000000" pitchFamily="2" charset="0"/>
                <a:cs typeface="NikoshBAN" panose="02000000000000000000" pitchFamily="2" charset="0"/>
              </a:rPr>
              <a:t>ম</a:t>
            </a:r>
            <a:r>
              <a:rPr lang="en-US" sz="2700" dirty="0">
                <a:solidFill>
                  <a:schemeClr val="tx1"/>
                </a:solidFill>
                <a:latin typeface="NikoshBAN" panose="02000000000000000000" pitchFamily="2" charset="0"/>
                <a:cs typeface="NikoshBAN" panose="02000000000000000000" pitchFamily="2" charset="0"/>
              </a:rPr>
              <a:t> </a:t>
            </a:r>
            <a:endParaRPr lang="bn-IN" sz="2700" dirty="0">
              <a:solidFill>
                <a:schemeClr val="tx1"/>
              </a:solidFill>
              <a:latin typeface="NikoshBAN" panose="02000000000000000000" pitchFamily="2" charset="0"/>
              <a:cs typeface="NikoshBAN" panose="02000000000000000000" pitchFamily="2" charset="0"/>
            </a:endParaRPr>
          </a:p>
          <a:p>
            <a:r>
              <a:rPr lang="bn-IN" sz="2700" dirty="0">
                <a:solidFill>
                  <a:schemeClr val="tx1"/>
                </a:solidFill>
                <a:latin typeface="NikoshBAN" panose="02000000000000000000" pitchFamily="2" charset="0"/>
                <a:cs typeface="NikoshBAN" panose="02000000000000000000" pitchFamily="2" charset="0"/>
              </a:rPr>
              <a:t>বিষয় : </a:t>
            </a:r>
            <a:r>
              <a:rPr lang="bn-IN" sz="2800" dirty="0">
                <a:latin typeface="NikoshBAN" pitchFamily="2" charset="0"/>
                <a:cs typeface="NikoshBAN" pitchFamily="2" charset="0"/>
              </a:rPr>
              <a:t>বাংলা সাহিত্য </a:t>
            </a:r>
            <a:endParaRPr lang="bn-IN" sz="2700" dirty="0">
              <a:solidFill>
                <a:schemeClr val="tx1"/>
              </a:solidFill>
              <a:latin typeface="NikoshBAN" panose="02000000000000000000" pitchFamily="2" charset="0"/>
              <a:cs typeface="NikoshBAN" panose="02000000000000000000" pitchFamily="2" charset="0"/>
            </a:endParaRPr>
          </a:p>
          <a:p>
            <a:r>
              <a:rPr lang="bn-IN" sz="2700" dirty="0">
                <a:latin typeface="NikoshBAN" panose="02000000000000000000" pitchFamily="2" charset="0"/>
                <a:cs typeface="NikoshBAN" panose="02000000000000000000" pitchFamily="2" charset="0"/>
              </a:rPr>
              <a:t>     </a:t>
            </a:r>
            <a:endParaRPr lang="en-US" sz="27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stretch>
            <a:fillRect/>
          </a:stretch>
        </p:blipFill>
        <p:spPr>
          <a:xfrm>
            <a:off x="413929" y="2311107"/>
            <a:ext cx="2380706" cy="296107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Frame 1">
            <a:extLst>
              <a:ext uri="{FF2B5EF4-FFF2-40B4-BE49-F238E27FC236}">
                <a16:creationId xmlns:a16="http://schemas.microsoft.com/office/drawing/2014/main" xmlns="" id="{67936D59-A80A-4F06-9273-4AB117788CA9}"/>
              </a:ext>
            </a:extLst>
          </p:cNvPr>
          <p:cNvSpPr/>
          <p:nvPr/>
        </p:nvSpPr>
        <p:spPr>
          <a:xfrm>
            <a:off x="-114300" y="857250"/>
            <a:ext cx="9372600" cy="5226628"/>
          </a:xfrm>
          <a:prstGeom prst="frame">
            <a:avLst>
              <a:gd name="adj1" fmla="val 2500"/>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aphicFrame>
        <p:nvGraphicFramePr>
          <p:cNvPr id="8" name="Object 7">
            <a:hlinkClick r:id="" action="ppaction://ole?verb=0"/>
            <a:extLst>
              <a:ext uri="{FF2B5EF4-FFF2-40B4-BE49-F238E27FC236}">
                <a16:creationId xmlns:a16="http://schemas.microsoft.com/office/drawing/2014/main" xmlns="" id="{5A7FE288-B6F1-447B-A989-A799F4F67AAB}"/>
              </a:ext>
            </a:extLst>
          </p:cNvPr>
          <p:cNvGraphicFramePr>
            <a:graphicFrameLocks noChangeAspect="1"/>
          </p:cNvGraphicFramePr>
          <p:nvPr/>
        </p:nvGraphicFramePr>
        <p:xfrm>
          <a:off x="2794635" y="3548092"/>
          <a:ext cx="2851954" cy="904772"/>
        </p:xfrm>
        <a:graphic>
          <a:graphicData uri="http://schemas.openxmlformats.org/presentationml/2006/ole">
            <mc:AlternateContent xmlns:mc="http://schemas.openxmlformats.org/markup-compatibility/2006">
              <mc:Choice xmlns:v="urn:schemas-microsoft-com:vml" Requires="v">
                <p:oleObj spid="_x0000_s1050" name="Packager Shell Object" showAsIcon="1" r:id="rId4" imgW="5394240" imgH="488520" progId="Package">
                  <p:embed/>
                </p:oleObj>
              </mc:Choice>
              <mc:Fallback>
                <p:oleObj name="Packager Shell Object" showAsIcon="1" r:id="rId4" imgW="5394240" imgH="488520" progId="Package">
                  <p:embed/>
                  <p:pic>
                    <p:nvPicPr>
                      <p:cNvPr id="0" name=""/>
                      <p:cNvPicPr/>
                      <p:nvPr/>
                    </p:nvPicPr>
                    <p:blipFill>
                      <a:blip r:embed="rId5"/>
                      <a:stretch>
                        <a:fillRect/>
                      </a:stretch>
                    </p:blipFill>
                    <p:spPr>
                      <a:xfrm>
                        <a:off x="2794635" y="3548092"/>
                        <a:ext cx="2851954" cy="904772"/>
                      </a:xfrm>
                      <a:prstGeom prst="rect">
                        <a:avLst/>
                      </a:prstGeom>
                    </p:spPr>
                  </p:pic>
                </p:oleObj>
              </mc:Fallback>
            </mc:AlternateContent>
          </a:graphicData>
        </a:graphic>
      </p:graphicFrame>
    </p:spTree>
    <p:extLst>
      <p:ext uri="{BB962C8B-B14F-4D97-AF65-F5344CB8AC3E}">
        <p14:creationId xmlns:p14="http://schemas.microsoft.com/office/powerpoint/2010/main" val="1557076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D73A9FF-A8F5-4364-B763-03956D61EEC2}"/>
              </a:ext>
            </a:extLst>
          </p:cNvPr>
          <p:cNvSpPr txBox="1"/>
          <p:nvPr/>
        </p:nvSpPr>
        <p:spPr>
          <a:xfrm>
            <a:off x="1600200" y="457200"/>
            <a:ext cx="6230735"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err="1">
                <a:ln w="22225">
                  <a:solidFill>
                    <a:srgbClr val="C00000"/>
                  </a:solidFill>
                  <a:prstDash val="solid"/>
                </a:ln>
                <a:solidFill>
                  <a:schemeClr val="accent2">
                    <a:lumMod val="40000"/>
                    <a:lumOff val="60000"/>
                  </a:schemeClr>
                </a:solidFill>
              </a:rPr>
              <a:t>আরোও</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একটা</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ছবি</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দেখে</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বলতে</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চেষ্টা</a:t>
            </a:r>
            <a:r>
              <a:rPr lang="en-US" sz="2400" b="1" dirty="0">
                <a:ln w="22225">
                  <a:solidFill>
                    <a:srgbClr val="C00000"/>
                  </a:solidFill>
                  <a:prstDash val="solid"/>
                </a:ln>
                <a:solidFill>
                  <a:schemeClr val="accent2">
                    <a:lumMod val="40000"/>
                    <a:lumOff val="60000"/>
                  </a:schemeClr>
                </a:solidFill>
              </a:rPr>
              <a:t> </a:t>
            </a:r>
            <a:r>
              <a:rPr lang="en-US" sz="2400" b="1" dirty="0" err="1">
                <a:ln w="22225">
                  <a:solidFill>
                    <a:srgbClr val="C00000"/>
                  </a:solidFill>
                  <a:prstDash val="solid"/>
                </a:ln>
                <a:solidFill>
                  <a:schemeClr val="accent2">
                    <a:lumMod val="40000"/>
                    <a:lumOff val="60000"/>
                  </a:schemeClr>
                </a:solidFill>
              </a:rPr>
              <a:t>করো</a:t>
            </a:r>
            <a:endParaRPr lang="en-US" sz="2100" b="1" dirty="0">
              <a:ln w="22225">
                <a:solidFill>
                  <a:srgbClr val="C00000"/>
                </a:solidFill>
                <a:prstDash val="solid"/>
              </a:ln>
              <a:solidFill>
                <a:schemeClr val="accent2">
                  <a:lumMod val="40000"/>
                  <a:lumOff val="6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752600"/>
            <a:ext cx="5715000" cy="48768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691305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images (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985000" cy="4648200"/>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381000"/>
            <a:ext cx="5257800" cy="523220"/>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ছবিটি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বলতো</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5316187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afterEffect">
                                  <p:stCondLst>
                                    <p:cond delay="50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500"/>
                            </p:stCondLst>
                            <p:childTnLst>
                              <p:par>
                                <p:cTn id="9" presetID="20" presetClass="entr" presetSubtype="0" fill="hold" nodeType="afterEffect">
                                  <p:stCondLst>
                                    <p:cond delay="500"/>
                                  </p:stCondLst>
                                  <p:childTnLst>
                                    <p:set>
                                      <p:cBhvr>
                                        <p:cTn id="10" dur="1" fill="hold">
                                          <p:stCondLst>
                                            <p:cond delay="0"/>
                                          </p:stCondLst>
                                        </p:cTn>
                                        <p:tgtEl>
                                          <p:spTgt spid="2050"/>
                                        </p:tgtEl>
                                        <p:attrNameLst>
                                          <p:attrName>style.visibility</p:attrName>
                                        </p:attrNameLst>
                                      </p:cBhvr>
                                      <p:to>
                                        <p:strVal val="visible"/>
                                      </p:to>
                                    </p:set>
                                    <p:animEffect transition="in" filter="wedge">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ভাষা আন্দোলনের শহীদদের ছবি ">
            <a:extLst>
              <a:ext uri="{FF2B5EF4-FFF2-40B4-BE49-F238E27FC236}">
                <a16:creationId xmlns:a16="http://schemas.microsoft.com/office/drawing/2014/main" xmlns="" id="{C90175ED-2E9B-47C7-ACB3-B63C963D5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0130"/>
            <a:ext cx="8618220" cy="4777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51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ভাষা আন্দোলনের শহীদদের ছবি ">
            <a:extLst>
              <a:ext uri="{FF2B5EF4-FFF2-40B4-BE49-F238E27FC236}">
                <a16:creationId xmlns:a16="http://schemas.microsoft.com/office/drawing/2014/main" xmlns="" id="{9127BBB3-C135-4B40-A141-95C65A68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 y="1005840"/>
            <a:ext cx="9002970" cy="490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ভাষা আন্দোলনের শহীদদের ছবি ">
            <a:extLst>
              <a:ext uri="{FF2B5EF4-FFF2-40B4-BE49-F238E27FC236}">
                <a16:creationId xmlns:a16="http://schemas.microsoft.com/office/drawing/2014/main" xmlns="" id="{B12AC963-637D-4856-BBF1-31B0779D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 y="1025075"/>
            <a:ext cx="9002970" cy="4949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Image result for ভাষা আন্দোলনের শহীদদের ছবি ">
            <a:extLst>
              <a:ext uri="{FF2B5EF4-FFF2-40B4-BE49-F238E27FC236}">
                <a16:creationId xmlns:a16="http://schemas.microsoft.com/office/drawing/2014/main" xmlns="" id="{8E5E9D07-9E75-4AC2-8431-FB7A62E3A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5075"/>
            <a:ext cx="9002970" cy="4949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7EF9BE91-0415-42DA-A3AE-49C1025336D3}"/>
              </a:ext>
            </a:extLst>
          </p:cNvPr>
          <p:cNvPicPr>
            <a:picLocks noChangeAspect="1"/>
          </p:cNvPicPr>
          <p:nvPr/>
        </p:nvPicPr>
        <p:blipFill rotWithShape="1">
          <a:blip r:embed="rId5">
            <a:extLst>
              <a:ext uri="{28A0092B-C50C-407E-A947-70E740481C1C}">
                <a14:useLocalDpi xmlns:a14="http://schemas.microsoft.com/office/drawing/2010/main" val="0"/>
              </a:ext>
            </a:extLst>
          </a:blip>
          <a:srcRect t="12951" b="14317"/>
          <a:stretch/>
        </p:blipFill>
        <p:spPr>
          <a:xfrm>
            <a:off x="0" y="1038318"/>
            <a:ext cx="9128700" cy="49034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808532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1015</Words>
  <Application>Microsoft Office PowerPoint</Application>
  <PresentationFormat>On-screen Show (4:3)</PresentationFormat>
  <Paragraphs>131</Paragraphs>
  <Slides>32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NikoshBAN</vt:lpstr>
      <vt:lpstr>SolaimanLipi</vt:lpstr>
      <vt:lpstr>Times New Roman</vt:lpstr>
      <vt:lpstr>Vrinda</vt:lpstr>
      <vt:lpstr>Office Theme</vt:lpstr>
      <vt:lpstr>Packager Shell Object</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409</cp:revision>
  <dcterms:created xsi:type="dcterms:W3CDTF">2020-04-04T05:23:35Z</dcterms:created>
  <dcterms:modified xsi:type="dcterms:W3CDTF">2020-09-30T06:19:57Z</dcterms:modified>
</cp:coreProperties>
</file>