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7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283" r:id="rId23"/>
  </p:sldIdLst>
  <p:sldSz cx="12801600" cy="7315200"/>
  <p:notesSz cx="6858000" cy="9144000"/>
  <p:defaultTextStyle>
    <a:defPPr>
      <a:defRPr lang="en-US"/>
    </a:defPPr>
    <a:lvl1pPr marL="0" algn="l" defTabSz="96560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2803" algn="l" defTabSz="96560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65606" algn="l" defTabSz="96560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48410" algn="l" defTabSz="96560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31213" algn="l" defTabSz="96560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14016" algn="l" defTabSz="96560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96819" algn="l" defTabSz="96560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79622" algn="l" defTabSz="96560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62426" algn="l" defTabSz="96560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336600"/>
    <a:srgbClr val="81ED37"/>
    <a:srgbClr val="91B2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834" y="-108"/>
      </p:cViewPr>
      <p:guideLst>
        <p:guide orient="horz" pos="230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2D82FE-D54B-46E5-91BF-1E22C1C672CB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43000"/>
            <a:ext cx="54006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E7300-24B7-4BE6-BA49-31B11BC20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341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6560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82803" algn="l" defTabSz="96560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65606" algn="l" defTabSz="96560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48410" algn="l" defTabSz="96560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31213" algn="l" defTabSz="96560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14016" algn="l" defTabSz="96560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96819" algn="l" defTabSz="96560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79622" algn="l" defTabSz="96560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62426" algn="l" defTabSz="96560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90842" y="1463040"/>
            <a:ext cx="11521440" cy="1950720"/>
          </a:xfrm>
        </p:spPr>
        <p:txBody>
          <a:bodyPr vert="horz" lIns="57475" tIns="0" rIns="57475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60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4AC02-2F2A-4919-8646-C4A8EC953AF7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13487-E5C7-4A10-8C06-709AB0820C3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920240" y="3553811"/>
            <a:ext cx="896112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574746" indent="0" algn="ctr">
              <a:buNone/>
            </a:lvl2pPr>
            <a:lvl3pPr marL="1149492" indent="0" algn="ctr">
              <a:buNone/>
            </a:lvl3pPr>
            <a:lvl4pPr marL="1724238" indent="0" algn="ctr">
              <a:buNone/>
            </a:lvl4pPr>
            <a:lvl5pPr marL="2298984" indent="0" algn="ctr">
              <a:buNone/>
            </a:lvl5pPr>
            <a:lvl6pPr marL="2873731" indent="0" algn="ctr">
              <a:buNone/>
            </a:lvl6pPr>
            <a:lvl7pPr marL="3448477" indent="0" algn="ctr">
              <a:buNone/>
            </a:lvl7pPr>
            <a:lvl8pPr marL="4023223" indent="0" algn="ctr">
              <a:buNone/>
            </a:lvl8pPr>
            <a:lvl9pPr marL="4597969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4AC02-2F2A-4919-8646-C4A8EC953AF7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13487-E5C7-4A10-8C06-709AB0820C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1160" y="292948"/>
            <a:ext cx="2880360" cy="6241627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292948"/>
            <a:ext cx="8427720" cy="6241627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4AC02-2F2A-4919-8646-C4A8EC953AF7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13487-E5C7-4A10-8C06-709AB0820C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4AC02-2F2A-4919-8646-C4A8EC953AF7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13487-E5C7-4A10-8C06-709AB0820C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280" y="650240"/>
            <a:ext cx="9921240" cy="195072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60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40280" y="2674972"/>
            <a:ext cx="9921240" cy="1610359"/>
          </a:xfrm>
        </p:spPr>
        <p:txBody>
          <a:bodyPr anchor="t"/>
          <a:lstStyle>
            <a:lvl1pPr marL="91959" indent="0" algn="l">
              <a:buNone/>
              <a:defRPr sz="2500">
                <a:solidFill>
                  <a:schemeClr val="tx1"/>
                </a:solidFill>
              </a:defRPr>
            </a:lvl1pPr>
            <a:lvl2pPr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4AC02-2F2A-4919-8646-C4A8EC953AF7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94720" y="6844454"/>
            <a:ext cx="1066800" cy="389467"/>
          </a:xfrm>
        </p:spPr>
        <p:txBody>
          <a:bodyPr/>
          <a:lstStyle/>
          <a:p>
            <a:fld id="{0E213487-E5C7-4A10-8C06-709AB0820C3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0" y="1706880"/>
            <a:ext cx="5654040" cy="4827694"/>
          </a:xfrm>
        </p:spPr>
        <p:txBody>
          <a:bodyPr/>
          <a:lstStyle>
            <a:lvl1pPr>
              <a:defRPr sz="33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1706880"/>
            <a:ext cx="5654040" cy="4827694"/>
          </a:xfrm>
        </p:spPr>
        <p:txBody>
          <a:bodyPr/>
          <a:lstStyle>
            <a:lvl1pPr>
              <a:defRPr sz="33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4AC02-2F2A-4919-8646-C4A8EC953AF7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13487-E5C7-4A10-8C06-709AB0820C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291253"/>
            <a:ext cx="11521440" cy="12192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637453"/>
            <a:ext cx="5656263" cy="800946"/>
          </a:xfrm>
        </p:spPr>
        <p:txBody>
          <a:bodyPr anchor="ctr"/>
          <a:lstStyle>
            <a:lvl1pPr marL="0" indent="0">
              <a:buNone/>
              <a:defRPr sz="3000" b="0" cap="all" baseline="0">
                <a:solidFill>
                  <a:schemeClr val="tx1"/>
                </a:solidFill>
              </a:defRPr>
            </a:lvl1pPr>
            <a:lvl2pPr>
              <a:buNone/>
              <a:defRPr sz="2500" b="1"/>
            </a:lvl2pPr>
            <a:lvl3pPr>
              <a:buNone/>
              <a:defRPr sz="2300" b="1"/>
            </a:lvl3pPr>
            <a:lvl4pPr>
              <a:buNone/>
              <a:defRPr sz="2000" b="1"/>
            </a:lvl4pPr>
            <a:lvl5pPr>
              <a:buNone/>
              <a:defRPr sz="20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503036" y="1637453"/>
            <a:ext cx="5658485" cy="800946"/>
          </a:xfrm>
        </p:spPr>
        <p:txBody>
          <a:bodyPr anchor="ctr"/>
          <a:lstStyle>
            <a:lvl1pPr marL="0" indent="0">
              <a:buNone/>
              <a:defRPr sz="3000" b="0" cap="all" baseline="0">
                <a:solidFill>
                  <a:schemeClr val="tx1"/>
                </a:solidFill>
              </a:defRPr>
            </a:lvl1pPr>
            <a:lvl2pPr>
              <a:buNone/>
              <a:defRPr sz="2500" b="1"/>
            </a:lvl2pPr>
            <a:lvl3pPr>
              <a:buNone/>
              <a:defRPr sz="2300" b="1"/>
            </a:lvl3pPr>
            <a:lvl4pPr>
              <a:buNone/>
              <a:defRPr sz="2000" b="1"/>
            </a:lvl4pPr>
            <a:lvl5pPr>
              <a:buNone/>
              <a:defRPr sz="20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40080" y="2519680"/>
            <a:ext cx="5656263" cy="401489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6" y="2519680"/>
            <a:ext cx="5658485" cy="401489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4AC02-2F2A-4919-8646-C4A8EC953AF7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13487-E5C7-4A10-8C06-709AB0820C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4AC02-2F2A-4919-8646-C4A8EC953AF7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13487-E5C7-4A10-8C06-709AB0820C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4AC02-2F2A-4919-8646-C4A8EC953AF7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13487-E5C7-4A10-8C06-709AB0820C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291253"/>
            <a:ext cx="4211638" cy="123952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8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40081" y="1625600"/>
            <a:ext cx="4211638" cy="4908974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500"/>
            </a:lvl2pPr>
            <a:lvl3pPr>
              <a:buNone/>
              <a:defRPr sz="1300"/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005070" y="291254"/>
            <a:ext cx="7156450" cy="6243321"/>
          </a:xfrm>
        </p:spPr>
        <p:txBody>
          <a:bodyPr/>
          <a:lstStyle>
            <a:lvl1pPr>
              <a:defRPr sz="3300"/>
            </a:lvl1pPr>
            <a:lvl2pPr>
              <a:defRPr sz="3000"/>
            </a:lvl2pPr>
            <a:lvl3pPr>
              <a:defRPr sz="2800"/>
            </a:lvl3pPr>
            <a:lvl4pPr>
              <a:defRPr sz="2500"/>
            </a:lvl4pPr>
            <a:lvl5pPr>
              <a:defRPr sz="23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4AC02-2F2A-4919-8646-C4A8EC953AF7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13487-E5C7-4A10-8C06-709AB0820C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0" y="650240"/>
            <a:ext cx="7680960" cy="557107"/>
          </a:xfrm>
        </p:spPr>
        <p:txBody>
          <a:bodyPr lIns="57475" rIns="57475" bIns="0" anchor="b">
            <a:sp3d prstMaterial="softEdge"/>
          </a:bodyPr>
          <a:lstStyle>
            <a:lvl1pPr algn="ctr">
              <a:buNone/>
              <a:defRPr sz="25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60320" y="1954107"/>
            <a:ext cx="7680960" cy="422656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40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0" y="1244573"/>
            <a:ext cx="7680960" cy="565709"/>
          </a:xfrm>
        </p:spPr>
        <p:txBody>
          <a:bodyPr lIns="57475" tIns="57475" rIns="57475" anchor="t"/>
          <a:lstStyle>
            <a:lvl1pPr marL="0" indent="0" algn="ctr">
              <a:buNone/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4AC02-2F2A-4919-8646-C4A8EC953AF7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13487-E5C7-4A10-8C06-709AB0820C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50000"/>
              <a:lumOff val="50000"/>
            </a:schemeClr>
          </a:fgClr>
          <a:bgClr>
            <a:schemeClr val="bg2">
              <a:lumMod val="40000"/>
              <a:lumOff val="6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40080" y="292947"/>
            <a:ext cx="11521440" cy="1219200"/>
          </a:xfrm>
          <a:prstGeom prst="rect">
            <a:avLst/>
          </a:prstGeom>
        </p:spPr>
        <p:txBody>
          <a:bodyPr vert="horz" lIns="114949" tIns="57475" rIns="114949" bIns="57475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40080" y="1706880"/>
            <a:ext cx="11521440" cy="5023104"/>
          </a:xfrm>
          <a:prstGeom prst="rect">
            <a:avLst/>
          </a:prstGeom>
        </p:spPr>
        <p:txBody>
          <a:bodyPr vert="horz" lIns="114949" tIns="57475" rIns="114949" bIns="57475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" y="6844454"/>
            <a:ext cx="2987040" cy="389467"/>
          </a:xfrm>
          <a:prstGeom prst="rect">
            <a:avLst/>
          </a:prstGeom>
        </p:spPr>
        <p:txBody>
          <a:bodyPr vert="horz" lIns="114949" tIns="57475" rIns="114949" bIns="57475" anchor="b"/>
          <a:lstStyle>
            <a:lvl1pPr algn="l" eaLnBrk="1" latinLnBrk="0" hangingPunct="1">
              <a:defRPr kumimoji="0" sz="15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014AC02-2F2A-4919-8646-C4A8EC953AF7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373880" y="6844454"/>
            <a:ext cx="4053840" cy="389467"/>
          </a:xfrm>
          <a:prstGeom prst="rect">
            <a:avLst/>
          </a:prstGeom>
        </p:spPr>
        <p:txBody>
          <a:bodyPr vert="horz" lIns="114949" tIns="57475" rIns="114949" bIns="57475" anchor="b"/>
          <a:lstStyle>
            <a:lvl1pPr algn="ctr" eaLnBrk="1" latinLnBrk="0" hangingPunct="1">
              <a:defRPr kumimoji="0" sz="15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1094720" y="6844454"/>
            <a:ext cx="1066800" cy="389467"/>
          </a:xfrm>
          <a:prstGeom prst="rect">
            <a:avLst/>
          </a:prstGeom>
        </p:spPr>
        <p:txBody>
          <a:bodyPr vert="horz" lIns="0" tIns="57475" rIns="0" bIns="57475" anchor="b"/>
          <a:lstStyle>
            <a:lvl1pPr algn="r" eaLnBrk="1" latinLnBrk="0" hangingPunct="1">
              <a:defRPr kumimoji="0" sz="15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E213487-E5C7-4A10-8C06-709AB0820C3D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52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689695" indent="-517272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1092018" indent="-356343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425370" indent="-287373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701249" indent="-229898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1942642" indent="-229898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2218520" indent="-229898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2471408" indent="-229898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724297" indent="-229898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977185" indent="-229898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747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949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72423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29898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8737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4484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2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5979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hyperlink" Target="http://www.ebook.gov.bd/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hyperlink" Target="https://www.youtube.com/watch?v=EwQeWAapSDM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89942" y="0"/>
            <a:ext cx="12651698" cy="7315200"/>
          </a:xfrm>
          <a:prstGeom prst="roundRect">
            <a:avLst/>
          </a:prstGeom>
          <a:noFill/>
          <a:ln w="190500"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আজকের</a:t>
            </a:r>
            <a:r>
              <a:rPr lang="en-US" sz="6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6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ক্লাশে</a:t>
            </a:r>
            <a:r>
              <a:rPr lang="en-US" sz="6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6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সবাইকে</a:t>
            </a:r>
            <a:r>
              <a:rPr lang="en-US" sz="6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</a:p>
          <a:p>
            <a:pPr algn="ctr"/>
            <a:r>
              <a:rPr lang="en-US" sz="66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সূ-স্বাগতম</a:t>
            </a:r>
            <a:endParaRPr lang="en-US" sz="66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900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4952" y="0"/>
            <a:ext cx="12651698" cy="7315200"/>
          </a:xfrm>
          <a:prstGeom prst="roundRect">
            <a:avLst/>
          </a:prstGeom>
          <a:noFill/>
          <a:ln w="190500"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6600" b="1" dirty="0" smtClean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Content Placeholder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908" y="1019331"/>
            <a:ext cx="7824866" cy="50516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8169639" y="1495158"/>
            <a:ext cx="4362137" cy="3975488"/>
          </a:xfrm>
          <a:prstGeom prst="leftArrowCallout">
            <a:avLst>
              <a:gd name="adj1" fmla="val 14873"/>
              <a:gd name="adj2" fmla="val 25000"/>
              <a:gd name="adj3" fmla="val 25000"/>
              <a:gd name="adj4" fmla="val 64977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6561" tIns="48280" rIns="96561" bIns="48280" rtlCol="0">
            <a:spAutoFit/>
          </a:bodyPr>
          <a:lstStyle/>
          <a:p>
            <a:pPr algn="ctr"/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 </a:t>
            </a:r>
          </a:p>
          <a:p>
            <a:pPr algn="ctr"/>
            <a:endParaRPr lang="bn-BD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 </a:t>
            </a:r>
          </a:p>
          <a:p>
            <a:pPr algn="ctr"/>
            <a:endParaRPr lang="bn-BD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</a:t>
            </a:r>
          </a:p>
          <a:p>
            <a:pPr algn="ctr"/>
            <a:endParaRPr lang="bn-BD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বাতায়ন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06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4952" y="0"/>
            <a:ext cx="12651698" cy="7315200"/>
          </a:xfrm>
          <a:prstGeom prst="roundRect">
            <a:avLst/>
          </a:prstGeom>
          <a:noFill/>
          <a:ln w="190500"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6600" b="1" dirty="0" smtClean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Subtitle 4"/>
          <p:cNvSpPr>
            <a:spLocks noGrp="1"/>
          </p:cNvSpPr>
          <p:nvPr>
            <p:ph type="subTitle" idx="1"/>
          </p:nvPr>
        </p:nvSpPr>
        <p:spPr>
          <a:xfrm>
            <a:off x="1905910" y="3797298"/>
            <a:ext cx="8168184" cy="874493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en-US" sz="5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2"/>
              </a:rPr>
              <a:t>www.ebook.gov.bd</a:t>
            </a:r>
            <a:r>
              <a:rPr lang="en-US" sz="5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Content Placeholder 5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81" t="6103" r="3198" b="74121"/>
          <a:stretch/>
        </p:blipFill>
        <p:spPr>
          <a:xfrm rot="20156243">
            <a:off x="8411796" y="883491"/>
            <a:ext cx="3115835" cy="1732356"/>
          </a:xfrm>
          <a:prstGeom prst="rect">
            <a:avLst/>
          </a:prstGeom>
        </p:spPr>
      </p:pic>
      <p:pic>
        <p:nvPicPr>
          <p:cNvPr id="6" name="Content Placeholder 5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9" t="43869" r="64049" b="27564"/>
          <a:stretch/>
        </p:blipFill>
        <p:spPr>
          <a:xfrm>
            <a:off x="1304045" y="1288864"/>
            <a:ext cx="3060807" cy="18970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76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0" y="0"/>
            <a:ext cx="12726650" cy="7315200"/>
          </a:xfrm>
          <a:prstGeom prst="roundRect">
            <a:avLst/>
          </a:prstGeom>
          <a:noFill/>
          <a:ln w="190500"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6600" b="1" dirty="0" smtClean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Content Placeholder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790" y="869430"/>
            <a:ext cx="8859187" cy="53664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Content Placeholder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790" y="869431"/>
            <a:ext cx="8859187" cy="5366478"/>
          </a:xfrm>
          <a:prstGeom prst="rect">
            <a:avLst/>
          </a:prstGeom>
          <a:noFill/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76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4952" y="0"/>
            <a:ext cx="12651698" cy="7315200"/>
          </a:xfrm>
          <a:prstGeom prst="roundRect">
            <a:avLst/>
          </a:prstGeom>
          <a:noFill/>
          <a:ln w="190500"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66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017441" y="578658"/>
            <a:ext cx="3783159" cy="94809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6561" tIns="48280" rIns="96561" bIns="4828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3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38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17441" y="2429273"/>
            <a:ext cx="10862272" cy="24912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6561" tIns="48280" rIns="96561" bIns="4828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51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বর্তমানে আর কোন কোন নাগরিক সেবা খুব সহজে পাওয়া যায়।</a:t>
            </a:r>
            <a:endParaRPr lang="en-US" sz="51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096554" y="5822996"/>
            <a:ext cx="3783159" cy="94809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6561" tIns="48280" rIns="96561" bIns="4828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3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সময়: ০৫ মিনিট</a:t>
            </a:r>
            <a:endParaRPr lang="en-US" sz="38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6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4955" y="0"/>
            <a:ext cx="12651698" cy="7315200"/>
          </a:xfrm>
          <a:prstGeom prst="roundRect">
            <a:avLst/>
          </a:prstGeom>
          <a:noFill/>
          <a:ln w="190500"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6600" b="1" dirty="0" smtClean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Content Placeholder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210" y="2008682"/>
            <a:ext cx="6415789" cy="40385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821154" y="626793"/>
            <a:ext cx="5703397" cy="558101"/>
          </a:xfrm>
          <a:prstGeom prst="rect">
            <a:avLst/>
          </a:prstGeom>
          <a:noFill/>
        </p:spPr>
        <p:txBody>
          <a:bodyPr wrap="square" lIns="96561" tIns="48280" rIns="96561" bIns="48280" rtlCol="0">
            <a:spAutoFit/>
          </a:bodyPr>
          <a:lstStyle/>
          <a:p>
            <a:r>
              <a:rPr lang="en-US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educationboardresult.gov.bd</a:t>
            </a:r>
            <a:endParaRPr lang="en-US" sz="21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14611" y="2499289"/>
            <a:ext cx="4197238" cy="2590493"/>
          </a:xfrm>
          <a:prstGeom prst="leftArrowCallout">
            <a:avLst>
              <a:gd name="adj1" fmla="val 17175"/>
              <a:gd name="adj2" fmla="val 18044"/>
              <a:gd name="adj3" fmla="val 25000"/>
              <a:gd name="adj4" fmla="val 71970"/>
            </a:avLst>
          </a:prstGeom>
          <a:solidFill>
            <a:schemeClr val="tx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96561" tIns="48280" rIns="96561" bIns="48280" rtlCol="0">
            <a:spAutoFit/>
          </a:bodyPr>
          <a:lstStyle/>
          <a:p>
            <a:pPr algn="ctr"/>
            <a:r>
              <a:rPr lang="bn-BD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পরীক্ষার ফলাফল জানা 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6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4952" y="0"/>
            <a:ext cx="12651698" cy="7315200"/>
          </a:xfrm>
          <a:prstGeom prst="roundRect">
            <a:avLst/>
          </a:prstGeom>
          <a:noFill/>
          <a:ln w="190500"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6600" b="1" dirty="0" smtClean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Content Placeholder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31" y="1109272"/>
            <a:ext cx="7409639" cy="52015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8154649" y="2094559"/>
            <a:ext cx="4317167" cy="2728993"/>
          </a:xfrm>
          <a:prstGeom prst="leftArrowCallout">
            <a:avLst>
              <a:gd name="adj1" fmla="val 20343"/>
              <a:gd name="adj2" fmla="val 20155"/>
              <a:gd name="adj3" fmla="val 29224"/>
              <a:gd name="adj4" fmla="val 60904"/>
            </a:avLst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96561" tIns="48280" rIns="96561" bIns="48280" rtlCol="0">
            <a:spAutoFit/>
          </a:bodyPr>
          <a:lstStyle/>
          <a:p>
            <a:pPr algn="ctr"/>
            <a:r>
              <a:rPr lang="bn-BD" sz="57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ট্রেনের টিকিট কাটা</a:t>
            </a:r>
            <a:endParaRPr lang="en-US" sz="25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6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4952" y="0"/>
            <a:ext cx="12651698" cy="7315200"/>
          </a:xfrm>
          <a:prstGeom prst="roundRect">
            <a:avLst/>
          </a:prstGeom>
          <a:ln w="190500"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6600" b="1" dirty="0" smtClean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"/>
          <a:stretch/>
        </p:blipFill>
        <p:spPr>
          <a:xfrm>
            <a:off x="372584" y="1019331"/>
            <a:ext cx="7392322" cy="5005191"/>
          </a:xfrm>
          <a:prstGeom prst="rect">
            <a:avLst/>
          </a:prstGeom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6400801" y="1768381"/>
            <a:ext cx="6086005" cy="3421490"/>
          </a:xfrm>
          <a:prstGeom prst="leftArrowCallout">
            <a:avLst>
              <a:gd name="adj1" fmla="val 12987"/>
              <a:gd name="adj2" fmla="val 13856"/>
              <a:gd name="adj3" fmla="val 25000"/>
              <a:gd name="adj4" fmla="val 65687"/>
            </a:avLst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96561" tIns="48280" rIns="96561" bIns="48280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 </a:t>
            </a:r>
          </a:p>
          <a:p>
            <a:pPr algn="ctr"/>
            <a:r>
              <a:rPr lang="en-US" sz="7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পাস</a:t>
            </a:r>
            <a:r>
              <a:rPr lang="en-US" sz="7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পোর্ট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6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4971" y="0"/>
            <a:ext cx="12651698" cy="7315200"/>
          </a:xfrm>
          <a:prstGeom prst="roundRect">
            <a:avLst/>
          </a:prstGeom>
          <a:noFill/>
          <a:ln w="190500"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66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74558" y="3023059"/>
            <a:ext cx="11182662" cy="174839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Fron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57475" tIns="0" rIns="57475" bIns="0" anchor="b">
            <a:noAutofit/>
            <a:scene3d>
              <a:camera prst="perspective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60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400" cap="none" smtClean="0">
                <a:ln w="11430"/>
                <a:solidFill>
                  <a:srgbClr val="00206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জাতীয় তথ্য বাতায়নে কোন কোন সেবা পাওয়া যায় তা পোস্টার পেপারে লিখ</a:t>
            </a:r>
            <a:endParaRPr lang="en-US" sz="4400" cap="none" dirty="0">
              <a:ln w="11430"/>
              <a:solidFill>
                <a:srgbClr val="00206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08460" y="1148308"/>
            <a:ext cx="5562360" cy="141393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Fron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6561" tIns="48280" rIns="96561" bIns="48280" rtlCol="0" anchor="ctr">
            <a:normAutofit/>
            <a:scene3d>
              <a:camera prst="perspective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4000" b="1" dirty="0">
                <a:ln w="11430"/>
                <a:solidFill>
                  <a:srgbClr val="00206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4000" b="1" dirty="0">
              <a:ln w="11430"/>
              <a:solidFill>
                <a:srgbClr val="00206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314597" y="5560045"/>
            <a:ext cx="2778854" cy="62694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Fron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6561" tIns="48280" rIns="96561" bIns="48280" rtlCol="0" anchor="ctr">
            <a:normAutofit fontScale="70000" lnSpcReduction="20000"/>
            <a:scene3d>
              <a:camera prst="perspective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4200" b="1" dirty="0">
                <a:ln w="11430"/>
                <a:solidFill>
                  <a:srgbClr val="00206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সময়: ৮ মিনিট</a:t>
            </a:r>
            <a:endParaRPr lang="en-US" sz="4200" b="1" dirty="0">
              <a:ln w="11430"/>
              <a:solidFill>
                <a:srgbClr val="00206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07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4950" y="37476"/>
            <a:ext cx="12651698" cy="7315200"/>
          </a:xfrm>
          <a:prstGeom prst="roundRect">
            <a:avLst/>
          </a:prstGeom>
          <a:noFill/>
          <a:ln w="190500"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6600" b="1" dirty="0" smtClean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Content Placeholder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17" y="1274164"/>
            <a:ext cx="9743606" cy="48718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607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4952" y="0"/>
            <a:ext cx="12651698" cy="7315200"/>
          </a:xfrm>
          <a:prstGeom prst="roundRect">
            <a:avLst/>
          </a:prstGeom>
          <a:noFill/>
          <a:ln w="190500"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66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914400" y="3348251"/>
            <a:ext cx="10807663" cy="64966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57475" tIns="0" rIns="57475" bIns="0" anchor="b">
            <a:normAutofit fontScale="525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60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cap="none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BD" cap="none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সরকারের জাতীয় ওয়েব পোর্টালের ঠিকানা কোনটি ?</a:t>
            </a:r>
            <a:endParaRPr lang="en-US" cap="none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207895" y="951736"/>
            <a:ext cx="5591331" cy="97894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6561" tIns="48280" rIns="96561" bIns="4828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109392" y="5525584"/>
            <a:ext cx="10612670" cy="61132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6561" tIns="48280" rIns="96561" bIns="48280" rtlCol="0" anchor="ctr">
            <a:normAutofit fontScale="60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bn-BD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রেজিস্ট্রার অব জয়েন্ট স্টক কোম্পানির ওয়েবসাইট কোনটি ?</a:t>
            </a:r>
            <a:endParaRPr lang="en-US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229314" y="4440071"/>
            <a:ext cx="10612670" cy="64335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6561" tIns="48280" rIns="96561" bIns="48280" rtlCol="0" anchor="ctr">
            <a:normAutofit fontScale="675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BD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বর্তমানে বাংলাদেশে মোবাইল ফোন গ্রাহক সংখ্যা কত ?</a:t>
            </a:r>
            <a:endParaRPr lang="en-US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79413" y="2495391"/>
            <a:ext cx="7464980" cy="68051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6561" tIns="48280" rIns="96561" bIns="48280" rtlCol="0" anchor="ctr">
            <a:normAutofit fontScale="975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en-US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SMS </a:t>
            </a:r>
            <a:r>
              <a:rPr lang="bn-BD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 পূর্ণরূপ কী ?</a:t>
            </a:r>
            <a:endParaRPr lang="en-US" sz="36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07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0" y="0"/>
            <a:ext cx="12651698" cy="7315200"/>
          </a:xfrm>
          <a:prstGeom prst="roundRect">
            <a:avLst/>
          </a:prstGeom>
          <a:noFill/>
          <a:ln w="190500"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66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35452" y="1679786"/>
            <a:ext cx="5501390" cy="5078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sz="28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28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28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28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28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BD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অষ্টম</a:t>
            </a:r>
          </a:p>
          <a:p>
            <a:r>
              <a:rPr lang="en-US" sz="28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BD" sz="2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তথ্য ও যোগাযোগ প্রযুক্তি</a:t>
            </a:r>
            <a:endParaRPr lang="en-US" sz="28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bn-BD" sz="2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 </a:t>
            </a:r>
            <a:r>
              <a:rPr lang="bn-BD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(পাঠ ৫</a:t>
            </a:r>
            <a:r>
              <a:rPr lang="en-US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bn-BD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তারিখ-</a:t>
            </a:r>
            <a:endParaRPr lang="en-US" sz="28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36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04733" y="3141724"/>
            <a:ext cx="5966087" cy="320957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04967" y="3657599"/>
            <a:ext cx="5985774" cy="253763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en-US" sz="3200" cap="none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3200" cap="none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cap="none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মহছেন</a:t>
            </a:r>
            <a:r>
              <a:rPr lang="en-US" sz="3200" cap="none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cap="none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খান</a:t>
            </a:r>
            <a:r>
              <a:rPr lang="en-US" sz="4000" cap="none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sz="4000" cap="none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2400" cap="none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en-US" sz="2400" cap="none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cap="none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cap="none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2000" cap="none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ICT </a:t>
            </a:r>
            <a:r>
              <a:rPr lang="en-US" sz="2400" cap="none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en-US" sz="2400" cap="none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sz="2400" cap="none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2400" cap="none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রাজ্জাক</a:t>
            </a:r>
            <a:r>
              <a:rPr lang="en-US" sz="2400" cap="none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cap="none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400" cap="none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cap="none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400" cap="none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sz="2400" cap="none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2400" cap="none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2400" cap="none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cap="none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2400" cap="none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cap="none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কুমিল্লা</a:t>
            </a:r>
            <a:r>
              <a:rPr lang="en-US" sz="2400" cap="none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br>
              <a:rPr lang="en-US" sz="2400" cap="none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2400" cap="none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400" cap="none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2400" cap="none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০১৮৩১১৫৬৯৬৭</a:t>
            </a:r>
            <a:r>
              <a:rPr lang="en-US" sz="2400" cap="none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sz="2400" cap="none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2400" cap="none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</a:t>
            </a:r>
            <a:r>
              <a:rPr lang="en-US" sz="2400" cap="none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2400" cap="none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2400" cap="none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mkhan4290@gmail.com</a:t>
            </a:r>
            <a:endParaRPr lang="en-US" sz="2400" cap="none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Pictur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452" y="1369609"/>
            <a:ext cx="2320324" cy="22289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4068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4952" y="0"/>
            <a:ext cx="12651698" cy="7315200"/>
          </a:xfrm>
          <a:prstGeom prst="roundRect">
            <a:avLst/>
          </a:prstGeom>
          <a:noFill/>
          <a:ln w="190500"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sz="6600" dirty="0">
              <a:ln w="0">
                <a:solidFill>
                  <a:srgbClr val="C00000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63040" y="3620141"/>
            <a:ext cx="10694898" cy="164971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6561" tIns="48280" rIns="96561" bIns="4828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3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চিকিৎসা ক্ষেত্রে তথ্য প্রযুক্তির অবদান ব্যাখ্যা কর।</a:t>
            </a:r>
            <a:endParaRPr lang="en-US" sz="36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3567659" y="1663908"/>
            <a:ext cx="3882452" cy="163392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2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07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4952" y="0"/>
            <a:ext cx="12651698" cy="7315200"/>
          </a:xfrm>
          <a:prstGeom prst="roundRect">
            <a:avLst/>
          </a:prstGeom>
          <a:noFill/>
          <a:ln w="190500"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 শব্দ: </a:t>
            </a:r>
            <a:r>
              <a:rPr lang="en-US" sz="6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6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5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5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5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ই-পর্চা, ই- পুর্জি, জয়েন্ট স্টক কোম্পানি, ক্ষুদে বার্তা (</a:t>
            </a:r>
            <a:r>
              <a:rPr lang="en-US" sz="5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SMS)</a:t>
            </a:r>
            <a:endParaRPr lang="en-US" sz="54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607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15574" y="242975"/>
            <a:ext cx="11980004" cy="6638271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6561" tIns="48280" rIns="96561" bIns="48280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115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15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64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9962" y="194870"/>
            <a:ext cx="12651698" cy="7000407"/>
          </a:xfrm>
          <a:prstGeom prst="roundRect">
            <a:avLst/>
          </a:prstGeom>
          <a:noFill/>
          <a:ln w="190500"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6600" b="1" dirty="0" smtClean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1079292" y="3162924"/>
            <a:ext cx="9638675" cy="1009043"/>
          </a:xfrm>
          <a:prstGeom prst="rect">
            <a:avLst/>
          </a:prstGeom>
          <a:solidFill>
            <a:srgbClr val="92D050"/>
          </a:solidFill>
        </p:spPr>
        <p:txBody>
          <a:bodyPr vert="horz" lIns="57475" tIns="0" rIns="57475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60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rgbClr val="00B0F0"/>
                </a:solidFill>
                <a:hlinkClick r:id="rId2"/>
              </a:rPr>
              <a:t>https://www.youtube.com/watch?v=EwQeWAapSDM</a:t>
            </a:r>
            <a:r>
              <a:rPr lang="en-US" sz="2000" dirty="0" smtClean="0">
                <a:solidFill>
                  <a:srgbClr val="00B0F0"/>
                </a:solidFill>
              </a:rPr>
              <a:t/>
            </a:r>
            <a:br>
              <a:rPr lang="en-US" sz="2000" dirty="0" smtClean="0">
                <a:solidFill>
                  <a:srgbClr val="00B0F0"/>
                </a:solidFill>
              </a:rPr>
            </a:br>
            <a:endParaRPr lang="en-US" sz="2000" dirty="0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05599" y="1285105"/>
            <a:ext cx="8727060" cy="1089250"/>
          </a:xfrm>
          <a:prstGeom prst="flowChartTerminator">
            <a:avLst/>
          </a:prstGeom>
          <a:ln w="76200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96561" tIns="48280" rIns="96561" bIns="48280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4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 </a:t>
            </a:r>
            <a:r>
              <a:rPr lang="bn-BD" sz="4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 দেখি</a:t>
            </a:r>
            <a:endParaRPr lang="en-US" sz="44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6" t="18763" r="9289" b="17908"/>
          <a:stretch/>
        </p:blipFill>
        <p:spPr>
          <a:xfrm>
            <a:off x="1301850" y="3436256"/>
            <a:ext cx="659188" cy="4623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4068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9982" y="98122"/>
            <a:ext cx="12651698" cy="7067176"/>
          </a:xfrm>
          <a:prstGeom prst="roundRect">
            <a:avLst/>
          </a:prstGeom>
          <a:noFill/>
          <a:ln w="190500"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6600" b="1" dirty="0" smtClean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394087" y="929393"/>
            <a:ext cx="10732956" cy="82445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57475" tIns="0" rIns="57475" bIns="0" anchor="b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60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cap="none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@ </a:t>
            </a:r>
            <a:r>
              <a:rPr lang="bn-BD" sz="4400" cap="none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 গুরুত্বপূর্ণ অঙ্গ কোনটি ?</a:t>
            </a:r>
            <a:endParaRPr lang="en-US" sz="4400" cap="none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99410" y="3653954"/>
            <a:ext cx="11392523" cy="152854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6561" tIns="48280" rIns="96561" bIns="4828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@</a:t>
            </a:r>
            <a:r>
              <a:rPr lang="en-US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দেশকে আন্তর্জাতিক পরিমন্ডলে উপস্থাপন করা যায় কিসের মাধ্যমে ?</a:t>
            </a:r>
            <a:endParaRPr lang="en-US" sz="36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itle 1">
            <a:hlinkClick r:id="rId2" action="ppaction://hlinksldjump"/>
          </p:cNvPr>
          <p:cNvSpPr txBox="1">
            <a:spLocks/>
          </p:cNvSpPr>
          <p:nvPr/>
        </p:nvSpPr>
        <p:spPr>
          <a:xfrm>
            <a:off x="9214287" y="2198192"/>
            <a:ext cx="2654774" cy="110638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6561" tIns="48280" rIns="96561" bIns="4828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endParaRPr lang="en-US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480081" y="5531883"/>
            <a:ext cx="4676931" cy="110638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6561" tIns="48280" rIns="96561" bIns="4828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3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 প্রযুক্তির মাধ্যমে</a:t>
            </a:r>
            <a:endParaRPr lang="en-US" sz="3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95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4952" y="0"/>
            <a:ext cx="12651698" cy="7315200"/>
          </a:xfrm>
          <a:prstGeom prst="roundRect">
            <a:avLst/>
          </a:prstGeom>
          <a:noFill/>
          <a:ln w="190500"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66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13220" y="1833265"/>
            <a:ext cx="5261547" cy="71305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6561" tIns="48280" rIns="96561" bIns="48280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0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4449" y="3569668"/>
            <a:ext cx="10478035" cy="167430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6561" tIns="48280" rIns="96561" bIns="48280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100" b="1" u="sng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সরকারি কর্মকান্ডে তথ্য ও যোগাযোগ প্রযুক্তির </a:t>
            </a:r>
            <a:r>
              <a:rPr lang="bn-BD" sz="5100" b="1" u="sng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5100" b="1" u="sng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5100" b="1" u="sng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08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4952" y="0"/>
            <a:ext cx="12651698" cy="7315200"/>
          </a:xfrm>
          <a:prstGeom prst="roundRect">
            <a:avLst/>
          </a:prstGeom>
          <a:noFill/>
          <a:ln w="190500"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66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825921" y="1738858"/>
            <a:ext cx="10495993" cy="10913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7475" tIns="0" rIns="57475" bIns="0" anchor="b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60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cap="none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 সরকারি কর্মকান্ডে তথ্য ও যোগাযোগ প্রযুক্তির</a:t>
            </a:r>
            <a:r>
              <a:rPr lang="en-US" sz="2800" cap="none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cap="none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প্রয়োগ ব্যাখ্যা</a:t>
            </a:r>
            <a:r>
              <a:rPr lang="en-US" sz="2800" cap="none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cap="none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</a:t>
            </a:r>
            <a:r>
              <a:rPr lang="en-US" sz="2800" cap="none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2800" cap="none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936010" y="279190"/>
            <a:ext cx="7477800" cy="989917"/>
          </a:xfrm>
          <a:prstGeom prst="wedgeRoundRectCallout">
            <a:avLst>
              <a:gd name="adj1" fmla="val 2823"/>
              <a:gd name="adj2" fmla="val 75735"/>
              <a:gd name="adj3" fmla="val 16667"/>
            </a:avLst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6561" tIns="48280" rIns="96561" bIns="4828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  <a:r>
              <a:rPr lang="en-US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    </a:t>
            </a:r>
            <a:endParaRPr lang="en-US" sz="36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825920" y="2795163"/>
            <a:ext cx="9953482" cy="94809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6561" tIns="48280" rIns="96561" bIns="4828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 জাতীয় ওয়েব পোর্টাল সম্পর্কে লিখতে </a:t>
            </a:r>
            <a:r>
              <a:rPr lang="bn-BD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2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825920" y="4579370"/>
            <a:ext cx="9953482" cy="91533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6561" tIns="48280" rIns="96561" bIns="4828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2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৪. অনলাইনের বিভিন্ন সেবা সম্পর্কে বর্ণনা করতে পারবে।</a:t>
            </a:r>
            <a:endParaRPr lang="en-US" sz="28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825920" y="3626601"/>
            <a:ext cx="9953482" cy="96449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6561" tIns="48280" rIns="96561" bIns="4828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2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 ই-বুক থেকে বই পড়া সম্পর্কে বলতে ও লিখতে </a:t>
            </a:r>
            <a:r>
              <a:rPr lang="bn-BD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28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08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4952" y="0"/>
            <a:ext cx="12651698" cy="7315200"/>
          </a:xfrm>
          <a:prstGeom prst="roundRect">
            <a:avLst/>
          </a:prstGeom>
          <a:noFill/>
          <a:ln w="190500"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66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64498" y="1313024"/>
            <a:ext cx="11767279" cy="94809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6561" tIns="48280" rIns="96561" bIns="4828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3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নিয়োগ</a:t>
            </a:r>
            <a:r>
              <a:rPr lang="en-US" sz="3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বিজ্ঞপ্তি</a:t>
            </a:r>
            <a:r>
              <a:rPr lang="en-US" sz="3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প্রকাশিত</a:t>
            </a:r>
            <a:r>
              <a:rPr lang="en-US" sz="3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হতো</a:t>
            </a:r>
            <a:r>
              <a:rPr lang="en-US" sz="3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সংবাদপত্রে</a:t>
            </a:r>
            <a:r>
              <a:rPr lang="bn-BD" sz="3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8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4498" y="4011621"/>
            <a:ext cx="11115215" cy="915337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6561" tIns="48280" rIns="96561" bIns="4828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3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দরপত্র প্রকাশিত হতো সংবাদপত্রে।</a:t>
            </a:r>
            <a:endParaRPr lang="en-US" sz="38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4498" y="2654123"/>
            <a:ext cx="11767279" cy="96449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6561" tIns="48280" rIns="96561" bIns="48280" rtlCol="0" anchor="ctr">
            <a:normAutofit fontScale="92500"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আদে</a:t>
            </a:r>
            <a:r>
              <a:rPr lang="bn-BD" sz="3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 সংশ্লিষ্ট দপ্তরের নোটিশ বোর্ডে ঝুলানো থাকতো।</a:t>
            </a:r>
            <a:endParaRPr lang="en-US" sz="38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64498" y="5396393"/>
            <a:ext cx="11115215" cy="915337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6561" tIns="48280" rIns="96561" bIns="48280" rtlCol="0" anchor="ctr">
            <a:normAutofit fontScale="925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3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জনগণের দোড়গোড়ায় সংবাদ পৌছাতো না সহজে।</a:t>
            </a:r>
            <a:endParaRPr lang="en-US" sz="38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06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4952" y="0"/>
            <a:ext cx="12651698" cy="7315200"/>
          </a:xfrm>
          <a:prstGeom prst="roundRect">
            <a:avLst/>
          </a:prstGeom>
          <a:noFill/>
          <a:ln w="190500"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66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017441" y="1073328"/>
            <a:ext cx="3783159" cy="94809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6561" tIns="48280" rIns="96561" bIns="4828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3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38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17441" y="2429273"/>
            <a:ext cx="10862272" cy="24912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6561" tIns="48280" rIns="96561" bIns="4828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বর্তমানে সরকারি তথ্যাদি জনগণের কাছে পৌছে দেয়ার সহজ </a:t>
            </a:r>
            <a:r>
              <a:rPr lang="bn-BD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en-US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bn-BD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en-US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ি?</a:t>
            </a:r>
            <a:endParaRPr lang="en-US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096554" y="5822996"/>
            <a:ext cx="3783159" cy="94809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6561" tIns="48280" rIns="96561" bIns="4828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3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সময়: ০৩ মিনিট</a:t>
            </a:r>
            <a:endParaRPr lang="en-US" sz="38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06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4952" y="0"/>
            <a:ext cx="12651698" cy="7315200"/>
          </a:xfrm>
          <a:prstGeom prst="roundRect">
            <a:avLst/>
          </a:prstGeom>
          <a:noFill/>
          <a:ln w="190500"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www.bangladesh.gov.bd</a:t>
            </a:r>
          </a:p>
        </p:txBody>
      </p:sp>
    </p:spTree>
    <p:extLst>
      <p:ext uri="{BB962C8B-B14F-4D97-AF65-F5344CB8AC3E}">
        <p14:creationId xmlns:p14="http://schemas.microsoft.com/office/powerpoint/2010/main" val="311906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410</TotalTime>
  <Words>259</Words>
  <Application>Microsoft Office PowerPoint</Application>
  <PresentationFormat>Custom</PresentationFormat>
  <Paragraphs>63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Apex</vt:lpstr>
      <vt:lpstr>PowerPoint Presentation</vt:lpstr>
      <vt:lpstr>মোহাম্মদ মহছেন খান সিনিয়র শিক্ষক ( ICT ) রাজ্জাক উচ্চ বিদ্যালয় আদর্শ সদর, কুমিল্লা। মোবাইল: ০১৮৩১১৫৬৯৬৭ ই-মেইল: mkhan4290@gmail.com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https://www.youtube.com/watch?v=EwQeWAapSDM</dc:title>
  <dc:creator>personal</dc:creator>
  <cp:lastModifiedBy>Mohsin khan</cp:lastModifiedBy>
  <cp:revision>100</cp:revision>
  <dcterms:created xsi:type="dcterms:W3CDTF">2019-05-02T04:44:53Z</dcterms:created>
  <dcterms:modified xsi:type="dcterms:W3CDTF">2020-10-10T17:39:51Z</dcterms:modified>
</cp:coreProperties>
</file>