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sldIdLst>
    <p:sldId id="284" r:id="rId3"/>
    <p:sldId id="260" r:id="rId4"/>
    <p:sldId id="270" r:id="rId5"/>
    <p:sldId id="269" r:id="rId6"/>
    <p:sldId id="268" r:id="rId7"/>
    <p:sldId id="273" r:id="rId8"/>
    <p:sldId id="280" r:id="rId9"/>
    <p:sldId id="272" r:id="rId10"/>
    <p:sldId id="267" r:id="rId11"/>
    <p:sldId id="286" r:id="rId12"/>
    <p:sldId id="275" r:id="rId13"/>
    <p:sldId id="285" r:id="rId14"/>
    <p:sldId id="265" r:id="rId15"/>
    <p:sldId id="291" r:id="rId16"/>
    <p:sldId id="264" r:id="rId17"/>
    <p:sldId id="263" r:id="rId18"/>
    <p:sldId id="261" r:id="rId19"/>
    <p:sldId id="290" r:id="rId20"/>
    <p:sldId id="282" r:id="rId21"/>
    <p:sldId id="289" r:id="rId22"/>
    <p:sldId id="287" r:id="rId23"/>
    <p:sldId id="283" r:id="rId24"/>
  </p:sldIdLst>
  <p:sldSz cx="10972800" cy="54864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70B69E1-095D-4064-A753-4B26FB86F213}">
          <p14:sldIdLst>
            <p14:sldId id="284"/>
            <p14:sldId id="260"/>
            <p14:sldId id="270"/>
            <p14:sldId id="269"/>
            <p14:sldId id="268"/>
            <p14:sldId id="273"/>
            <p14:sldId id="280"/>
            <p14:sldId id="272"/>
            <p14:sldId id="267"/>
            <p14:sldId id="286"/>
            <p14:sldId id="275"/>
            <p14:sldId id="285"/>
            <p14:sldId id="265"/>
            <p14:sldId id="291"/>
            <p14:sldId id="264"/>
            <p14:sldId id="263"/>
            <p14:sldId id="261"/>
            <p14:sldId id="290"/>
            <p14:sldId id="282"/>
            <p14:sldId id="289"/>
            <p14:sldId id="287"/>
            <p14:sldId id="283"/>
          </p14:sldIdLst>
        </p14:section>
        <p14:section name="Untitled Section" id="{BDDD64CB-86FD-4E64-B49D-910D3266ECA8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18FA"/>
    <a:srgbClr val="0DFF19"/>
    <a:srgbClr val="451DEF"/>
    <a:srgbClr val="E31AF2"/>
    <a:srgbClr val="EE04C1"/>
    <a:srgbClr val="A854A4"/>
    <a:srgbClr val="F602E5"/>
    <a:srgbClr val="561F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60" autoAdjust="0"/>
    <p:restoredTop sz="91993" autoAdjust="0"/>
  </p:normalViewPr>
  <p:slideViewPr>
    <p:cSldViewPr>
      <p:cViewPr varScale="1">
        <p:scale>
          <a:sx n="88" d="100"/>
          <a:sy n="88" d="100"/>
        </p:scale>
        <p:origin x="-546" y="-96"/>
      </p:cViewPr>
      <p:guideLst>
        <p:guide orient="horz" pos="1728"/>
        <p:guide pos="3456"/>
      </p:guideLst>
    </p:cSldViewPr>
  </p:slideViewPr>
  <p:outlineViewPr>
    <p:cViewPr>
      <p:scale>
        <a:sx n="33" d="100"/>
        <a:sy n="33" d="100"/>
      </p:scale>
      <p:origin x="0" y="31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FF01C0-DB4C-4671-98B4-8B2DD168553B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00250" y="514350"/>
            <a:ext cx="51435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D9D483-C95C-48CB-BD6A-4A1E75A31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787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Evaluate</a:t>
            </a:r>
            <a:r>
              <a:rPr lang="en-US" baseline="0" dirty="0" smtClean="0"/>
              <a:t> the students by asking some short questions.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5552-BB4D-4D31-9CBB-EF82BAC33D8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787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Give</a:t>
            </a:r>
            <a:r>
              <a:rPr lang="en-US" baseline="0" dirty="0" smtClean="0"/>
              <a:t> them</a:t>
            </a:r>
            <a:r>
              <a:rPr lang="en-US" dirty="0" smtClean="0"/>
              <a:t> </a:t>
            </a:r>
            <a:r>
              <a:rPr lang="en-US" dirty="0"/>
              <a:t>Home</a:t>
            </a:r>
            <a:r>
              <a:rPr lang="en-US" baseline="0" dirty="0"/>
              <a:t> Work.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5552-BB4D-4D31-9CBB-EF82BAC33D8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441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1704341"/>
            <a:ext cx="9326880" cy="11760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3108960"/>
            <a:ext cx="7680960" cy="14020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7EE54-2312-4FD0-89F1-43F3743CA49D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0E8E6-5AFC-4D99-B88B-EED5C0CF7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046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7EE54-2312-4FD0-89F1-43F3743CA49D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0E8E6-5AFC-4D99-B88B-EED5C0CF7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474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219712"/>
            <a:ext cx="2468880" cy="468122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19712"/>
            <a:ext cx="7223760" cy="46812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7EE54-2312-4FD0-89F1-43F3743CA49D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0E8E6-5AFC-4D99-B88B-EED5C0CF7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9905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3731318"/>
            <a:ext cx="10981307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822960" y="1402081"/>
            <a:ext cx="9326880" cy="1463809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822960" y="2889286"/>
            <a:ext cx="9326880" cy="959763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4517" y="3962400"/>
            <a:ext cx="10977318" cy="1529670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8B7EE54-2312-4FD0-89F1-43F3743CA49D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1E0E8E6-5AFC-4D99-B88B-EED5C0CF71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B7EE54-2312-4FD0-89F1-43F3743CA49D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E0E8E6-5AFC-4D99-B88B-EED5C0CF71E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851" y="847770"/>
            <a:ext cx="9326880" cy="146304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7256" y="2345370"/>
            <a:ext cx="5486400" cy="1163910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B7EE54-2312-4FD0-89F1-43F3743CA49D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E0E8E6-5AFC-4D99-B88B-EED5C0CF71E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4364016" y="2404378"/>
            <a:ext cx="219456" cy="18288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4140317" y="2404378"/>
            <a:ext cx="219456" cy="18288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185063"/>
            <a:ext cx="4846320" cy="36207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185063"/>
            <a:ext cx="4846320" cy="36207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B7EE54-2312-4FD0-89F1-43F3743CA49D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E0E8E6-5AFC-4D99-B88B-EED5C0CF71E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18440"/>
            <a:ext cx="9875520" cy="9144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4328160"/>
            <a:ext cx="4848226" cy="6096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574032" y="4328160"/>
            <a:ext cx="4850130" cy="6096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48640" y="1155436"/>
            <a:ext cx="4848226" cy="3153410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1" y="1155436"/>
            <a:ext cx="4850130" cy="3153410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B7EE54-2312-4FD0-89F1-43F3743CA49D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E0E8E6-5AFC-4D99-B88B-EED5C0CF71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B7EE54-2312-4FD0-89F1-43F3743CA49D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E0E8E6-5AFC-4D99-B88B-EED5C0CF71E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B7EE54-2312-4FD0-89F1-43F3743CA49D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E0E8E6-5AFC-4D99-B88B-EED5C0CF71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3901440"/>
            <a:ext cx="8978131" cy="36576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03520" y="4284082"/>
            <a:ext cx="4769510" cy="73152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97280" y="219456"/>
            <a:ext cx="8975750" cy="3657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2438" y="5126355"/>
            <a:ext cx="2304288" cy="292608"/>
          </a:xfrm>
        </p:spPr>
        <p:txBody>
          <a:bodyPr/>
          <a:lstStyle>
            <a:extLst/>
          </a:lstStyle>
          <a:p>
            <a:fld id="{58B7EE54-2312-4FD0-89F1-43F3743CA49D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E0E8E6-5AFC-4D99-B88B-EED5C0CF71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7EE54-2312-4FD0-89F1-43F3743CA49D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0E8E6-5AFC-4D99-B88B-EED5C0CF7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1758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69478" y="4354721"/>
            <a:ext cx="8595360" cy="518586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4320" y="151974"/>
            <a:ext cx="10424160" cy="3511296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8B7EE54-2312-4FD0-89F1-43F3743CA49D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6087" y="5126356"/>
            <a:ext cx="2820817" cy="2921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1E0E8E6-5AFC-4D99-B88B-EED5C0CF71E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3892097"/>
            <a:ext cx="9690518" cy="450138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99128" y="4755949"/>
            <a:ext cx="5928749" cy="73686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82861" y="4751209"/>
            <a:ext cx="4428541" cy="74676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7250" y="4633003"/>
            <a:ext cx="4082777" cy="864694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11084" y="4630191"/>
            <a:ext cx="4086611" cy="867506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0396934" y="3990752"/>
            <a:ext cx="219456" cy="18288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10173235" y="3990752"/>
            <a:ext cx="219456" cy="18288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1185064"/>
            <a:ext cx="9875520" cy="3508857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B7EE54-2312-4FD0-89F1-43F3743CA49D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E0E8E6-5AFC-4D99-B88B-EED5C0CF71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12816" y="219712"/>
            <a:ext cx="2132964" cy="447420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19713"/>
            <a:ext cx="7589520" cy="4474208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B7EE54-2312-4FD0-89F1-43F3743CA49D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E0E8E6-5AFC-4D99-B88B-EED5C0CF71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3525521"/>
            <a:ext cx="9326880" cy="108966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2325371"/>
            <a:ext cx="9326880" cy="120015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7EE54-2312-4FD0-89F1-43F3743CA49D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0E8E6-5AFC-4D99-B88B-EED5C0CF7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113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280161"/>
            <a:ext cx="4846320" cy="36207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280161"/>
            <a:ext cx="4846320" cy="36207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7EE54-2312-4FD0-89F1-43F3743CA49D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0E8E6-5AFC-4D99-B88B-EED5C0CF7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080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228090"/>
            <a:ext cx="4848225" cy="51181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1739900"/>
            <a:ext cx="4848225" cy="316103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1" y="1228090"/>
            <a:ext cx="4850130" cy="51181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1" y="1739900"/>
            <a:ext cx="4850130" cy="316103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7EE54-2312-4FD0-89F1-43F3743CA49D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0E8E6-5AFC-4D99-B88B-EED5C0CF7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322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7EE54-2312-4FD0-89F1-43F3743CA49D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0E8E6-5AFC-4D99-B88B-EED5C0CF7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732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7EE54-2312-4FD0-89F1-43F3743CA49D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0E8E6-5AFC-4D99-B88B-EED5C0CF7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035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18440"/>
            <a:ext cx="3609976" cy="9296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1" y="218441"/>
            <a:ext cx="6134100" cy="468249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" y="1148081"/>
            <a:ext cx="3609976" cy="37528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7EE54-2312-4FD0-89F1-43F3743CA49D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0E8E6-5AFC-4D99-B88B-EED5C0CF7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218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5" y="3840480"/>
            <a:ext cx="6583680" cy="45339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5" y="490220"/>
            <a:ext cx="6583680" cy="32918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5" y="4293870"/>
            <a:ext cx="6583680" cy="64389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7EE54-2312-4FD0-89F1-43F3743CA49D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0E8E6-5AFC-4D99-B88B-EED5C0CF7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906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0" y="219710"/>
            <a:ext cx="987552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280161"/>
            <a:ext cx="9875520" cy="3620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" y="5085081"/>
            <a:ext cx="2560320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7EE54-2312-4FD0-89F1-43F3743CA49D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9040" y="5085081"/>
            <a:ext cx="3474720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3840" y="5085081"/>
            <a:ext cx="2560320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0E8E6-5AFC-4D99-B88B-EED5C0CF7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662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99128" y="4755949"/>
            <a:ext cx="5928749" cy="73686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82861" y="4751209"/>
            <a:ext cx="4428541" cy="74676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7250" y="4633003"/>
            <a:ext cx="4082777" cy="864694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1084" y="4630191"/>
            <a:ext cx="4086611" cy="867506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548640" y="219710"/>
            <a:ext cx="9875520" cy="9144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548640" y="1185063"/>
            <a:ext cx="9875520" cy="362077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072438" y="5126355"/>
            <a:ext cx="2304288" cy="292608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8B7EE54-2312-4FD0-89F1-43F3743CA49D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256087" y="5126356"/>
            <a:ext cx="2820817" cy="29210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376726" y="5126356"/>
            <a:ext cx="438912" cy="29210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1E0E8E6-5AFC-4D99-B88B-EED5C0CF71E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0972800" cy="5562600"/>
          </a:xfrm>
          <a:prstGeom prst="frame">
            <a:avLst>
              <a:gd name="adj1" fmla="val 4151"/>
            </a:avLst>
          </a:prstGeom>
          <a:solidFill>
            <a:srgbClr val="1218FA"/>
          </a:solidFill>
          <a:ln>
            <a:solidFill>
              <a:srgbClr val="1218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2058" y="217494"/>
            <a:ext cx="10515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1218FA"/>
                </a:solidFill>
                <a:latin typeface="Times New Roman" pitchFamily="18" charset="0"/>
              </a:rPr>
              <a:t>Welcome to </a:t>
            </a:r>
          </a:p>
          <a:p>
            <a:pPr algn="ctr"/>
            <a:r>
              <a:rPr lang="en-US" sz="8000" b="1" dirty="0" smtClean="0">
                <a:solidFill>
                  <a:srgbClr val="1218FA"/>
                </a:solidFill>
                <a:latin typeface="Times New Roman" pitchFamily="18" charset="0"/>
              </a:rPr>
              <a:t>Multimedia class</a:t>
            </a:r>
            <a:endParaRPr lang="en-US" sz="8000" b="1" dirty="0">
              <a:solidFill>
                <a:srgbClr val="1218FA"/>
              </a:solidFill>
              <a:latin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199" y="2887251"/>
            <a:ext cx="4724401" cy="206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772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9600" y="1828800"/>
            <a:ext cx="9982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u="sng" dirty="0">
                <a:solidFill>
                  <a:prstClr val="black"/>
                </a:solidFill>
                <a:latin typeface="Times New Roman" pitchFamily="18" charset="0"/>
              </a:rPr>
              <a:t>JOHANNESBURG (Reuters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</a:rPr>
              <a:t>) - Nelson Mandela guided South Africa from the shackles of apartheid to multi-racial democracy, as an icon of peace and reconciliation who came to embody the struggle for justice around the world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00400" y="609600"/>
            <a:ext cx="502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 smtClean="0">
                <a:solidFill>
                  <a:srgbClr val="1218FA"/>
                </a:solidFill>
                <a:latin typeface="Times New Roman" pitchFamily="18" charset="0"/>
              </a:rPr>
              <a:t>Reading Skill</a:t>
            </a:r>
            <a:endParaRPr lang="en-US" sz="4800" b="1" u="sng" dirty="0">
              <a:solidFill>
                <a:srgbClr val="1218FA"/>
              </a:solidFill>
              <a:latin typeface="Times New Roman" pitchFamily="18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0972800" cy="5562600"/>
          </a:xfrm>
          <a:prstGeom prst="frame">
            <a:avLst>
              <a:gd name="adj1" fmla="val 4151"/>
            </a:avLst>
          </a:prstGeom>
          <a:solidFill>
            <a:srgbClr val="1218FA"/>
          </a:solidFill>
          <a:ln>
            <a:solidFill>
              <a:srgbClr val="1218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158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273773"/>
            <a:ext cx="10356144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b="1" dirty="0">
              <a:latin typeface="Times New Roman" pitchFamily="18" charset="0"/>
            </a:endParaRPr>
          </a:p>
          <a:p>
            <a:r>
              <a:rPr lang="en-US" sz="3600" b="1" dirty="0">
                <a:latin typeface="Times New Roman" pitchFamily="18" charset="0"/>
              </a:rPr>
              <a:t>Imprisoned for nearly three decades for his fight against white minority rule, Mandela emerged determined to use his prestige and charisma to bring down apartheid while avoiding a civil war</a:t>
            </a:r>
            <a:r>
              <a:rPr lang="en-US" sz="3600" b="1" dirty="0" smtClean="0">
                <a:latin typeface="Times New Roman" pitchFamily="18" charset="0"/>
              </a:rPr>
              <a:t>. His prestige and charisma helped him win the support of the world.</a:t>
            </a:r>
            <a:endParaRPr lang="en-US" sz="3600" b="1" dirty="0">
              <a:latin typeface="Times New Roman" pitchFamily="18" charset="0"/>
            </a:endParaRPr>
          </a:p>
          <a:p>
            <a:endParaRPr lang="en-US" dirty="0" smtClean="0"/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0972800" cy="5562600"/>
          </a:xfrm>
          <a:prstGeom prst="frame">
            <a:avLst>
              <a:gd name="adj1" fmla="val 4151"/>
            </a:avLst>
          </a:prstGeom>
          <a:solidFill>
            <a:srgbClr val="1218FA"/>
          </a:solidFill>
          <a:ln>
            <a:solidFill>
              <a:srgbClr val="1218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60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19400" y="7620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4800" y="381000"/>
            <a:ext cx="6553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ea typeface="Adobe Gothic Std B" pitchFamily="34" charset="-128"/>
              </a:rPr>
              <a:t>Frederik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ea typeface="Adobe Gothic Std B" pitchFamily="34" charset="-128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itchFamily="18" charset="0"/>
                <a:ea typeface="Adobe Gothic Std B" pitchFamily="34" charset="-128"/>
              </a:rPr>
              <a:t>Willam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ea typeface="Adobe Gothic Std B" pitchFamily="34" charset="-128"/>
              </a:rPr>
              <a:t> 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ea typeface="Adobe Gothic Std B" pitchFamily="34" charset="-128"/>
              </a:rPr>
              <a:t>de Klerk was a South African politician who served as the State President of South Africa. He negotiated with Nelson Mandela the end of apartheid. He also was awarded Nobel Peace Prize with Nelson 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ea typeface="Adobe Gothic Std B" pitchFamily="34" charset="-128"/>
              </a:rPr>
              <a:t>Mandela.</a:t>
            </a:r>
            <a:endParaRPr lang="en-US" sz="3600" dirty="0">
              <a:latin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764827"/>
            <a:ext cx="3718560" cy="37566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Frame 5"/>
          <p:cNvSpPr/>
          <p:nvPr/>
        </p:nvSpPr>
        <p:spPr>
          <a:xfrm>
            <a:off x="0" y="0"/>
            <a:ext cx="10972800" cy="5562600"/>
          </a:xfrm>
          <a:prstGeom prst="frame">
            <a:avLst>
              <a:gd name="adj1" fmla="val 4151"/>
            </a:avLst>
          </a:prstGeom>
          <a:solidFill>
            <a:srgbClr val="1218FA"/>
          </a:solidFill>
          <a:ln>
            <a:solidFill>
              <a:srgbClr val="1218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34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0" y="0"/>
            <a:ext cx="10972800" cy="5562600"/>
          </a:xfrm>
          <a:prstGeom prst="frame">
            <a:avLst>
              <a:gd name="adj1" fmla="val 4151"/>
            </a:avLst>
          </a:prstGeom>
          <a:solidFill>
            <a:srgbClr val="1218FA"/>
          </a:solidFill>
          <a:ln>
            <a:solidFill>
              <a:srgbClr val="1218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53000" y="1140346"/>
            <a:ext cx="54864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dirty="0">
                <a:latin typeface="Times New Roman" pitchFamily="18" charset="0"/>
                <a:ea typeface="Adobe Gothic Std B" pitchFamily="34" charset="-128"/>
              </a:rPr>
              <a:t> Name: </a:t>
            </a:r>
            <a:r>
              <a:rPr lang="en-US" sz="3200" b="1" dirty="0" err="1">
                <a:latin typeface="Times New Roman" pitchFamily="18" charset="0"/>
                <a:ea typeface="Adobe Gothic Std B" pitchFamily="34" charset="-128"/>
              </a:rPr>
              <a:t>Rolihlahla</a:t>
            </a:r>
            <a:r>
              <a:rPr lang="en-US" sz="3200" b="1" dirty="0">
                <a:latin typeface="Times New Roman" pitchFamily="18" charset="0"/>
                <a:ea typeface="Adobe Gothic Std B" pitchFamily="34" charset="-128"/>
              </a:rPr>
              <a:t> Mandela</a:t>
            </a:r>
          </a:p>
          <a:p>
            <a:r>
              <a:rPr lang="en-US" sz="3200" b="1" dirty="0">
                <a:latin typeface="Times New Roman" pitchFamily="18" charset="0"/>
                <a:ea typeface="Adobe Gothic Std B" pitchFamily="34" charset="-128"/>
              </a:rPr>
              <a:t> Born   :18 July, 1918</a:t>
            </a:r>
          </a:p>
          <a:p>
            <a:r>
              <a:rPr lang="en-US" sz="3200" b="1" dirty="0">
                <a:latin typeface="Times New Roman" pitchFamily="18" charset="0"/>
                <a:ea typeface="Adobe Gothic Std B" pitchFamily="34" charset="-128"/>
              </a:rPr>
              <a:t> Clan    :</a:t>
            </a:r>
            <a:r>
              <a:rPr lang="en-US" sz="3200" b="1" dirty="0" err="1">
                <a:latin typeface="Times New Roman" pitchFamily="18" charset="0"/>
                <a:ea typeface="Adobe Gothic Std B" pitchFamily="34" charset="-128"/>
              </a:rPr>
              <a:t>Madiba</a:t>
            </a:r>
            <a:endParaRPr lang="en-US" sz="3200" b="1" dirty="0">
              <a:latin typeface="Times New Roman" pitchFamily="18" charset="0"/>
              <a:ea typeface="Adobe Gothic Std B" pitchFamily="34" charset="-128"/>
            </a:endParaRPr>
          </a:p>
          <a:p>
            <a:r>
              <a:rPr lang="en-US" sz="3200" b="1" dirty="0">
                <a:latin typeface="Times New Roman" pitchFamily="18" charset="0"/>
                <a:ea typeface="Adobe Gothic Std B" pitchFamily="34" charset="-128"/>
              </a:rPr>
              <a:t> Surname: </a:t>
            </a:r>
            <a:r>
              <a:rPr lang="en-US" sz="3200" b="1" dirty="0" smtClean="0">
                <a:latin typeface="Times New Roman" pitchFamily="18" charset="0"/>
                <a:ea typeface="Adobe Gothic Std B" pitchFamily="34" charset="-128"/>
              </a:rPr>
              <a:t>Nelson</a:t>
            </a:r>
          </a:p>
          <a:p>
            <a:r>
              <a:rPr lang="en-US" sz="3200" b="1" dirty="0" smtClean="0">
                <a:latin typeface="Times New Roman" pitchFamily="18" charset="0"/>
                <a:ea typeface="Adobe Gothic Std B" pitchFamily="34" charset="-128"/>
              </a:rPr>
              <a:t>Nationality : South Africa </a:t>
            </a:r>
          </a:p>
          <a:p>
            <a:r>
              <a:rPr lang="en-US" sz="3200" b="1" dirty="0" smtClean="0">
                <a:latin typeface="Times New Roman" pitchFamily="18" charset="0"/>
                <a:ea typeface="Adobe Gothic Std B" pitchFamily="34" charset="-128"/>
              </a:rPr>
              <a:t> </a:t>
            </a:r>
            <a:r>
              <a:rPr lang="en-US" sz="3200" b="1" dirty="0">
                <a:latin typeface="Times New Roman" pitchFamily="18" charset="0"/>
                <a:ea typeface="Adobe Gothic Std B" pitchFamily="34" charset="-128"/>
              </a:rPr>
              <a:t>Education: BA &amp; LLB, from the University of South Africa</a:t>
            </a:r>
            <a:r>
              <a:rPr lang="en-US" sz="3200" b="1" dirty="0" smtClean="0">
                <a:latin typeface="Times New Roman" pitchFamily="18" charset="0"/>
                <a:ea typeface="Adobe Gothic Std B" pitchFamily="34" charset="-128"/>
              </a:rPr>
              <a:t>.</a:t>
            </a:r>
          </a:p>
          <a:p>
            <a:r>
              <a:rPr lang="en-US" sz="3200" b="1" dirty="0" smtClean="0">
                <a:latin typeface="Times New Roman" pitchFamily="18" charset="0"/>
                <a:ea typeface="Adobe Gothic Std B" pitchFamily="34" charset="-128"/>
              </a:rPr>
              <a:t>Died :5 December, 2013 </a:t>
            </a:r>
            <a:endParaRPr lang="en-US" sz="3200" b="1" dirty="0">
              <a:latin typeface="Times New Roman" pitchFamily="18" charset="0"/>
              <a:ea typeface="Adobe Gothic Std B" pitchFamily="34" charset="-12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67" y="1066800"/>
            <a:ext cx="3429000" cy="41789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1066800" y="304800"/>
            <a:ext cx="922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v"/>
            </a:pPr>
            <a:r>
              <a:rPr lang="en-US" sz="3600" b="1" dirty="0">
                <a:solidFill>
                  <a:srgbClr val="1218FA"/>
                </a:solidFill>
                <a:latin typeface="Times New Roman" pitchFamily="18" charset="0"/>
              </a:rPr>
              <a:t>The short life sketch of  Nelson Mandela.</a:t>
            </a:r>
          </a:p>
        </p:txBody>
      </p:sp>
    </p:spTree>
    <p:extLst>
      <p:ext uri="{BB962C8B-B14F-4D97-AF65-F5344CB8AC3E}">
        <p14:creationId xmlns:p14="http://schemas.microsoft.com/office/powerpoint/2010/main" val="346992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76956" y="228600"/>
            <a:ext cx="9906000" cy="762000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400" b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Vocabulary</a:t>
            </a:r>
            <a:endParaRPr lang="en-US" sz="6400" b="1" u="sng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795866"/>
            <a:ext cx="78486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 smtClean="0">
                <a:solidFill>
                  <a:srgbClr val="1218FA"/>
                </a:solidFill>
                <a:latin typeface="Times New Roman" pitchFamily="18" charset="0"/>
                <a:ea typeface="Adobe Gothic Std B" pitchFamily="34" charset="-128"/>
              </a:rPr>
              <a:t>Guided </a:t>
            </a:r>
            <a:r>
              <a:rPr lang="en-US" sz="3600" b="1" u="sng" dirty="0">
                <a:solidFill>
                  <a:srgbClr val="1218FA"/>
                </a:solidFill>
                <a:latin typeface="Times New Roman" pitchFamily="18" charset="0"/>
                <a:ea typeface="Adobe Gothic Std B" pitchFamily="34" charset="-128"/>
              </a:rPr>
              <a:t>(</a:t>
            </a:r>
            <a:r>
              <a:rPr lang="en-US" sz="3600" b="1" u="sng" dirty="0" smtClean="0">
                <a:solidFill>
                  <a:srgbClr val="1218FA"/>
                </a:solidFill>
                <a:latin typeface="Times New Roman" pitchFamily="18" charset="0"/>
                <a:ea typeface="Adobe Gothic Std B" pitchFamily="34" charset="-128"/>
              </a:rPr>
              <a:t>V2 &amp; </a:t>
            </a:r>
            <a:r>
              <a:rPr lang="en-US" sz="3600" b="1" u="sng" dirty="0" err="1" smtClean="0">
                <a:solidFill>
                  <a:srgbClr val="1218FA"/>
                </a:solidFill>
                <a:latin typeface="Times New Roman" pitchFamily="18" charset="0"/>
                <a:ea typeface="Adobe Gothic Std B" pitchFamily="34" charset="-128"/>
              </a:rPr>
              <a:t>adj</a:t>
            </a:r>
            <a:r>
              <a:rPr lang="en-US" sz="3600" b="1" u="sng" dirty="0" smtClean="0">
                <a:solidFill>
                  <a:srgbClr val="1218FA"/>
                </a:solidFill>
                <a:latin typeface="Times New Roman" pitchFamily="18" charset="0"/>
                <a:ea typeface="Adobe Gothic Std B" pitchFamily="34" charset="-128"/>
              </a:rPr>
              <a:t>):</a:t>
            </a:r>
            <a:endParaRPr lang="en-US" sz="3600" b="1" u="sng" dirty="0">
              <a:solidFill>
                <a:srgbClr val="1218FA"/>
              </a:solidFill>
              <a:latin typeface="Times New Roman" pitchFamily="18" charset="0"/>
              <a:ea typeface="Adobe Gothic Std B" pitchFamily="34" charset="-128"/>
            </a:endParaRPr>
          </a:p>
          <a:p>
            <a:r>
              <a:rPr lang="en-US" sz="3200" b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dobe Gothic Std B" pitchFamily="34" charset="-128"/>
              </a:rPr>
              <a:t>Meaning</a:t>
            </a:r>
            <a:r>
              <a:rPr lang="en-US" sz="3200" b="1" dirty="0">
                <a:latin typeface="Times New Roman" pitchFamily="18" charset="0"/>
                <a:ea typeface="Adobe Gothic Std B" pitchFamily="34" charset="-128"/>
              </a:rPr>
              <a:t>: Indicate the way </a:t>
            </a:r>
            <a:r>
              <a:rPr lang="en-US" sz="3200" b="1" dirty="0" smtClean="0">
                <a:latin typeface="Times New Roman" pitchFamily="18" charset="0"/>
                <a:ea typeface="Adobe Gothic Std B" pitchFamily="34" charset="-128"/>
              </a:rPr>
              <a:t>someone</a:t>
            </a:r>
            <a:r>
              <a:rPr lang="en-US" sz="3200" b="1" dirty="0" smtClean="0">
                <a:latin typeface="Adobe Gothic Std B" pitchFamily="34" charset="-128"/>
                <a:ea typeface="Adobe Gothic Std B" pitchFamily="34" charset="-128"/>
              </a:rPr>
              <a:t>.</a:t>
            </a:r>
            <a:endParaRPr lang="en-US" sz="3200" b="1" dirty="0"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2304246"/>
            <a:ext cx="5943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A854A4"/>
                </a:solidFill>
                <a:latin typeface="Times New Roman" pitchFamily="18" charset="0"/>
              </a:rPr>
              <a:t>Synonym: </a:t>
            </a:r>
            <a:r>
              <a:rPr lang="en-US" sz="2800" b="1" dirty="0">
                <a:latin typeface="Times New Roman" pitchFamily="18" charset="0"/>
              </a:rPr>
              <a:t>Conducted, Driven</a:t>
            </a:r>
          </a:p>
          <a:p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</a:rPr>
              <a:t>Antonym</a:t>
            </a:r>
            <a:r>
              <a:rPr lang="en-US" sz="2800" b="1" dirty="0">
                <a:latin typeface="Times New Roman" pitchFamily="18" charset="0"/>
              </a:rPr>
              <a:t>: Unguided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456" y="1447800"/>
            <a:ext cx="2847975" cy="317464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Frame 6"/>
          <p:cNvSpPr/>
          <p:nvPr/>
        </p:nvSpPr>
        <p:spPr>
          <a:xfrm>
            <a:off x="0" y="0"/>
            <a:ext cx="10972800" cy="5562600"/>
          </a:xfrm>
          <a:prstGeom prst="frame">
            <a:avLst>
              <a:gd name="adj1" fmla="val 4151"/>
            </a:avLst>
          </a:prstGeom>
          <a:solidFill>
            <a:srgbClr val="1218FA"/>
          </a:solidFill>
          <a:ln>
            <a:solidFill>
              <a:srgbClr val="1218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414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380999"/>
            <a:ext cx="81280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 smtClean="0">
                <a:solidFill>
                  <a:srgbClr val="1218FA"/>
                </a:solidFill>
                <a:latin typeface="Times New Roman" pitchFamily="18" charset="0"/>
                <a:ea typeface="Adobe Gothic Std B" pitchFamily="34" charset="-128"/>
              </a:rPr>
              <a:t>Shackles(n):</a:t>
            </a:r>
            <a:endParaRPr lang="en-US" sz="3600" b="1" dirty="0">
              <a:solidFill>
                <a:srgbClr val="1218FA"/>
              </a:solidFill>
              <a:latin typeface="Times New Roman" pitchFamily="18" charset="0"/>
              <a:ea typeface="Adobe Gothic Std B" pitchFamily="34" charset="-128"/>
            </a:endParaRPr>
          </a:p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dobe Gothic Std B" pitchFamily="34" charset="-128"/>
              </a:rPr>
              <a:t>Meaning: </a:t>
            </a:r>
            <a:r>
              <a:rPr lang="en-US" sz="3200" b="1" dirty="0">
                <a:latin typeface="Times New Roman" pitchFamily="18" charset="0"/>
                <a:ea typeface="Adobe Gothic Std B" pitchFamily="34" charset="-128"/>
              </a:rPr>
              <a:t>A situation  that restrains </a:t>
            </a:r>
            <a:r>
              <a:rPr lang="en-US" sz="3200" b="1" dirty="0" smtClean="0">
                <a:latin typeface="Times New Roman" pitchFamily="18" charset="0"/>
                <a:ea typeface="Adobe Gothic Std B" pitchFamily="34" charset="-128"/>
              </a:rPr>
              <a:t>someone.</a:t>
            </a:r>
            <a:endParaRPr lang="en-US" sz="3200" b="1" dirty="0">
              <a:latin typeface="Times New Roman" pitchFamily="18" charset="0"/>
              <a:ea typeface="Adobe Gothic Std B" pitchFamily="34" charset="-128"/>
            </a:endParaRPr>
          </a:p>
        </p:txBody>
      </p:sp>
      <p:sp>
        <p:nvSpPr>
          <p:cNvPr id="4" name="Content Placeholder 6"/>
          <p:cNvSpPr txBox="1">
            <a:spLocks/>
          </p:cNvSpPr>
          <p:nvPr/>
        </p:nvSpPr>
        <p:spPr>
          <a:xfrm rot="10800000" flipV="1">
            <a:off x="443089" y="1828801"/>
            <a:ext cx="5043311" cy="10668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err="1" smtClean="0">
                <a:solidFill>
                  <a:srgbClr val="A854A4"/>
                </a:solidFill>
                <a:latin typeface="Times New Roman" pitchFamily="18" charset="0"/>
                <a:ea typeface="Adobe Gothic Std B" pitchFamily="34" charset="-128"/>
              </a:rPr>
              <a:t>Syn</a:t>
            </a:r>
            <a:r>
              <a:rPr lang="en-US" b="1" dirty="0" smtClean="0">
                <a:solidFill>
                  <a:srgbClr val="A854A4"/>
                </a:solidFill>
                <a:latin typeface="Times New Roman" pitchFamily="18" charset="0"/>
                <a:ea typeface="Adobe Gothic Std B" pitchFamily="34" charset="-128"/>
              </a:rPr>
              <a:t>: </a:t>
            </a:r>
            <a:r>
              <a:rPr lang="en-US" b="1" dirty="0" smtClean="0">
                <a:latin typeface="Times New Roman" pitchFamily="18" charset="0"/>
                <a:ea typeface="Adobe Gothic Std B" pitchFamily="34" charset="-128"/>
              </a:rPr>
              <a:t>Chain/restriction</a:t>
            </a:r>
            <a:r>
              <a:rPr lang="en-US" b="1" dirty="0" smtClean="0">
                <a:latin typeface="Times New Roman" pitchFamily="18" charset="0"/>
              </a:rPr>
              <a:t>s</a:t>
            </a:r>
          </a:p>
          <a:p>
            <a:pPr marL="0" indent="0">
              <a:buFont typeface="Arial" pitchFamily="34" charset="0"/>
              <a:buNone/>
            </a:pP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ea typeface="Adobe Gothic Std B" pitchFamily="34" charset="-128"/>
              </a:rPr>
              <a:t>Ant: </a:t>
            </a:r>
            <a:r>
              <a:rPr lang="en-US" b="1" dirty="0" smtClean="0">
                <a:latin typeface="Times New Roman" pitchFamily="18" charset="0"/>
                <a:ea typeface="Adobe Gothic Std B" pitchFamily="34" charset="-128"/>
              </a:rPr>
              <a:t>freedom</a:t>
            </a:r>
            <a:endParaRPr lang="en-US" b="1" dirty="0">
              <a:latin typeface="Times New Roman" pitchFamily="18" charset="0"/>
              <a:ea typeface="Adobe Gothic Std B" pitchFamily="34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515" y="1828801"/>
            <a:ext cx="3051182" cy="30448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Frame 6"/>
          <p:cNvSpPr/>
          <p:nvPr/>
        </p:nvSpPr>
        <p:spPr>
          <a:xfrm>
            <a:off x="0" y="0"/>
            <a:ext cx="10972800" cy="5562600"/>
          </a:xfrm>
          <a:prstGeom prst="frame">
            <a:avLst>
              <a:gd name="adj1" fmla="val 4151"/>
            </a:avLst>
          </a:prstGeom>
          <a:solidFill>
            <a:srgbClr val="1218FA"/>
          </a:solidFill>
          <a:ln>
            <a:solidFill>
              <a:srgbClr val="1218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589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274944" y="293513"/>
            <a:ext cx="5231212" cy="148336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u="sng" dirty="0" smtClean="0">
                <a:solidFill>
                  <a:srgbClr val="1218FA"/>
                </a:solidFill>
                <a:latin typeface="Adobe Gothic Std B" pitchFamily="34" charset="-128"/>
                <a:ea typeface="Adobe Gothic Std B" pitchFamily="34" charset="-128"/>
              </a:rPr>
              <a:t>Imprisoned (</a:t>
            </a:r>
            <a:r>
              <a:rPr lang="en-US" sz="3600" b="1" u="sng" dirty="0" err="1" smtClean="0">
                <a:solidFill>
                  <a:srgbClr val="1218FA"/>
                </a:solidFill>
                <a:latin typeface="Adobe Gothic Std B" pitchFamily="34" charset="-128"/>
                <a:ea typeface="Adobe Gothic Std B" pitchFamily="34" charset="-128"/>
              </a:rPr>
              <a:t>adj</a:t>
            </a:r>
            <a:r>
              <a:rPr lang="en-US" sz="3600" b="1" u="sng" dirty="0" smtClean="0">
                <a:solidFill>
                  <a:srgbClr val="1218FA"/>
                </a:solidFill>
                <a:latin typeface="Adobe Gothic Std B" pitchFamily="34" charset="-128"/>
                <a:ea typeface="Adobe Gothic Std B" pitchFamily="34" charset="-128"/>
              </a:rPr>
              <a:t>) : </a:t>
            </a:r>
          </a:p>
          <a:p>
            <a:pPr marL="0" indent="0">
              <a:buNone/>
            </a:pP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Meaning: </a:t>
            </a:r>
            <a:r>
              <a:rPr lang="en-US" b="1" dirty="0" smtClean="0">
                <a:latin typeface="Adobe Gothic Std B" pitchFamily="34" charset="-128"/>
                <a:ea typeface="Adobe Gothic Std B" pitchFamily="34" charset="-128"/>
              </a:rPr>
              <a:t>Kept</a:t>
            </a:r>
            <a:r>
              <a:rPr lang="en-US" b="1" u="sng" dirty="0" smtClean="0"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b="1" dirty="0" smtClean="0">
                <a:latin typeface="Adobe Gothic Std B" pitchFamily="34" charset="-128"/>
                <a:ea typeface="Adobe Gothic Std B" pitchFamily="34" charset="-128"/>
              </a:rPr>
              <a:t>in prison</a:t>
            </a:r>
          </a:p>
          <a:p>
            <a:endParaRPr lang="en-US" dirty="0"/>
          </a:p>
        </p:txBody>
      </p:sp>
      <p:sp>
        <p:nvSpPr>
          <p:cNvPr id="4" name="Content Placeholder 6"/>
          <p:cNvSpPr txBox="1">
            <a:spLocks/>
          </p:cNvSpPr>
          <p:nvPr/>
        </p:nvSpPr>
        <p:spPr>
          <a:xfrm>
            <a:off x="274944" y="1617133"/>
            <a:ext cx="5638800" cy="13716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err="1" smtClean="0">
                <a:solidFill>
                  <a:srgbClr val="EE04C1"/>
                </a:solidFill>
                <a:latin typeface="Adobe Gothic Std B" pitchFamily="34" charset="-128"/>
                <a:ea typeface="Adobe Gothic Std B" pitchFamily="34" charset="-128"/>
              </a:rPr>
              <a:t>Syn</a:t>
            </a:r>
            <a:r>
              <a:rPr lang="en-US" b="1" dirty="0" smtClean="0">
                <a:solidFill>
                  <a:srgbClr val="EE04C1"/>
                </a:solidFill>
                <a:latin typeface="Adobe Gothic Std B" pitchFamily="34" charset="-128"/>
                <a:ea typeface="Adobe Gothic Std B" pitchFamily="34" charset="-128"/>
              </a:rPr>
              <a:t>: </a:t>
            </a:r>
            <a:r>
              <a:rPr lang="en-US" b="1" dirty="0" smtClean="0">
                <a:latin typeface="Adobe Gothic Std B" pitchFamily="34" charset="-128"/>
                <a:ea typeface="Adobe Gothic Std B" pitchFamily="34" charset="-128"/>
              </a:rPr>
              <a:t>Jailed/caged/detained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B050"/>
                </a:solidFill>
                <a:latin typeface="Adobe Gothic Std B" pitchFamily="34" charset="-128"/>
                <a:ea typeface="Adobe Gothic Std B" pitchFamily="34" charset="-128"/>
              </a:rPr>
              <a:t>Ant.: </a:t>
            </a:r>
            <a:r>
              <a:rPr lang="en-US" b="1" dirty="0" smtClean="0">
                <a:latin typeface="Adobe Gothic Std B" pitchFamily="34" charset="-128"/>
                <a:ea typeface="Adobe Gothic Std B" pitchFamily="34" charset="-128"/>
              </a:rPr>
              <a:t>Freed</a:t>
            </a:r>
          </a:p>
          <a:p>
            <a:endParaRPr lang="en-US" dirty="0">
              <a:latin typeface="Adobe Gothic Std B" pitchFamily="34" charset="-128"/>
              <a:ea typeface="Adobe Gothic Std B" pitchFamily="34" charset="-128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199" y="1296530"/>
            <a:ext cx="3244215" cy="338440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Frame 6"/>
          <p:cNvSpPr/>
          <p:nvPr/>
        </p:nvSpPr>
        <p:spPr>
          <a:xfrm>
            <a:off x="0" y="0"/>
            <a:ext cx="10972800" cy="5562600"/>
          </a:xfrm>
          <a:prstGeom prst="frame">
            <a:avLst>
              <a:gd name="adj1" fmla="val 4151"/>
            </a:avLst>
          </a:prstGeom>
          <a:solidFill>
            <a:srgbClr val="1218FA"/>
          </a:solidFill>
          <a:ln>
            <a:solidFill>
              <a:srgbClr val="1218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84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685800" y="1066800"/>
            <a:ext cx="5212079" cy="263398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sz="3600" b="1" u="sng" dirty="0" smtClean="0">
                <a:solidFill>
                  <a:srgbClr val="1218FA"/>
                </a:solidFill>
                <a:latin typeface="Times New Roman" pitchFamily="18" charset="0"/>
                <a:ea typeface="Adobe Gothic Std B" pitchFamily="34" charset="-128"/>
              </a:rPr>
              <a:t>Emancipation (n): </a:t>
            </a:r>
            <a:endParaRPr lang="en-US" sz="3600" b="1" dirty="0" smtClean="0">
              <a:solidFill>
                <a:srgbClr val="1218FA"/>
              </a:solidFill>
              <a:latin typeface="Times New Roman" pitchFamily="18" charset="0"/>
              <a:ea typeface="Adobe Gothic Std B" pitchFamily="34" charset="-128"/>
            </a:endParaRPr>
          </a:p>
          <a:p>
            <a:pPr marL="0" indent="0">
              <a:buNone/>
            </a:pP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dobe Gothic Std B" pitchFamily="34" charset="-128"/>
              </a:rPr>
              <a:t>Meaning: </a:t>
            </a:r>
            <a:r>
              <a:rPr lang="en-US" b="1" dirty="0" smtClean="0">
                <a:latin typeface="Times New Roman" pitchFamily="18" charset="0"/>
                <a:ea typeface="Adobe Gothic Std B" pitchFamily="34" charset="-128"/>
              </a:rPr>
              <a:t>The process of giving people social or political freedom or rights</a:t>
            </a:r>
            <a:r>
              <a:rPr lang="en-US" b="1" dirty="0" smtClean="0">
                <a:latin typeface="Adobe Gothic Std B" pitchFamily="34" charset="-128"/>
                <a:ea typeface="Adobe Gothic Std B" pitchFamily="34" charset="-128"/>
              </a:rPr>
              <a:t>.</a:t>
            </a:r>
          </a:p>
          <a:p>
            <a:endParaRPr 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990600"/>
            <a:ext cx="3433378" cy="33528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Frame 5"/>
          <p:cNvSpPr/>
          <p:nvPr/>
        </p:nvSpPr>
        <p:spPr>
          <a:xfrm>
            <a:off x="0" y="0"/>
            <a:ext cx="10972800" cy="5562600"/>
          </a:xfrm>
          <a:prstGeom prst="frame">
            <a:avLst>
              <a:gd name="adj1" fmla="val 4151"/>
            </a:avLst>
          </a:prstGeom>
          <a:solidFill>
            <a:srgbClr val="1218FA"/>
          </a:solidFill>
          <a:ln>
            <a:solidFill>
              <a:srgbClr val="1218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675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3666560"/>
            <a:ext cx="7565600" cy="449107"/>
          </a:xfrm>
          <a:prstGeom prst="rect">
            <a:avLst/>
          </a:prstGeom>
          <a:noFill/>
        </p:spPr>
        <p:txBody>
          <a:bodyPr wrap="square" lIns="79004" tIns="39502" rIns="79004" bIns="39502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400" b="1" dirty="0">
                <a:latin typeface="Times New Roman" pitchFamily="18" charset="0"/>
              </a:rPr>
              <a:t>When was Mandela charged with capital offences?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16013" y="2713414"/>
            <a:ext cx="6956388" cy="449107"/>
          </a:xfrm>
          <a:prstGeom prst="rect">
            <a:avLst/>
          </a:prstGeom>
          <a:noFill/>
        </p:spPr>
        <p:txBody>
          <a:bodyPr wrap="square" lIns="79004" tIns="39502" rIns="79004" bIns="39502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</a:rPr>
              <a:t>When was he awarded the Novel Peace Prize?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6013" y="2070761"/>
            <a:ext cx="5127588" cy="449107"/>
          </a:xfrm>
          <a:prstGeom prst="rect">
            <a:avLst/>
          </a:prstGeom>
          <a:noFill/>
        </p:spPr>
        <p:txBody>
          <a:bodyPr wrap="square" lIns="79004" tIns="39502" rIns="79004" bIns="39502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400" b="1" dirty="0" smtClean="0">
                <a:latin typeface="Times New Roman" pitchFamily="18" charset="0"/>
              </a:rPr>
              <a:t>When </a:t>
            </a:r>
            <a:r>
              <a:rPr lang="en-US" sz="2400" b="1" dirty="0">
                <a:latin typeface="Times New Roman" pitchFamily="18" charset="0"/>
              </a:rPr>
              <a:t>did he become president?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6012" y="3217453"/>
            <a:ext cx="7524461" cy="449107"/>
          </a:xfrm>
          <a:prstGeom prst="rect">
            <a:avLst/>
          </a:prstGeom>
          <a:noFill/>
        </p:spPr>
        <p:txBody>
          <a:bodyPr wrap="square" lIns="79004" tIns="39502" rIns="79004" bIns="39502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</a:rPr>
              <a:t>Who did share the Novel Peace Prize with him?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16013" y="1514020"/>
            <a:ext cx="4741356" cy="510663"/>
          </a:xfrm>
          <a:prstGeom prst="rect">
            <a:avLst/>
          </a:prstGeom>
          <a:noFill/>
        </p:spPr>
        <p:txBody>
          <a:bodyPr wrap="square" lIns="79004" tIns="39502" rIns="79004" bIns="39502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</a:rPr>
              <a:t>Where was </a:t>
            </a:r>
            <a:r>
              <a:rPr lang="en-US" sz="2800" b="1" dirty="0" smtClean="0">
                <a:latin typeface="Times New Roman" pitchFamily="18" charset="0"/>
              </a:rPr>
              <a:t>Mandela </a:t>
            </a:r>
            <a:r>
              <a:rPr lang="en-US" sz="2800" b="1" dirty="0">
                <a:latin typeface="Times New Roman" pitchFamily="18" charset="0"/>
              </a:rPr>
              <a:t>born?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80000" y="3666559"/>
            <a:ext cx="800100" cy="449107"/>
          </a:xfrm>
          <a:prstGeom prst="rect">
            <a:avLst/>
          </a:prstGeom>
          <a:noFill/>
        </p:spPr>
        <p:txBody>
          <a:bodyPr wrap="square" lIns="79004" tIns="39502" rIns="79004" bIns="39502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</a:rPr>
              <a:t>1963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40473" y="2713413"/>
            <a:ext cx="1273769" cy="449107"/>
          </a:xfrm>
          <a:prstGeom prst="rect">
            <a:avLst/>
          </a:prstGeom>
          <a:noFill/>
        </p:spPr>
        <p:txBody>
          <a:bodyPr wrap="square" lIns="79004" tIns="39502" rIns="79004" bIns="39502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</a:rPr>
              <a:t>1993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11903" y="2101107"/>
            <a:ext cx="1079497" cy="449107"/>
          </a:xfrm>
          <a:prstGeom prst="rect">
            <a:avLst/>
          </a:prstGeom>
          <a:noFill/>
        </p:spPr>
        <p:txBody>
          <a:bodyPr wrap="square" lIns="79004" tIns="39502" rIns="79004" bIns="39502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</a:rPr>
              <a:t>1994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340473" y="3162521"/>
            <a:ext cx="1600200" cy="449107"/>
          </a:xfrm>
          <a:prstGeom prst="rect">
            <a:avLst/>
          </a:prstGeom>
          <a:noFill/>
        </p:spPr>
        <p:txBody>
          <a:bodyPr wrap="square" lIns="79004" tIns="39502" rIns="79004" bIns="39502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</a:rPr>
              <a:t>de Klerk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57368" y="1564875"/>
            <a:ext cx="2082443" cy="449107"/>
          </a:xfrm>
          <a:prstGeom prst="rect">
            <a:avLst/>
          </a:prstGeom>
          <a:noFill/>
        </p:spPr>
        <p:txBody>
          <a:bodyPr wrap="square" lIns="79004" tIns="39502" rIns="79004" bIns="39502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</a:rPr>
              <a:t>South Africa</a:t>
            </a:r>
          </a:p>
        </p:txBody>
      </p:sp>
      <p:sp>
        <p:nvSpPr>
          <p:cNvPr id="9" name="Rectangle 8"/>
          <p:cNvSpPr/>
          <p:nvPr/>
        </p:nvSpPr>
        <p:spPr>
          <a:xfrm>
            <a:off x="3533078" y="228600"/>
            <a:ext cx="351570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6000" u="sng" dirty="0">
                <a:solidFill>
                  <a:srgbClr val="1218FA"/>
                </a:solidFill>
                <a:latin typeface="Times New Roman" pitchFamily="18" charset="0"/>
              </a:rPr>
              <a:t>Evaluation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734989" y="1620637"/>
            <a:ext cx="1676400" cy="3375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477000" y="2153885"/>
            <a:ext cx="959789" cy="418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480000" y="2819400"/>
            <a:ext cx="968800" cy="3431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8478125" y="3211666"/>
            <a:ext cx="1136117" cy="35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8610600" y="3666560"/>
            <a:ext cx="1003642" cy="4491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ame 21"/>
          <p:cNvSpPr/>
          <p:nvPr/>
        </p:nvSpPr>
        <p:spPr>
          <a:xfrm>
            <a:off x="0" y="0"/>
            <a:ext cx="10972800" cy="5562600"/>
          </a:xfrm>
          <a:prstGeom prst="frame">
            <a:avLst>
              <a:gd name="adj1" fmla="val 4151"/>
            </a:avLst>
          </a:prstGeom>
          <a:solidFill>
            <a:srgbClr val="1218FA"/>
          </a:solidFill>
          <a:ln>
            <a:solidFill>
              <a:srgbClr val="1218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1478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0" grpId="0"/>
      <p:bldP spid="12" grpId="0"/>
      <p:bldP spid="13" grpId="0"/>
      <p:bldP spid="14" grpId="0"/>
      <p:bldP spid="9" grpId="0"/>
      <p:bldP spid="16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1913467"/>
            <a:ext cx="10363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Make a list of ten famous people that you have heard about and write about their contribution.</a:t>
            </a: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5600" y="457200"/>
            <a:ext cx="472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 smtClean="0">
                <a:solidFill>
                  <a:srgbClr val="1218FA"/>
                </a:solidFill>
                <a:latin typeface="Times New Roman" pitchFamily="18" charset="0"/>
              </a:rPr>
              <a:t>Individual Work</a:t>
            </a:r>
            <a:endParaRPr lang="en-US" sz="4400" b="1" u="sng" dirty="0">
              <a:solidFill>
                <a:srgbClr val="1218FA"/>
              </a:solidFill>
              <a:latin typeface="Times New Roman" pitchFamily="18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0972800" cy="5562600"/>
          </a:xfrm>
          <a:prstGeom prst="frame">
            <a:avLst>
              <a:gd name="adj1" fmla="val 4151"/>
            </a:avLst>
          </a:prstGeom>
          <a:solidFill>
            <a:srgbClr val="1218FA"/>
          </a:solidFill>
          <a:ln>
            <a:solidFill>
              <a:srgbClr val="1218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252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0972800" cy="5562600"/>
          </a:xfrm>
          <a:prstGeom prst="frame">
            <a:avLst>
              <a:gd name="adj1" fmla="val 4151"/>
            </a:avLst>
          </a:prstGeom>
          <a:solidFill>
            <a:srgbClr val="1218FA"/>
          </a:solidFill>
          <a:ln>
            <a:solidFill>
              <a:srgbClr val="1218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: Rounded Corners 4">
            <a:extLst>
              <a:ext uri="{FF2B5EF4-FFF2-40B4-BE49-F238E27FC236}">
                <a16:creationId xmlns="" xmlns:a16="http://schemas.microsoft.com/office/drawing/2014/main" id="{A1A6FEA1-FFB6-428E-90B6-65331CFB7D5C}"/>
              </a:ext>
            </a:extLst>
          </p:cNvPr>
          <p:cNvSpPr/>
          <p:nvPr/>
        </p:nvSpPr>
        <p:spPr>
          <a:xfrm>
            <a:off x="304800" y="2591014"/>
            <a:ext cx="6739466" cy="2407355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1218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Mosammat</a:t>
            </a:r>
            <a:r>
              <a:rPr lang="en-US" sz="3200" b="1" dirty="0">
                <a:solidFill>
                  <a:srgbClr val="1218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218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Nelufa</a:t>
            </a:r>
            <a:r>
              <a:rPr lang="en-US" sz="3200" b="1" dirty="0">
                <a:solidFill>
                  <a:srgbClr val="1218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218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Afrose</a:t>
            </a:r>
            <a:r>
              <a:rPr lang="en-US" sz="3200" b="1" dirty="0">
                <a:solidFill>
                  <a:srgbClr val="1218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solidFill>
                  <a:srgbClr val="1218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Bithi</a:t>
            </a:r>
            <a:r>
              <a:rPr lang="en-US" sz="3200" b="1" dirty="0">
                <a:solidFill>
                  <a:srgbClr val="1218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2400" b="1" dirty="0">
                <a:solidFill>
                  <a:srgbClr val="1218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Lecturer in English </a:t>
            </a:r>
          </a:p>
          <a:p>
            <a:pPr algn="ctr"/>
            <a:r>
              <a:rPr lang="en-US" sz="2400" b="1" dirty="0" err="1">
                <a:solidFill>
                  <a:srgbClr val="1218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Khilbaisa</a:t>
            </a:r>
            <a:r>
              <a:rPr lang="en-US" sz="2400" b="1" dirty="0">
                <a:solidFill>
                  <a:srgbClr val="1218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218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Rahmania</a:t>
            </a:r>
            <a:r>
              <a:rPr lang="en-US" sz="2400" b="1" dirty="0">
                <a:solidFill>
                  <a:srgbClr val="1218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218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Fazil</a:t>
            </a:r>
            <a:r>
              <a:rPr lang="en-US" sz="2400" b="1" dirty="0">
                <a:solidFill>
                  <a:srgbClr val="1218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(Degree) Madrasah</a:t>
            </a:r>
          </a:p>
          <a:p>
            <a:pPr algn="ctr"/>
            <a:r>
              <a:rPr lang="en-US" sz="2400" b="1" dirty="0" err="1">
                <a:solidFill>
                  <a:srgbClr val="1218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Sadar</a:t>
            </a:r>
            <a:r>
              <a:rPr lang="en-US" sz="2400" b="1" dirty="0">
                <a:solidFill>
                  <a:srgbClr val="1218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1218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Lakshmipur</a:t>
            </a:r>
            <a:endParaRPr lang="en-US" sz="2400" b="1" dirty="0">
              <a:solidFill>
                <a:srgbClr val="1218F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>
                <a:solidFill>
                  <a:srgbClr val="1218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E-mail:nelufa.afrose@gmail.com</a:t>
            </a:r>
            <a:endParaRPr lang="en-US" sz="2400" b="1" dirty="0">
              <a:solidFill>
                <a:srgbClr val="1218F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peech Bubble: Rectangle with Corners Rounded 2">
            <a:extLst>
              <a:ext uri="{FF2B5EF4-FFF2-40B4-BE49-F238E27FC236}">
                <a16:creationId xmlns="" xmlns:a16="http://schemas.microsoft.com/office/drawing/2014/main" id="{F5816A8E-033B-4F78-B7CD-5EC88B1FA6D2}"/>
              </a:ext>
            </a:extLst>
          </p:cNvPr>
          <p:cNvSpPr/>
          <p:nvPr/>
        </p:nvSpPr>
        <p:spPr>
          <a:xfrm>
            <a:off x="829096" y="270023"/>
            <a:ext cx="9764887" cy="1548051"/>
          </a:xfrm>
          <a:prstGeom prst="wedgeRoundRectCallout">
            <a:avLst>
              <a:gd name="adj1" fmla="val -15791"/>
              <a:gd name="adj2" fmla="val 99755"/>
              <a:gd name="adj3" fmla="val 16667"/>
            </a:avLst>
          </a:prstGeom>
          <a:gradFill flip="none" rotWithShape="1">
            <a:gsLst>
              <a:gs pos="0">
                <a:srgbClr val="0DFF19">
                  <a:tint val="66000"/>
                  <a:satMod val="160000"/>
                </a:srgbClr>
              </a:gs>
              <a:gs pos="50000">
                <a:srgbClr val="0DFF19">
                  <a:tint val="44500"/>
                  <a:satMod val="160000"/>
                </a:srgbClr>
              </a:gs>
              <a:gs pos="100000">
                <a:srgbClr val="0DFF19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451D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2722449"/>
            <a:ext cx="1845272" cy="20050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2774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76200" y="1143000"/>
            <a:ext cx="10666211" cy="3783108"/>
            <a:chOff x="143437" y="1904999"/>
            <a:chExt cx="11851346" cy="4728885"/>
          </a:xfrm>
        </p:grpSpPr>
        <p:sp>
          <p:nvSpPr>
            <p:cNvPr id="2" name="Rectangle 1"/>
            <p:cNvSpPr/>
            <p:nvPr/>
          </p:nvSpPr>
          <p:spPr>
            <a:xfrm>
              <a:off x="143437" y="4520828"/>
              <a:ext cx="2909125" cy="2113056"/>
            </a:xfrm>
            <a:prstGeom prst="rect">
              <a:avLst/>
            </a:prstGeom>
            <a:noFill/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itchFamily="18" charset="0"/>
                </a:rPr>
                <a:t>1.</a:t>
              </a:r>
            </a:p>
            <a:p>
              <a:pPr algn="ctr"/>
              <a:r>
                <a:rPr lang="en-US" sz="2800" b="1" dirty="0">
                  <a:ln w="0"/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itchFamily="18" charset="0"/>
                </a:rPr>
                <a:t>Fight against white minority </a:t>
              </a:r>
              <a:r>
                <a:rPr lang="en-US" sz="2800" b="1" dirty="0">
                  <a:ln w="0"/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rule 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92596" y="1904999"/>
              <a:ext cx="11302186" cy="2135200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500" b="1" dirty="0">
                  <a:ln w="10160">
                    <a:solidFill>
                      <a:schemeClr val="accent5"/>
                    </a:solidFill>
                    <a:prstDash val="solid"/>
                  </a:ln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itchFamily="18" charset="0"/>
                </a:rPr>
                <a:t>Make a flow chart on activities and achievements of Nelson Mandela.</a:t>
              </a:r>
            </a:p>
            <a:p>
              <a:pPr algn="ctr"/>
              <a:r>
                <a:rPr lang="en-US" sz="3500" b="1" dirty="0">
                  <a:ln w="10160">
                    <a:solidFill>
                      <a:schemeClr val="accent5"/>
                    </a:solidFill>
                    <a:prstDash val="solid"/>
                  </a:ln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itchFamily="18" charset="0"/>
                </a:rPr>
                <a:t>First one is done for you.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3731953" y="4520827"/>
              <a:ext cx="1091055" cy="2113056"/>
            </a:xfrm>
            <a:prstGeom prst="rect">
              <a:avLst/>
            </a:prstGeom>
            <a:noFill/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2.</a:t>
              </a:r>
            </a:p>
            <a:p>
              <a:pPr algn="ctr"/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563394" y="4520826"/>
              <a:ext cx="1052558" cy="2113056"/>
            </a:xfrm>
            <a:prstGeom prst="rect">
              <a:avLst/>
            </a:prstGeom>
            <a:noFill/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3.</a:t>
              </a:r>
            </a:p>
            <a:p>
              <a:pPr algn="ctr"/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7394835" y="4520825"/>
              <a:ext cx="1014060" cy="2113056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4.</a:t>
              </a:r>
            </a:p>
            <a:p>
              <a:pPr algn="ctr"/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9190418" y="4520824"/>
              <a:ext cx="993492" cy="2113056"/>
            </a:xfrm>
            <a:prstGeom prst="rect">
              <a:avLst/>
            </a:prstGeom>
            <a:noFill/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5.</a:t>
              </a:r>
            </a:p>
            <a:p>
              <a:pPr algn="ctr"/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0950142" y="4520823"/>
              <a:ext cx="1044641" cy="2113056"/>
            </a:xfrm>
            <a:prstGeom prst="rect">
              <a:avLst/>
            </a:prstGeom>
            <a:noFill/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6.</a:t>
              </a:r>
            </a:p>
            <a:p>
              <a:pPr algn="ctr"/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3052562" y="5378824"/>
              <a:ext cx="533320" cy="466165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4835658" y="5362201"/>
              <a:ext cx="533320" cy="466165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ight Arrow 13"/>
            <p:cNvSpPr/>
            <p:nvPr/>
          </p:nvSpPr>
          <p:spPr>
            <a:xfrm>
              <a:off x="6618754" y="5345578"/>
              <a:ext cx="533320" cy="466165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8401850" y="5328955"/>
              <a:ext cx="533320" cy="466165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ight Arrow 15"/>
            <p:cNvSpPr/>
            <p:nvPr/>
          </p:nvSpPr>
          <p:spPr>
            <a:xfrm>
              <a:off x="10184946" y="5312332"/>
              <a:ext cx="533320" cy="466165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Frame 2"/>
          <p:cNvSpPr/>
          <p:nvPr/>
        </p:nvSpPr>
        <p:spPr>
          <a:xfrm>
            <a:off x="0" y="0"/>
            <a:ext cx="10972800" cy="5486400"/>
          </a:xfrm>
          <a:prstGeom prst="frame">
            <a:avLst>
              <a:gd name="adj1" fmla="val 4762"/>
            </a:avLst>
          </a:prstGeom>
          <a:solidFill>
            <a:srgbClr val="1218FA"/>
          </a:solidFill>
          <a:ln>
            <a:solidFill>
              <a:srgbClr val="451D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57600" y="381000"/>
            <a:ext cx="43311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1218FA"/>
                </a:solidFill>
                <a:latin typeface="Times New Roman" pitchFamily="18" charset="0"/>
              </a:rPr>
              <a:t>Pair Work</a:t>
            </a:r>
            <a:endParaRPr lang="en-US" sz="4800" b="1" u="sng" dirty="0">
              <a:solidFill>
                <a:srgbClr val="1218FA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3057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-10886" y="-43543"/>
            <a:ext cx="10972800" cy="5562600"/>
          </a:xfrm>
          <a:prstGeom prst="frame">
            <a:avLst>
              <a:gd name="adj1" fmla="val 4151"/>
            </a:avLst>
          </a:prstGeom>
          <a:solidFill>
            <a:srgbClr val="1218FA"/>
          </a:solidFill>
          <a:ln>
            <a:solidFill>
              <a:srgbClr val="1218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0400" y="533400"/>
            <a:ext cx="396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u="sng" dirty="0" smtClean="0">
                <a:solidFill>
                  <a:srgbClr val="1218FA"/>
                </a:solidFill>
              </a:rPr>
              <a:t>Home Work</a:t>
            </a:r>
            <a:endParaRPr lang="en-US" sz="6000" u="sng" dirty="0">
              <a:solidFill>
                <a:srgbClr val="1218FA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2711" y="1828799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Write a summary on the life of Nelson Mandela.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7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0972800" cy="5562600"/>
          </a:xfrm>
          <a:prstGeom prst="frame">
            <a:avLst>
              <a:gd name="adj1" fmla="val 4151"/>
            </a:avLst>
          </a:prstGeom>
          <a:solidFill>
            <a:srgbClr val="1218FA"/>
          </a:solidFill>
          <a:ln>
            <a:solidFill>
              <a:srgbClr val="0DFF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86" y="1676400"/>
            <a:ext cx="9753600" cy="34670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62200" y="533400"/>
            <a:ext cx="716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1218FA"/>
                </a:solidFill>
              </a:rPr>
              <a:t>Thank you </a:t>
            </a:r>
            <a:endParaRPr lang="en-US" sz="8000" dirty="0">
              <a:solidFill>
                <a:srgbClr val="1218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389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D5E49EB-B87E-4013-8032-ADAA53A846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762000"/>
            <a:ext cx="3574506" cy="4298809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91F4A0D-433A-4856-9A46-164C875FDA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15507"/>
            <a:ext cx="3574506" cy="1381762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11FEB321-BEE0-496F-A5A1-6A3C8BA0B59D}"/>
              </a:ext>
            </a:extLst>
          </p:cNvPr>
          <p:cNvSpPr/>
          <p:nvPr/>
        </p:nvSpPr>
        <p:spPr>
          <a:xfrm>
            <a:off x="6248400" y="2009141"/>
            <a:ext cx="3574506" cy="15443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004" tIns="39502" rIns="79004" bIns="39502" rtlCol="0" anchor="ctr"/>
          <a:lstStyle/>
          <a:p>
            <a:pPr algn="ctr"/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English First Paper </a:t>
            </a:r>
          </a:p>
          <a:p>
            <a:pPr algn="ctr"/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Unit-1, 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Lesson-1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7BD4B80-929A-422E-A6E5-1BE3E0E346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48400" y="3581400"/>
            <a:ext cx="3574506" cy="135519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1" name="Arrow: Right 10">
            <a:extLst>
              <a:ext uri="{FF2B5EF4-FFF2-40B4-BE49-F238E27FC236}">
                <a16:creationId xmlns="" xmlns:a16="http://schemas.microsoft.com/office/drawing/2014/main" id="{44DEB31B-7811-4B29-8E9F-9667A31B84E5}"/>
              </a:ext>
            </a:extLst>
          </p:cNvPr>
          <p:cNvSpPr/>
          <p:nvPr/>
        </p:nvSpPr>
        <p:spPr>
          <a:xfrm>
            <a:off x="4592321" y="2484671"/>
            <a:ext cx="1361440" cy="333036"/>
          </a:xfrm>
          <a:prstGeom prst="right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004" tIns="39502" rIns="79004" bIns="39502" rtlCol="0" anchor="ctr"/>
          <a:lstStyle/>
          <a:p>
            <a:pPr algn="ctr"/>
            <a:endParaRPr lang="en-US"/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0972800" cy="5562600"/>
          </a:xfrm>
          <a:prstGeom prst="frame">
            <a:avLst>
              <a:gd name="adj1" fmla="val 4151"/>
            </a:avLst>
          </a:prstGeom>
          <a:solidFill>
            <a:srgbClr val="1218FA"/>
          </a:solidFill>
          <a:ln>
            <a:solidFill>
              <a:srgbClr val="1218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924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0972800" cy="5562600"/>
          </a:xfrm>
          <a:prstGeom prst="frame">
            <a:avLst>
              <a:gd name="adj1" fmla="val 4151"/>
            </a:avLst>
          </a:prstGeom>
          <a:solidFill>
            <a:srgbClr val="1218FA"/>
          </a:solidFill>
          <a:ln>
            <a:solidFill>
              <a:srgbClr val="1218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58735"/>
            <a:ext cx="2743200" cy="23800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404211"/>
            <a:ext cx="2362200" cy="24750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444693"/>
            <a:ext cx="2143125" cy="23941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622" y="1381017"/>
            <a:ext cx="1838325" cy="24860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600200" y="135296"/>
            <a:ext cx="868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1218FA"/>
                </a:solidFill>
              </a:rPr>
              <a:t>Who are the people in the pictures?</a:t>
            </a:r>
          </a:p>
          <a:p>
            <a:r>
              <a:rPr lang="en-US" sz="4000" b="1" dirty="0" smtClean="0">
                <a:solidFill>
                  <a:srgbClr val="1218FA"/>
                </a:solidFill>
              </a:rPr>
              <a:t>Why are they famous?</a:t>
            </a:r>
            <a:endParaRPr lang="en-US" sz="4000" b="1" dirty="0">
              <a:solidFill>
                <a:srgbClr val="1218FA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3966079"/>
            <a:ext cx="2743200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Nelson Mandela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81400" y="3949146"/>
            <a:ext cx="2514600" cy="461665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Kazi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Nazrul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Islam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72200" y="3949146"/>
            <a:ext cx="2066925" cy="707886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Dr. Muhammad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</a:rPr>
              <a:t>Shahidullah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62622" y="3935301"/>
            <a:ext cx="1981200" cy="584775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Bill Gates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16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26811"/>
            <a:ext cx="10972800" cy="5562600"/>
          </a:xfrm>
          <a:prstGeom prst="frame">
            <a:avLst>
              <a:gd name="adj1" fmla="val 4151"/>
            </a:avLst>
          </a:prstGeom>
          <a:solidFill>
            <a:srgbClr val="1218FA"/>
          </a:solidFill>
          <a:ln>
            <a:solidFill>
              <a:srgbClr val="1218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97000" y="1676400"/>
            <a:ext cx="8502969" cy="132343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451DEF"/>
                </a:solidFill>
                <a:latin typeface="Times New Roman" pitchFamily="18" charset="0"/>
                <a:ea typeface="Adobe Gothic Std B" pitchFamily="34" charset="-128"/>
              </a:rPr>
              <a:t>Unit–1</a:t>
            </a:r>
            <a:r>
              <a:rPr lang="en-US" sz="4000" b="1" dirty="0">
                <a:solidFill>
                  <a:srgbClr val="451DEF"/>
                </a:solidFill>
                <a:latin typeface="Times New Roman" pitchFamily="18" charset="0"/>
                <a:ea typeface="Adobe Gothic Std B" pitchFamily="34" charset="-128"/>
              </a:rPr>
              <a:t>, </a:t>
            </a:r>
            <a:endParaRPr lang="en-US" sz="4000" b="1" dirty="0" smtClean="0">
              <a:solidFill>
                <a:srgbClr val="451DEF"/>
              </a:solidFill>
              <a:latin typeface="Times New Roman" pitchFamily="18" charset="0"/>
              <a:ea typeface="Adobe Gothic Std B" pitchFamily="34" charset="-128"/>
            </a:endParaRPr>
          </a:p>
          <a:p>
            <a:pPr algn="ctr"/>
            <a:r>
              <a:rPr lang="en-US" sz="4000" b="1" u="sng" dirty="0" smtClean="0">
                <a:solidFill>
                  <a:srgbClr val="451DEF"/>
                </a:solidFill>
                <a:latin typeface="Times New Roman" pitchFamily="18" charset="0"/>
                <a:ea typeface="Adobe Gothic Std B" pitchFamily="34" charset="-128"/>
              </a:rPr>
              <a:t>People </a:t>
            </a:r>
            <a:r>
              <a:rPr lang="en-US" sz="4000" b="1" u="sng" dirty="0">
                <a:solidFill>
                  <a:srgbClr val="451DEF"/>
                </a:solidFill>
                <a:latin typeface="Times New Roman" pitchFamily="18" charset="0"/>
                <a:ea typeface="Adobe Gothic Std B" pitchFamily="34" charset="-128"/>
              </a:rPr>
              <a:t>or Institutions Making History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71800" y="762001"/>
            <a:ext cx="609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2"/>
                </a:solidFill>
                <a:latin typeface="Times New Roman" pitchFamily="18" charset="0"/>
              </a:rPr>
              <a:t>We shall learn from</a:t>
            </a:r>
            <a:endParaRPr lang="en-US" sz="4000" b="1" dirty="0">
              <a:solidFill>
                <a:schemeClr val="accent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178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0972800" cy="5562600"/>
          </a:xfrm>
          <a:prstGeom prst="frame">
            <a:avLst>
              <a:gd name="adj1" fmla="val 4151"/>
            </a:avLst>
          </a:prstGeom>
          <a:solidFill>
            <a:srgbClr val="1218FA"/>
          </a:solidFill>
          <a:ln>
            <a:solidFill>
              <a:srgbClr val="1218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275086"/>
            <a:ext cx="3349269" cy="28930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356860" y="4820618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66700" y="999067"/>
            <a:ext cx="10439400" cy="1200329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                   Lesson 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-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1, Page no-10 </a:t>
            </a:r>
          </a:p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dobe Gothic Std B" pitchFamily="34" charset="-128"/>
              </a:rPr>
              <a:t>Nelson 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dobe Gothic Std B" pitchFamily="34" charset="-128"/>
              </a:rPr>
              <a:t>Mandela, from Apartheid Fighter to President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.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23160" y="248404"/>
            <a:ext cx="5867400" cy="584775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</a:rPr>
              <a:t>The topic of our today class is</a:t>
            </a:r>
            <a:endParaRPr lang="en-US" sz="3200" b="1" dirty="0">
              <a:latin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5" t="-3320" r="10605" b="3320"/>
          <a:stretch/>
        </p:blipFill>
        <p:spPr>
          <a:xfrm>
            <a:off x="5901143" y="2275086"/>
            <a:ext cx="2557057" cy="27900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543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0972800" cy="5562600"/>
          </a:xfrm>
          <a:prstGeom prst="frame">
            <a:avLst>
              <a:gd name="adj1" fmla="val 4151"/>
            </a:avLst>
          </a:prstGeom>
          <a:solidFill>
            <a:srgbClr val="1218FA"/>
          </a:solidFill>
          <a:ln>
            <a:solidFill>
              <a:srgbClr val="1218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609600"/>
            <a:ext cx="9448800" cy="83099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451DE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What are we going to learn today-</a:t>
            </a:r>
            <a:endParaRPr lang="en-US" sz="4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30664" y="1752600"/>
            <a:ext cx="59700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3600" b="1" dirty="0">
                <a:solidFill>
                  <a:srgbClr val="1218FA"/>
                </a:solidFill>
                <a:latin typeface="Times New Roman" pitchFamily="18" charset="0"/>
              </a:rPr>
              <a:t>Watch a video on Mandela.</a:t>
            </a:r>
          </a:p>
        </p:txBody>
      </p:sp>
      <p:sp>
        <p:nvSpPr>
          <p:cNvPr id="7" name="Rectangle 6"/>
          <p:cNvSpPr/>
          <p:nvPr/>
        </p:nvSpPr>
        <p:spPr>
          <a:xfrm>
            <a:off x="1810685" y="2370709"/>
            <a:ext cx="84752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3600" b="1" dirty="0">
                <a:solidFill>
                  <a:srgbClr val="1218FA"/>
                </a:solidFill>
                <a:latin typeface="Times New Roman" pitchFamily="18" charset="0"/>
              </a:rPr>
              <a:t>Read and understand the text properly. </a:t>
            </a:r>
          </a:p>
        </p:txBody>
      </p:sp>
      <p:sp>
        <p:nvSpPr>
          <p:cNvPr id="8" name="Rectangle 7"/>
          <p:cNvSpPr/>
          <p:nvPr/>
        </p:nvSpPr>
        <p:spPr>
          <a:xfrm>
            <a:off x="1810685" y="2913629"/>
            <a:ext cx="89335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v"/>
            </a:pPr>
            <a:r>
              <a:rPr lang="en-US" sz="3600" b="1" dirty="0">
                <a:solidFill>
                  <a:srgbClr val="1218FA"/>
                </a:solidFill>
                <a:latin typeface="Times New Roman" pitchFamily="18" charset="0"/>
              </a:rPr>
              <a:t>The short life sketch of  Nelson </a:t>
            </a:r>
            <a:r>
              <a:rPr lang="en-US" sz="3600" b="1" dirty="0" smtClean="0">
                <a:solidFill>
                  <a:srgbClr val="1218FA"/>
                </a:solidFill>
                <a:latin typeface="Times New Roman" pitchFamily="18" charset="0"/>
              </a:rPr>
              <a:t>Mandela.</a:t>
            </a:r>
            <a:endParaRPr lang="en-US" sz="3600" b="1" dirty="0">
              <a:solidFill>
                <a:srgbClr val="1218FA"/>
              </a:solidFill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30664" y="3429000"/>
            <a:ext cx="85898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v"/>
            </a:pPr>
            <a:r>
              <a:rPr lang="en-US" sz="3600" b="1" dirty="0">
                <a:solidFill>
                  <a:srgbClr val="1218FA"/>
                </a:solidFill>
                <a:latin typeface="Times New Roman" pitchFamily="18" charset="0"/>
              </a:rPr>
              <a:t>Some new words from the text</a:t>
            </a:r>
            <a:r>
              <a:rPr lang="en-US" sz="3600" b="1" dirty="0">
                <a:solidFill>
                  <a:srgbClr val="1218FA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8454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5312070"/>
              </p:ext>
            </p:extLst>
          </p:nvPr>
        </p:nvGraphicFramePr>
        <p:xfrm>
          <a:off x="4937760" y="2434591"/>
          <a:ext cx="1097280" cy="617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7760" y="2434591"/>
                        <a:ext cx="1097280" cy="6172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2438400" y="572877"/>
            <a:ext cx="5029200" cy="609600"/>
          </a:xfrm>
          <a:prstGeom prst="rect">
            <a:avLst/>
          </a:prstGeom>
          <a:solidFill>
            <a:schemeClr val="bg1"/>
          </a:solidFill>
          <a:ln>
            <a:solidFill>
              <a:srgbClr val="451D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1218FA"/>
                </a:solidFill>
                <a:latin typeface="Times New Roman" pitchFamily="18" charset="0"/>
                <a:cs typeface="Times New Roman" pitchFamily="18" charset="0"/>
              </a:rPr>
              <a:t>Let’s watch a video</a:t>
            </a:r>
            <a:endParaRPr lang="en-US" sz="4000" b="1" dirty="0">
              <a:solidFill>
                <a:srgbClr val="1218F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0972800" cy="5562600"/>
          </a:xfrm>
          <a:prstGeom prst="frame">
            <a:avLst>
              <a:gd name="adj1" fmla="val 4151"/>
            </a:avLst>
          </a:prstGeom>
          <a:solidFill>
            <a:srgbClr val="1218FA"/>
          </a:solidFill>
          <a:ln>
            <a:solidFill>
              <a:srgbClr val="1218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846607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1740771"/>
            <a:ext cx="10439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451DEF"/>
                </a:solidFill>
                <a:latin typeface="Times New Roman" pitchFamily="18" charset="0"/>
              </a:rPr>
              <a:t>The text is a report by a famous news agency, Reuters on 15 December 2013.</a:t>
            </a:r>
            <a:endParaRPr lang="en-US" sz="3200" b="1" dirty="0">
              <a:solidFill>
                <a:srgbClr val="451DEF"/>
              </a:solidFill>
              <a:latin typeface="Times New Roman" pitchFamily="18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0972800" cy="5562600"/>
          </a:xfrm>
          <a:prstGeom prst="frame">
            <a:avLst>
              <a:gd name="adj1" fmla="val 4151"/>
            </a:avLst>
          </a:prstGeom>
          <a:solidFill>
            <a:srgbClr val="1218FA"/>
          </a:solidFill>
          <a:ln>
            <a:solidFill>
              <a:srgbClr val="1218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435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534</Words>
  <Application>Microsoft Office PowerPoint</Application>
  <PresentationFormat>Custom</PresentationFormat>
  <Paragraphs>92</Paragraphs>
  <Slides>22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Office Theme</vt:lpstr>
      <vt:lpstr>Concourse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Muzahid PC</dc:creator>
  <cp:lastModifiedBy>Muzahid PC</cp:lastModifiedBy>
  <cp:revision>51</cp:revision>
  <dcterms:created xsi:type="dcterms:W3CDTF">2020-10-04T09:57:07Z</dcterms:created>
  <dcterms:modified xsi:type="dcterms:W3CDTF">2020-10-09T18:25:29Z</dcterms:modified>
</cp:coreProperties>
</file>