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57" r:id="rId5"/>
    <p:sldId id="266" r:id="rId6"/>
    <p:sldId id="265" r:id="rId7"/>
    <p:sldId id="263" r:id="rId8"/>
    <p:sldId id="267" r:id="rId9"/>
    <p:sldId id="264" r:id="rId10"/>
    <p:sldId id="268" r:id="rId11"/>
    <p:sldId id="262" r:id="rId12"/>
    <p:sldId id="275" r:id="rId13"/>
    <p:sldId id="261" r:id="rId14"/>
    <p:sldId id="274" r:id="rId15"/>
    <p:sldId id="273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82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akhrulbilkis@gmail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52699"/>
            <a:ext cx="9144000" cy="4216549"/>
          </a:xfrm>
          <a:prstGeom prst="rect">
            <a:avLst/>
          </a:prstGeom>
        </p:spPr>
      </p:pic>
      <p:sp>
        <p:nvSpPr>
          <p:cNvPr id="3" name="Down Ribbon 2"/>
          <p:cNvSpPr/>
          <p:nvPr/>
        </p:nvSpPr>
        <p:spPr>
          <a:xfrm>
            <a:off x="0" y="685800"/>
            <a:ext cx="9144000" cy="1600200"/>
          </a:xfrm>
          <a:prstGeom prst="ribb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i="1" dirty="0" err="1" smtClean="0"/>
              <a:t>স্বাগতম</a:t>
            </a:r>
            <a:endParaRPr lang="en-GB" sz="8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371600" y="0"/>
            <a:ext cx="6705600" cy="1066800"/>
          </a:xfrm>
          <a:prstGeom prst="horizont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laque 4"/>
          <p:cNvSpPr/>
          <p:nvPr/>
        </p:nvSpPr>
        <p:spPr>
          <a:xfrm>
            <a:off x="0" y="1066800"/>
            <a:ext cx="9144000" cy="914400"/>
          </a:xfrm>
          <a:prstGeom prst="plaqu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সর্বদা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চেয়ে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Plaque 5"/>
          <p:cNvSpPr/>
          <p:nvPr/>
        </p:nvSpPr>
        <p:spPr>
          <a:xfrm>
            <a:off x="0" y="2209800"/>
            <a:ext cx="9144000" cy="1066800"/>
          </a:xfrm>
          <a:prstGeom prst="plaqu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২। 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অনুমানে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দৃষ্টান্তের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অভিজ্ঞতার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অনুমিত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laque 6"/>
          <p:cNvSpPr/>
          <p:nvPr/>
        </p:nvSpPr>
        <p:spPr>
          <a:xfrm>
            <a:off x="0" y="3352800"/>
            <a:ext cx="9144000" cy="1066800"/>
          </a:xfrm>
          <a:prstGeom prst="plaqu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সিদ্ধান্তটি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সংশ্লেষক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Plaque 7"/>
          <p:cNvSpPr/>
          <p:nvPr/>
        </p:nvSpPr>
        <p:spPr>
          <a:xfrm>
            <a:off x="0" y="4495800"/>
            <a:ext cx="9144000" cy="1066800"/>
          </a:xfrm>
          <a:prstGeom prst="plaqu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সিদ্ধান্তটি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সংশ্লেষক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হওয়ায়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সর্বদা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Plaque 8"/>
          <p:cNvSpPr/>
          <p:nvPr/>
        </p:nvSpPr>
        <p:spPr>
          <a:xfrm>
            <a:off x="0" y="5562600"/>
            <a:ext cx="9144000" cy="1066800"/>
          </a:xfrm>
          <a:prstGeom prst="plaqu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সিদ্ধান্তটি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অনিবার্য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অনুমিত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05000" y="0"/>
            <a:ext cx="5791200" cy="1143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143000"/>
            <a:ext cx="4572000" cy="533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00600" y="1143000"/>
            <a:ext cx="4343400" cy="533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2971800"/>
            <a:ext cx="4572000" cy="11430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ধারণায়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গমন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800600" y="3048000"/>
            <a:ext cx="4343400" cy="10668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ধারণায়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latin typeface="NikoshBAN" pitchFamily="2" charset="0"/>
                <a:cs typeface="NikoshBAN" pitchFamily="2" charset="0"/>
              </a:rPr>
              <a:t>গমন</a:t>
            </a:r>
            <a:r>
              <a:rPr lang="en-GB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00600" y="1828800"/>
            <a:ext cx="4343400" cy="1143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আসার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0" y="1752600"/>
            <a:ext cx="4572000" cy="1143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যাওয়ার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0" y="4191000"/>
            <a:ext cx="4572000" cy="121920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অবরোহের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অনিবার্যভাবে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নিঃসৃত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GB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0" y="5486400"/>
            <a:ext cx="4572000" cy="1143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বুদ্ধিভিত্তিক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800600" y="4191000"/>
            <a:ext cx="4343400" cy="121920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অনিবার্যভাবে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নিঃসৃত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800600" y="5486400"/>
            <a:ext cx="4343400" cy="1143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GB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পঞ্চ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ইন্দ্রিয়ের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অভিজ্ঞতা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12" grpId="0" animBg="1"/>
      <p:bldP spid="13" grpId="0" animBg="1"/>
      <p:bldP spid="22" grpId="0" animBg="1"/>
      <p:bldP spid="23" grpId="0" animBg="1"/>
      <p:bldP spid="24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05000" y="0"/>
            <a:ext cx="5791200" cy="685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অনুমানে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2400" y="838200"/>
            <a:ext cx="4572000" cy="533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00600" y="762000"/>
            <a:ext cx="4343400" cy="533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2667000"/>
            <a:ext cx="4572000" cy="11430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সিদ্ধান্তের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অনিবার্য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800600" y="2667000"/>
            <a:ext cx="4343400" cy="10668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সিদ্ধান্তের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অনিবার্য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00600" y="1524000"/>
            <a:ext cx="4343400" cy="1143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আকারগত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বস্তুগত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সত্যতার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নির্ভরশীল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0" y="1524000"/>
            <a:ext cx="4572000" cy="1143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আকারগত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সত্যতার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নির্ভরশীল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0" y="3810000"/>
            <a:ext cx="4572000" cy="121920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৭।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কার্যকারণ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নিয়মের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0" y="5029200"/>
            <a:ext cx="4572000" cy="1143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৮।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800600" y="3733800"/>
            <a:ext cx="4343400" cy="121920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৭।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কার্যকারণ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নিয়মের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টানা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800600" y="4953000"/>
            <a:ext cx="4343400" cy="1143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৮।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12" grpId="0" animBg="1"/>
      <p:bldP spid="13" grpId="0" animBg="1"/>
      <p:bldP spid="22" grpId="0" animBg="1"/>
      <p:bldP spid="23" grpId="0" animBg="1"/>
      <p:bldP spid="24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905000" y="0"/>
            <a:ext cx="5638800" cy="1447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3200400" cy="2057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81400"/>
            <a:ext cx="3214686" cy="23368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convex"/>
          </a:sp3d>
        </p:spPr>
      </p:pic>
      <p:sp>
        <p:nvSpPr>
          <p:cNvPr id="6" name="Rounded Rectangle 5"/>
          <p:cNvSpPr/>
          <p:nvPr/>
        </p:nvSpPr>
        <p:spPr>
          <a:xfrm>
            <a:off x="3276600" y="1447800"/>
            <a:ext cx="5867400" cy="4114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5400" b="1" i="1" dirty="0" err="1" smtClean="0"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5400" b="1" i="1" dirty="0" smtClean="0">
                <a:latin typeface="NikoshBAN" pitchFamily="2" charset="0"/>
                <a:cs typeface="NikoshBAN" pitchFamily="2" charset="0"/>
              </a:rPr>
              <a:t>  ও </a:t>
            </a:r>
            <a:r>
              <a:rPr lang="en-GB" sz="5400" b="1" i="1" dirty="0" err="1" smtClean="0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5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5400" b="1" i="1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54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5400" b="1" i="1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GB" sz="54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5400" b="1" i="1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GB" sz="5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5400" b="1" i="1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GB" sz="5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5400" b="1" i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5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5400" b="1" i="1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GB" sz="5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5400" b="1" i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GB" sz="5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5400" b="1" i="1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GB" sz="5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5400" b="1" i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GB" sz="5400" b="1" i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54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752600"/>
            <a:ext cx="4876800" cy="3657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5" name="Down Arrow Callout 4"/>
          <p:cNvSpPr/>
          <p:nvPr/>
        </p:nvSpPr>
        <p:spPr>
          <a:xfrm>
            <a:off x="1600200" y="228600"/>
            <a:ext cx="6477000" cy="1524000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i="1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GB" sz="8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8000" b="1" i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GB" sz="8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0" y="1752600"/>
            <a:ext cx="4343400" cy="304800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ছাত্রীরা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কক্ষে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ক্লাশ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মূল্যায়নে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নিবে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6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066800" y="0"/>
            <a:ext cx="7162800" cy="914400"/>
          </a:xfrm>
          <a:prstGeom prst="horizont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GB" sz="4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GB" sz="4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laque 4"/>
          <p:cNvSpPr/>
          <p:nvPr/>
        </p:nvSpPr>
        <p:spPr>
          <a:xfrm>
            <a:off x="0" y="1295400"/>
            <a:ext cx="9144000" cy="762000"/>
          </a:xfrm>
          <a:prstGeom prst="plaqu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আকারগত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সত্যতা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solidFill>
                <a:schemeClr val="tx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Plaque 8"/>
          <p:cNvSpPr/>
          <p:nvPr/>
        </p:nvSpPr>
        <p:spPr>
          <a:xfrm>
            <a:off x="0" y="2133600"/>
            <a:ext cx="9144000" cy="762000"/>
          </a:xfrm>
          <a:prstGeom prst="plaqu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GB" sz="3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অমাধ্যম</a:t>
            </a:r>
            <a:r>
              <a:rPr lang="en-GB" sz="3200" b="1" i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3200" b="1" i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GB" sz="3200" b="1" i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প্রকৃত</a:t>
            </a:r>
            <a:r>
              <a:rPr lang="en-GB" sz="3200" b="1" i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3200" b="1" i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GB" sz="3200" b="1" i="1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Plaque 9"/>
          <p:cNvSpPr/>
          <p:nvPr/>
        </p:nvSpPr>
        <p:spPr>
          <a:xfrm>
            <a:off x="0" y="2971800"/>
            <a:ext cx="9144000" cy="762000"/>
          </a:xfrm>
          <a:prstGeom prst="plaqu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অনুমানে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যুক্তিবাক্যের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GB" sz="32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Plaque 10"/>
          <p:cNvSpPr/>
          <p:nvPr/>
        </p:nvSpPr>
        <p:spPr>
          <a:xfrm>
            <a:off x="0" y="3810000"/>
            <a:ext cx="9144000" cy="762000"/>
          </a:xfrm>
          <a:prstGeom prst="plaqu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GB" sz="2800" b="1" i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800" b="1" i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2800" b="1" i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2800" b="1" i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GB" sz="2800" b="1" i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GB" sz="2800" b="1" i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2800" b="1" i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GB" sz="2800" b="1" i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GB" sz="2800" b="1" i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2800" b="1" i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GB" sz="2800" b="1" i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GB" sz="2800" b="1" i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Plaque 11"/>
          <p:cNvSpPr/>
          <p:nvPr/>
        </p:nvSpPr>
        <p:spPr>
          <a:xfrm>
            <a:off x="0" y="4648200"/>
            <a:ext cx="9144000" cy="762000"/>
          </a:xfrm>
          <a:prstGeom prst="plaqu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যথার্থ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GB" sz="3200" b="1" i="1" dirty="0">
              <a:solidFill>
                <a:schemeClr val="tx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Plaque 12"/>
          <p:cNvSpPr/>
          <p:nvPr/>
        </p:nvSpPr>
        <p:spPr>
          <a:xfrm>
            <a:off x="0" y="5486400"/>
            <a:ext cx="9144000" cy="762000"/>
          </a:xfrm>
          <a:prstGeom prst="plaqu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৬। “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”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GB" sz="32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GB" sz="3200" b="1" i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09800"/>
            <a:ext cx="9144000" cy="4648200"/>
          </a:xfrm>
          <a:prstGeom prst="rect">
            <a:avLst/>
          </a:prstGeom>
        </p:spPr>
      </p:pic>
      <p:sp>
        <p:nvSpPr>
          <p:cNvPr id="3" name="Plaque 2"/>
          <p:cNvSpPr/>
          <p:nvPr/>
        </p:nvSpPr>
        <p:spPr>
          <a:xfrm>
            <a:off x="0" y="0"/>
            <a:ext cx="9144000" cy="22098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GB" sz="66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6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GB" sz="66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6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GB" sz="66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6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GB" sz="66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6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GB" sz="66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6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GB" sz="66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6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GB" sz="66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6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GB" sz="66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6600" b="1" i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667000" y="0"/>
            <a:ext cx="4876800" cy="2057400"/>
          </a:xfrm>
          <a:prstGeom prst="horizont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i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GB" sz="8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12-Point Star 4"/>
          <p:cNvSpPr/>
          <p:nvPr/>
        </p:nvSpPr>
        <p:spPr>
          <a:xfrm>
            <a:off x="0" y="1676400"/>
            <a:ext cx="3429000" cy="3429000"/>
          </a:xfrm>
          <a:prstGeom prst="star12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Vertical Scroll 5"/>
          <p:cNvSpPr/>
          <p:nvPr/>
        </p:nvSpPr>
        <p:spPr>
          <a:xfrm>
            <a:off x="2971800" y="1905000"/>
            <a:ext cx="6172200" cy="2819400"/>
          </a:xfrm>
          <a:prstGeom prst="vertic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i="1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GB" sz="4400" b="1" i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ফখরুল </a:t>
            </a:r>
            <a:r>
              <a:rPr lang="en-GB" sz="4400" b="1" i="1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আলম</a:t>
            </a:r>
            <a:endParaRPr lang="en-GB" sz="4400" b="1" i="1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400" b="1" i="1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GB" sz="4400" b="1" i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4400" b="1" i="1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দর্শন</a:t>
            </a:r>
            <a:r>
              <a:rPr lang="en-GB" sz="4400" b="1" i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GB" sz="4400" b="1" i="1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400" b="1" i="1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চান্দিনা</a:t>
            </a:r>
            <a:r>
              <a:rPr lang="en-GB" sz="4400" b="1" i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GB" sz="4400" b="1" i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GB" sz="4400" b="1" i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GB" sz="4400" b="1" i="1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cutout-15954359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209800"/>
            <a:ext cx="1609725" cy="20669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5257800"/>
            <a:ext cx="55626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Email: </a:t>
            </a:r>
            <a:r>
              <a:rPr lang="en-GB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  <a:hlinkClick r:id="rId3"/>
              </a:rPr>
              <a:t>fakhrulbilkis@gmail.com</a:t>
            </a:r>
            <a:endParaRPr lang="en-GB" sz="2400" b="1" i="1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Contact no: </a:t>
            </a:r>
            <a:r>
              <a:rPr lang="en-GB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Adobe Fangsong Std R" pitchFamily="18" charset="-128"/>
                <a:cs typeface="NikoshBAN" pitchFamily="2" charset="0"/>
              </a:rPr>
              <a:t>01715293395</a:t>
            </a:r>
            <a:endParaRPr lang="en-GB" sz="2400" b="1" i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  <a:ea typeface="Adobe Fangsong Std R" pitchFamily="18" charset="-128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0"/>
            <a:ext cx="9144000" cy="838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সহকারে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GB" sz="44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Shamim01832613913\Downloads\chinta 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990600"/>
            <a:ext cx="1699846" cy="1524000"/>
          </a:xfrm>
          <a:prstGeom prst="rect">
            <a:avLst/>
          </a:prstGeom>
          <a:noFill/>
        </p:spPr>
      </p:pic>
      <p:pic>
        <p:nvPicPr>
          <p:cNvPr id="1027" name="Picture 3" descr="C:\Users\Shamim01832613913\Downloads\chinta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990600"/>
            <a:ext cx="1695450" cy="1218059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4267200" cy="441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71800"/>
            <a:ext cx="45720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Callout 2"/>
          <p:cNvSpPr/>
          <p:nvPr/>
        </p:nvSpPr>
        <p:spPr>
          <a:xfrm>
            <a:off x="0" y="1905000"/>
            <a:ext cx="4267200" cy="4953000"/>
          </a:xfrm>
          <a:prstGeom prst="right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i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GB" sz="5400" b="1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5400" b="1" i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endParaRPr lang="en-GB" sz="5400" b="1" i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5400" b="1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১ম </a:t>
            </a:r>
            <a:r>
              <a:rPr lang="en-GB" sz="5400" b="1" i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GB" sz="5400" b="1" i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4800" b="1" u="sng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Left Arrow Callout 3"/>
          <p:cNvSpPr/>
          <p:nvPr/>
        </p:nvSpPr>
        <p:spPr>
          <a:xfrm>
            <a:off x="5105400" y="1752600"/>
            <a:ext cx="4038600" cy="5105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532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৫ম </a:t>
            </a:r>
            <a:r>
              <a:rPr lang="en-GB" sz="4800" b="1" i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en-GB" sz="4800" b="1" i="1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800" b="1" i="1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4800" b="1" i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(Inference</a:t>
            </a:r>
            <a:r>
              <a:rPr lang="en-GB" sz="4800" b="1" i="1" dirty="0" smtClean="0">
                <a:latin typeface="NikoshBAN" pitchFamily="2" charset="0"/>
                <a:cs typeface="NikoshBAN" pitchFamily="2" charset="0"/>
              </a:rPr>
              <a:t>)</a:t>
            </a:r>
            <a:endParaRPr lang="en-GB" sz="48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676400"/>
            <a:ext cx="2336223" cy="2072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447800" y="1676400"/>
            <a:ext cx="70104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GB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GB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GB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.......</a:t>
            </a:r>
            <a:endParaRPr lang="en-GB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514600"/>
            <a:ext cx="9144000" cy="533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GB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GB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429000"/>
            <a:ext cx="91440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GB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GB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GB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GB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GB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343400"/>
            <a:ext cx="91440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40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40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40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GB" sz="40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GB" sz="40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GB" sz="40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40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40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4000" b="1" i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257800"/>
            <a:ext cx="91440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GB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GB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GB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GB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4000" b="1" i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Down Ribbon 10"/>
          <p:cNvSpPr/>
          <p:nvPr/>
        </p:nvSpPr>
        <p:spPr>
          <a:xfrm>
            <a:off x="0" y="0"/>
            <a:ext cx="9144000" cy="1371600"/>
          </a:xfrm>
          <a:prstGeom prst="ribb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i="1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GB" sz="8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8000" b="1" i="1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GB" sz="80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2514600" y="152400"/>
            <a:ext cx="4876800" cy="990600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i="1" dirty="0" err="1" smtClean="0"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6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b="1" i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endParaRPr lang="en-GB" sz="6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1143000"/>
            <a:ext cx="9144000" cy="2362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চেয়ে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অপেক্ষাকৃত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সম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অনুমিত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3581400"/>
            <a:ext cx="9144000" cy="1295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সিদ্ধান্তটি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ভাবেই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81200" y="4953000"/>
            <a:ext cx="7162800" cy="1752600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A-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দার্শনিক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জ্ঞানী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endParaRPr lang="en-GB" sz="32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I-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জ্ঞানী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দার্শনিক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0" y="5181600"/>
            <a:ext cx="1981200" cy="14478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যেমন</a:t>
            </a:r>
            <a:endParaRPr lang="en-GB" sz="44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371600" y="0"/>
            <a:ext cx="6705600" cy="1066800"/>
          </a:xfrm>
          <a:prstGeom prst="horizontalScroll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laque 4"/>
          <p:cNvSpPr/>
          <p:nvPr/>
        </p:nvSpPr>
        <p:spPr>
          <a:xfrm>
            <a:off x="0" y="1066800"/>
            <a:ext cx="9144000" cy="914400"/>
          </a:xfrm>
          <a:prstGeom prst="plaqu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কখনও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solidFill>
                <a:schemeClr val="tx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Plaque 5"/>
          <p:cNvSpPr/>
          <p:nvPr/>
        </p:nvSpPr>
        <p:spPr>
          <a:xfrm>
            <a:off x="0" y="2057400"/>
            <a:ext cx="9144000" cy="1066800"/>
          </a:xfrm>
          <a:prstGeom prst="plaqu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অনুমানে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সিদ্ধান্তের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অনিবার্য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GB" sz="3200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laque 6"/>
          <p:cNvSpPr/>
          <p:nvPr/>
        </p:nvSpPr>
        <p:spPr>
          <a:xfrm>
            <a:off x="0" y="3200400"/>
            <a:ext cx="9144000" cy="1066800"/>
          </a:xfrm>
          <a:prstGeom prst="plaqu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বস্তুগতভাবে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আকারগত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সত্য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বস্তুগতভাবে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আকারগতভাবে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সত্য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GB" sz="3200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Plaque 7"/>
          <p:cNvSpPr/>
          <p:nvPr/>
        </p:nvSpPr>
        <p:spPr>
          <a:xfrm>
            <a:off x="0" y="4343400"/>
            <a:ext cx="9144000" cy="1066800"/>
          </a:xfrm>
          <a:prstGeom prst="plaqu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GB" sz="3200" b="1" i="1" dirty="0" err="1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3200" b="1" i="1" dirty="0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GB" sz="3200" b="1" i="1" dirty="0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GB" sz="3200" b="1" i="1" dirty="0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3200" b="1" i="1" dirty="0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3200" b="1" i="1" dirty="0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3200" b="1" i="1" dirty="0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b="1" i="1" dirty="0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প্রযোজ্য</a:t>
            </a:r>
            <a:r>
              <a:rPr lang="en-GB" sz="3200" b="1" i="1" dirty="0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solidFill>
                <a:schemeClr val="tx1">
                  <a:lumMod val="9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Plaque 8"/>
          <p:cNvSpPr/>
          <p:nvPr/>
        </p:nvSpPr>
        <p:spPr>
          <a:xfrm>
            <a:off x="0" y="5486400"/>
            <a:ext cx="9144000" cy="1066800"/>
          </a:xfrm>
          <a:prstGeom prst="plaqu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অস্বীকার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GB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2667000" y="0"/>
            <a:ext cx="4876800" cy="990600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i="1" dirty="0" err="1" smtClean="0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6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b="1" i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endParaRPr lang="en-GB" sz="6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1066800"/>
            <a:ext cx="9144000" cy="2362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দৃষ্টান্তের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রুপে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সংশ্লেষক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3581400"/>
            <a:ext cx="9144000" cy="1295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সিদ্ধান্তটি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124200" y="228600"/>
            <a:ext cx="6019800" cy="3200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GB" sz="40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40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মরণশীল</a:t>
            </a:r>
            <a:endParaRPr lang="en-GB" sz="4000" b="1" i="1" dirty="0" smtClean="0">
              <a:solidFill>
                <a:schemeClr val="tx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0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GB" sz="40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গরু</a:t>
            </a:r>
            <a:r>
              <a:rPr lang="en-GB" sz="40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মরণশীল</a:t>
            </a:r>
            <a:endParaRPr lang="en-GB" sz="4000" b="1" i="1" dirty="0" smtClean="0">
              <a:solidFill>
                <a:schemeClr val="tx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0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GB" sz="40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ছাগল</a:t>
            </a:r>
            <a:r>
              <a:rPr lang="en-GB" sz="40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40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মরণশীল</a:t>
            </a:r>
            <a:endParaRPr lang="en-GB" sz="4000" b="1" i="1" dirty="0" smtClean="0">
              <a:solidFill>
                <a:schemeClr val="tx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0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অতএব</a:t>
            </a:r>
            <a:r>
              <a:rPr lang="en-GB" sz="40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40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GB" sz="40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GB" sz="40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40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মরণশীল</a:t>
            </a:r>
            <a:r>
              <a:rPr lang="en-GB" sz="4000" b="1" i="1" dirty="0" smtClean="0">
                <a:solidFill>
                  <a:schemeClr val="tx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GB" dirty="0"/>
          </a:p>
        </p:txBody>
      </p:sp>
      <p:sp>
        <p:nvSpPr>
          <p:cNvPr id="6" name="Right Arrow 5"/>
          <p:cNvSpPr/>
          <p:nvPr/>
        </p:nvSpPr>
        <p:spPr>
          <a:xfrm>
            <a:off x="0" y="457200"/>
            <a:ext cx="3124200" cy="2667000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endParaRPr lang="en-GB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458</TotalTime>
  <Words>625</Words>
  <Application>Microsoft Office PowerPoint</Application>
  <PresentationFormat>On-screen Show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Shamim01832613913</dc:creator>
  <cp:lastModifiedBy>Windows User</cp:lastModifiedBy>
  <cp:revision>85</cp:revision>
  <dcterms:created xsi:type="dcterms:W3CDTF">2006-08-16T00:00:00Z</dcterms:created>
  <dcterms:modified xsi:type="dcterms:W3CDTF">2020-08-24T13:44:56Z</dcterms:modified>
</cp:coreProperties>
</file>