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91" r:id="rId3"/>
    <p:sldId id="286" r:id="rId4"/>
    <p:sldId id="284" r:id="rId5"/>
    <p:sldId id="274" r:id="rId6"/>
    <p:sldId id="260" r:id="rId7"/>
    <p:sldId id="283" r:id="rId8"/>
    <p:sldId id="262" r:id="rId9"/>
    <p:sldId id="263" r:id="rId10"/>
    <p:sldId id="290" r:id="rId11"/>
    <p:sldId id="289" r:id="rId12"/>
    <p:sldId id="288" r:id="rId13"/>
    <p:sldId id="275" r:id="rId14"/>
    <p:sldId id="276" r:id="rId15"/>
    <p:sldId id="277" r:id="rId16"/>
    <p:sldId id="278" r:id="rId17"/>
    <p:sldId id="279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930" y="-19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D7E97-F6AC-40A6-AE58-7B4BBA86897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6C5FF-A533-486B-93A8-EB5E49F34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84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6C5FF-A533-486B-93A8-EB5E49F348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29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8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7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A47C-2F6E-4579-B1B6-CE26DB63544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1AF-B9B7-48A4-9281-33A48001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0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A47C-2F6E-4579-B1B6-CE26DB63544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1AF-B9B7-48A4-9281-33A48001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9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41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41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A47C-2F6E-4579-B1B6-CE26DB63544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1AF-B9B7-48A4-9281-33A48001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6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A47C-2F6E-4579-B1B6-CE26DB63544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1AF-B9B7-48A4-9281-33A48001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4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3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A47C-2F6E-4579-B1B6-CE26DB63544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1AF-B9B7-48A4-9281-33A48001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1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3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3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A47C-2F6E-4579-B1B6-CE26DB63544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1AF-B9B7-48A4-9281-33A48001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6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A47C-2F6E-4579-B1B6-CE26DB63544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1AF-B9B7-48A4-9281-33A48001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1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A47C-2F6E-4579-B1B6-CE26DB63544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1AF-B9B7-48A4-9281-33A48001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9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A47C-2F6E-4579-B1B6-CE26DB63544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1AF-B9B7-48A4-9281-33A48001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2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3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A47C-2F6E-4579-B1B6-CE26DB63544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1AF-B9B7-48A4-9281-33A48001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A47C-2F6E-4579-B1B6-CE26DB63544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1AF-B9B7-48A4-9281-33A48001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9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3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CA47C-2F6E-4579-B1B6-CE26DB63544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6" y="6356353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801AF-B9B7-48A4-9281-33A48001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5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2" descr="C:\Users\MD NAZRUL ISLAM\Desktop\pio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15" y="254000"/>
            <a:ext cx="11522007" cy="6016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Rectangle 126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59329" y="6321623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5" name="Picture 144" descr="5 - Cop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4322" y="76205"/>
            <a:ext cx="740196" cy="1066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6" name="Picture 145" descr="5 - Cop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23" y="76205"/>
            <a:ext cx="740196" cy="1066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7" name="Oval 146"/>
          <p:cNvSpPr/>
          <p:nvPr/>
        </p:nvSpPr>
        <p:spPr>
          <a:xfrm>
            <a:off x="3315665" y="4267200"/>
            <a:ext cx="5356055" cy="1981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Pour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0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রাজিবপুর</a:t>
            </a:r>
            <a:r>
              <a:rPr lang="en-US" sz="1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1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1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 বিদ্যালয়  , </a:t>
            </a:r>
            <a:r>
              <a:rPr lang="en-US" sz="1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রাজিবপুর</a:t>
            </a:r>
            <a:r>
              <a:rPr lang="en-US" sz="1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1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কুড়িগ্রাম</a:t>
            </a:r>
            <a:r>
              <a:rPr lang="en-US" sz="1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1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1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4861719" y="4800600"/>
            <a:ext cx="1769493" cy="915229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স্থাপিতঃ ১৯৬</a:t>
            </a:r>
            <a:r>
              <a:rPr lang="en-US" sz="1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bn-BD" sz="1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খ্রীঃ</a:t>
            </a:r>
            <a:endParaRPr lang="en-US" sz="1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9" name="Picture 148" descr="5 - Cop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519" y="1066800"/>
            <a:ext cx="5675524" cy="4261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0" name="Rectangle 149"/>
          <p:cNvSpPr/>
          <p:nvPr/>
        </p:nvSpPr>
        <p:spPr>
          <a:xfrm>
            <a:off x="90904" y="663722"/>
            <a:ext cx="12009815" cy="584775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ফুটন্ত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51" name="Picture 150" descr="5 - Cop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95" y="990600"/>
            <a:ext cx="5675524" cy="4261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Group 20"/>
          <p:cNvGrpSpPr/>
          <p:nvPr/>
        </p:nvGrpSpPr>
        <p:grpSpPr>
          <a:xfrm>
            <a:off x="-91281" y="-304799"/>
            <a:ext cx="6722493" cy="7239000"/>
            <a:chOff x="272514" y="196994"/>
            <a:chExt cx="4653909" cy="538760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2426264" y="196995"/>
              <a:ext cx="838200" cy="538214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3232457" y="196996"/>
              <a:ext cx="838200" cy="538214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4070657" y="196995"/>
              <a:ext cx="855766" cy="533946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990600" y="215593"/>
              <a:ext cx="838200" cy="536900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1649678" y="196994"/>
              <a:ext cx="838200" cy="538760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272514" y="249609"/>
              <a:ext cx="838200" cy="533499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116618" y="-304799"/>
            <a:ext cx="6045219" cy="7239000"/>
            <a:chOff x="4799857" y="172253"/>
            <a:chExt cx="4191746" cy="540621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4799857" y="172253"/>
              <a:ext cx="949532" cy="537288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7925433" y="172253"/>
              <a:ext cx="1066170" cy="537574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7070765" y="172253"/>
              <a:ext cx="912421" cy="540621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5562600" y="172254"/>
              <a:ext cx="838200" cy="537288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6400800" y="172253"/>
              <a:ext cx="838200" cy="53757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99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5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863"/>
            <a:ext cx="12171054" cy="689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42519" y="4572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ওয়েভ বলতে কি বুঝায়?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80643" y="1093191"/>
            <a:ext cx="84224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উত্তরঃ- ড্রিল বিট তৈরী করার সময় ফ্লুট কেটে নেবার পর মাঝখানে </a:t>
            </a:r>
          </a:p>
          <a:p>
            <a:pPr algn="ctr"/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 ধাতু বা ম্যাটেরিয়ালস  বাকী থাকে তাকে ওয়েভ বলে।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3" descr="C:\Users\MD NAZRUL ISLAM\Desktop\346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19" y="2438400"/>
            <a:ext cx="9411494" cy="16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5743001" y="4596825"/>
            <a:ext cx="1371600" cy="584775"/>
          </a:xfrm>
          <a:prstGeom prst="wedgeRoundRectCallout">
            <a:avLst>
              <a:gd name="adj1" fmla="val -14276"/>
              <a:gd name="adj2" fmla="val -23229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ওয়েভ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rot="17695324">
            <a:off x="5729909" y="2393986"/>
            <a:ext cx="487169" cy="155330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27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11" grpId="0"/>
      <p:bldP spid="11" grpId="1"/>
      <p:bldP spid="13" grpId="0" animBg="1"/>
      <p:bldP spid="13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5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863"/>
            <a:ext cx="12171054" cy="689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42519" y="4572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ফ্লুট বলতে কি বুঝায়?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8100" y="1295400"/>
            <a:ext cx="8121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উত্তরঃ- ড্রিল বিটের বডিতে যে গ্রপ কাটা থাকে তাকে ফ্লুট বলে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3" descr="C:\Users\MD NAZRUL ISLAM\Desktop\346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19" y="2438400"/>
            <a:ext cx="9411494" cy="16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5242719" y="4451866"/>
            <a:ext cx="1371600" cy="584775"/>
          </a:xfrm>
          <a:prstGeom prst="wedgeRoundRectCallout">
            <a:avLst>
              <a:gd name="adj1" fmla="val -14276"/>
              <a:gd name="adj2" fmla="val -23229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ফ্লুট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44687" y="1993074"/>
            <a:ext cx="9717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ড্রিলের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ঘূর্ণ্ন  নির্ণয়ের 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সুত্রটি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বিবৃত  কর। 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913751" y="3313742"/>
                <a:ext cx="5498941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bn-IN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উত্তরঃ- ড্রিলের </a:t>
                </a:r>
                <a:r>
                  <a:rPr lang="bn-IN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ঘূর্ণ্ন  নির্ণয়ের  </a:t>
                </a:r>
                <a:r>
                  <a:rPr lang="bn-IN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সুত্র- </a:t>
                </a:r>
              </a:p>
              <a:p>
                <a:pPr lvl="0"/>
                <a:r>
                  <a:rPr lang="en-US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Cs=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36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dN</a:t>
                </a:r>
                <a:r>
                  <a:rPr lang="en-US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/1000 </a:t>
                </a:r>
                <a:r>
                  <a:rPr lang="en-US" sz="36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/</a:t>
                </a:r>
                <a:r>
                  <a:rPr lang="en-US" sz="36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মিনিট</a:t>
                </a:r>
                <a:r>
                  <a:rPr lang="en-US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।  </a:t>
                </a:r>
                <a:endParaRPr lang="en-US" sz="3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751" y="3313742"/>
                <a:ext cx="5498941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3437" t="-7653" r="-2328" b="-19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109119" y="4648200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Cs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= কাটিং স্পীড মি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 / মিনিট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ড্রি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লের ব্যাস মিলি মিটার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= প্রতি মিনিটে ড্রিলের ঘূর্ণ্ন সংখ্যা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 rot="1724570">
            <a:off x="4796561" y="3116982"/>
            <a:ext cx="1676400" cy="4754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4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11" grpId="0"/>
      <p:bldP spid="11" grpId="1"/>
      <p:bldP spid="13" grpId="0" animBg="1"/>
      <p:bldP spid="13" grpId="1" animBg="1"/>
      <p:bldP spid="17" grpId="0"/>
      <p:bldP spid="18" grpId="0"/>
      <p:bldP spid="19" grpId="0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5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863"/>
            <a:ext cx="12171054" cy="689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519" y="457200"/>
            <a:ext cx="1104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ধাতব বস্তু ড্রিল করার জন্য ধাতু অনুযায়ী কাটিং স্পিড ও ফিড  দিতে হয়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32919" y="1371600"/>
            <a:ext cx="4431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তাহলে বলতো কাটিং স্পিড কি?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952" y="2133600"/>
            <a:ext cx="750237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উত্তরঃ-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ঘুরান্ত ড্রিলের পরিধির উপর একটি বিন্দু সরল রেখায়</a:t>
            </a:r>
          </a:p>
          <a:p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যে দূরত্ব অতিক্রম করে তাকে কাটিং স্পিড বলে।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2382" y="990600"/>
            <a:ext cx="1745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ফিড কি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319" y="3429000"/>
            <a:ext cx="808907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-কার্য বস্তু এক পাক ঘুরালে জবের মধ্যে যে পরিমান</a:t>
            </a:r>
          </a:p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দূরত্ব  অতিক্রম করে তাকে ফিড বলে ।   </a:t>
            </a:r>
          </a:p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ফিড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P×n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/N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1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6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4" y="13855"/>
            <a:ext cx="12060489" cy="680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33719" y="360218"/>
            <a:ext cx="7499799" cy="91440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কাজ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119" y="2374877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স্পীড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40912" y="2374877"/>
            <a:ext cx="877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কাটিং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স্পিড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ঃ-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250691" y="2230622"/>
            <a:ext cx="683531" cy="4842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05119" y="12909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মিনিট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09319" y="1707402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উত্তর মিলিয়ে নাও।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4919" y="3048000"/>
            <a:ext cx="7619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উত্তরঃ-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ড্রিল বিট কি ধাতুর তৈরী এবং যে ধাতুকে ছিদ্র করতে হবে তা কি প্রকার  শক্ত এবং গুনবিশিষ্ট এসব বিষয় বিবেচনা করে কাটিং স্পিড  নির্ধারণ করা হয়ে থাকে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38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9" grpId="0" animBg="1"/>
      <p:bldP spid="2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6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3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" y="13855"/>
            <a:ext cx="12060489" cy="680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27919" y="352961"/>
            <a:ext cx="100584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prstMaterial="dkEdge"/>
          </a:bodyPr>
          <a:lstStyle/>
          <a:p>
            <a:pPr algn="ctr"/>
            <a:r>
              <a:rPr lang="bn-IN" sz="11500" b="1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6519" y="20529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719" y="2325469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উত্তর  মিলিয়ে দেখঃ- 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MD NAZRUL ISLAM\Desktop\images4yr4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19" y="2513558"/>
            <a:ext cx="5317474" cy="35385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0719" y="2895600"/>
            <a:ext cx="548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ড্রিল বিটের  বিবরণ কিভাবে প্রকাশ করা হয়?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136" y="4059836"/>
            <a:ext cx="8193269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ড্রিল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বিটের 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বিবরণঃ- ড্রিল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বিটের 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বিবরণ দিতে হলে এটার ব্যাসের মাপ,  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দৈর্ঘ , শ্যাংকের রকম , টুইস্ট ড্রিল কিংবা ফ্লাট শ্রেনির ড্রিল বিট,  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 কি ধাতু দ্বারা এটা তৈরী ইত্যাদি বিষয় উল্লেখ করার প্রয়োজন । 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যেমনঃ- ১৫ মি ,মি স্ট্রেইট শ্যাংক , হাইস্পিড টুইস্ট ড্রিল বিট ।  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6" grpId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6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" y="13855"/>
            <a:ext cx="12060489" cy="680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42519" y="419729"/>
            <a:ext cx="3977371" cy="144655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bn-IN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329" y="6581001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09919" y="1707178"/>
            <a:ext cx="2479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সময়ঃ ৮ মিনিট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56919" y="176278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উত্তর মিলিয়ে নাও।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2119" y="2505669"/>
            <a:ext cx="753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১)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ড্রিল বিট কোন কোন ধাতু দ্বারা তৈরী করা হয়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319" y="3147823"/>
            <a:ext cx="3195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২) কাটিং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স্পিড কি?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319" y="3886200"/>
            <a:ext cx="2241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৩) ফিড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কি? 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8215" y="4532531"/>
            <a:ext cx="5030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ক্লিয়ারেন্স এঙ্গেল কাকে  বলে?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719" y="2228671"/>
            <a:ext cx="10922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ড্রিল বিট  হাই স্পিড অথবা হাই কার্বন  স্টীল দ্বারা তৈরী করা হয়।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6919" y="2930179"/>
            <a:ext cx="10593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২) উত্তরঃ-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ঘুরান্ত ড্রিলের পরিধির উপর একটি বিন্দু সরল রেখায় যে দূরত্ব অতিক্রম করে তাকে কাটিং স্পিড বলে। 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99319" y="3794154"/>
            <a:ext cx="106943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bn-IN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উত্তরঃ-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কার্য বস্তু এক পাক ঘুরালে জবের মধ্যে যে পরিমান দূরত্ব  অতিক্রম করে তাকে ফিড বলে ।   ফিড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P×n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/N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919" y="4800600"/>
            <a:ext cx="10591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৪) </a:t>
            </a:r>
            <a:r>
              <a:rPr lang="bn-IN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উত্তরঃ-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পয়েন্ট কাটিং এজের ঠিক পিছনের অংশে যা গ্রাইন্ডিং  করে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কমানো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হয়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অর্থাৎ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কাটিং এজের পশ্চাৎ দিক যে কোণে ঢালু  করা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থাকে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তাকে ক্লিয়ারেন্স এঙ্গেল বলে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80035" y="409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2" grpId="1"/>
      <p:bldP spid="3" grpId="0"/>
      <p:bldP spid="3" grpId="1"/>
      <p:bldP spid="6" grpId="0"/>
      <p:bldP spid="6" grpId="1"/>
      <p:bldP spid="8" grpId="0"/>
      <p:bldP spid="8" grpId="1"/>
      <p:bldP spid="9" grpId="0"/>
      <p:bldP spid="24" grpId="0"/>
      <p:bldP spid="25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6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3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4" y="13855"/>
            <a:ext cx="12060489" cy="680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77" y="2158307"/>
            <a:ext cx="9628122" cy="25146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1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823119" y="27146"/>
            <a:ext cx="10744200" cy="241125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166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IN" sz="166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40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0719" y="4724400"/>
            <a:ext cx="1089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4000" b="1" spc="150" dirty="0" smtClean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ড্রিল বিট কত</a:t>
            </a:r>
            <a:r>
              <a:rPr lang="en-US" sz="4000" b="1" spc="150" dirty="0" smtClean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bn-IN" sz="4000" b="1" spc="150" dirty="0" smtClean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কি কি বর্ণনা সহ </a:t>
            </a:r>
            <a:r>
              <a:rPr lang="bn-IN" sz="40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 আনবে।</a:t>
            </a:r>
          </a:p>
        </p:txBody>
      </p:sp>
    </p:spTree>
    <p:extLst>
      <p:ext uri="{BB962C8B-B14F-4D97-AF65-F5344CB8AC3E}">
        <p14:creationId xmlns:p14="http://schemas.microsoft.com/office/powerpoint/2010/main" val="215127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6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3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" y="13855"/>
            <a:ext cx="12060489" cy="680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51720" y="195352"/>
            <a:ext cx="8140369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>
              <a:defRPr/>
            </a:pPr>
            <a:r>
              <a:rPr lang="bn-IN" sz="11500" b="1" kern="0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4000" b="1" kern="0" spc="15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MD NAZRUL ISLAM\Desktop\Picture1িীপ্প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1904999"/>
            <a:ext cx="11049000" cy="44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27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7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" y="13859"/>
            <a:ext cx="12060489" cy="680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33722" y="525963"/>
            <a:ext cx="7398450" cy="769441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4400" b="1" spc="150" dirty="0">
              <a:ln w="11430"/>
              <a:solidFill>
                <a:prstClr val="black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84" y="1371602"/>
            <a:ext cx="4609291" cy="441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5519" y="1841100"/>
            <a:ext cx="6858000" cy="369331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মোঃনজরুল ইসলাম  </a:t>
            </a:r>
            <a:endParaRPr lang="bn-IN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                   </a:t>
            </a:r>
            <a:r>
              <a:rPr lang="bn-IN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ইন্সট্রাক্টর 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মেকানিক্যাল </a:t>
            </a:r>
          </a:p>
          <a:p>
            <a:pPr algn="ctr"/>
            <a:r>
              <a:rPr lang="bn-IN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রাজিবপুর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মডেল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bn-IN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উচ্চ বিদ্যালয়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রাজিবপুর , কুড়িগ্রাম ।</a:t>
            </a:r>
            <a:r>
              <a:rPr lang="bn-IN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মোবাইল নং ০১৯২৭২৮৭৮১২ ,০১৭১০৮৪৫৮৫৮ 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2000" b="1" dirty="0">
                <a:solidFill>
                  <a:srgbClr val="4F81B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ই-মেইল-</a:t>
            </a:r>
            <a:r>
              <a:rPr lang="en-US" sz="1600" b="1" dirty="0">
                <a:solidFill>
                  <a:srgbClr val="4F81B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gsmnazrulbd@gmail.com</a:t>
            </a:r>
            <a:r>
              <a:rPr lang="bn-IN" sz="1600" b="1" dirty="0">
                <a:solidFill>
                  <a:srgbClr val="4F81B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600" b="1" dirty="0">
              <a:solidFill>
                <a:srgbClr val="4F81BD">
                  <a:lumMod val="75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84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5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863"/>
            <a:ext cx="12171054" cy="689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499845"/>
            <a:ext cx="3581400" cy="29291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19" y="457200"/>
            <a:ext cx="3429000" cy="30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20" y="533400"/>
            <a:ext cx="3505200" cy="2895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3657600"/>
            <a:ext cx="3581400" cy="2664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646" y="3657601"/>
            <a:ext cx="3406673" cy="2664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TextBox 17"/>
          <p:cNvSpPr txBox="1"/>
          <p:nvPr/>
        </p:nvSpPr>
        <p:spPr>
          <a:xfrm>
            <a:off x="137319" y="1905000"/>
            <a:ext cx="103190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আমরা এখন কিছু চিত্র দেখি 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4520" y="3429000"/>
            <a:ext cx="3733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এগুলো  কি?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4466" y="4114800"/>
            <a:ext cx="4294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এগুলো  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সবই ড্রিল বিট।   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5774" y="4800600"/>
            <a:ext cx="3544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ড্রিল বিট দিয়ে কি কাজ করা হয়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85319" y="5257800"/>
            <a:ext cx="4123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ড্রিল বিট দিয়ে ছিদ্র করা বা গর্ত করা হয়।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18519" y="9144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5642" y="2613391"/>
            <a:ext cx="4515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atin typeface="NikoshBAN" pitchFamily="2" charset="0"/>
                <a:cs typeface="NikoshBAN" pitchFamily="2" charset="0"/>
              </a:rPr>
              <a:t>ড্রিলিং বিট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4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1" grpId="0" build="allAtOnce"/>
      <p:bldP spid="12" grpId="0"/>
      <p:bldP spid="12" grpId="1"/>
      <p:bldP spid="21" grpId="0"/>
      <p:bldP spid="21" grpId="1"/>
      <p:bldP spid="22" grpId="0"/>
      <p:bldP spid="22" grpId="1"/>
      <p:bldP spid="23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6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3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32368" y="457200"/>
            <a:ext cx="7195754" cy="990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r>
              <a:rPr lang="bn-BD" sz="7200" b="1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119" y="1828800"/>
            <a:ext cx="11369607" cy="3724096"/>
          </a:xfrm>
          <a:prstGeom prst="rect">
            <a:avLst/>
          </a:prstGeom>
          <a:solidFill>
            <a:srgbClr val="002060"/>
          </a:solidFill>
          <a:ln w="762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ভোক</a:t>
            </a: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BD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মেকানিক্স</a:t>
            </a:r>
            <a:r>
              <a:rPr lang="bn-IN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(১ম পত্র) </a:t>
            </a:r>
            <a:endParaRPr lang="bn-BD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পঞ্চদশ </a:t>
            </a:r>
            <a:r>
              <a:rPr lang="bn-IN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(ড্রিল বিট) </a:t>
            </a:r>
            <a:endParaRPr lang="bn-IN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r>
              <a:rPr lang="bn-BD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IN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fld id="{D9ABB60E-86BF-4A2A-9AF4-83F8A6C426C9}" type="datetime10">
              <a:rPr lang="bn-BD" sz="4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শুক্রবার, 09 অক্টোবর 2020</a:t>
            </a:fld>
            <a:endParaRPr lang="en-US" sz="1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25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6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3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" y="13855"/>
            <a:ext cx="12060489" cy="680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24277" y="609600"/>
            <a:ext cx="8411938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11500" b="1" spc="5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319" y="3276600"/>
            <a:ext cx="109728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Clr>
                <a:srgbClr val="C00000"/>
              </a:buClr>
            </a:pPr>
            <a:r>
              <a:rPr lang="bn-IN" sz="3200" b="1" dirty="0" smtClean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১)ড্রিল বিট  কাকে বলে</a:t>
            </a:r>
            <a:r>
              <a:rPr lang="en-US" sz="3200" b="1" dirty="0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>
              <a:ln w="1143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C00000"/>
              </a:buClr>
            </a:pPr>
            <a:r>
              <a:rPr lang="bn-IN" sz="3200" b="1" dirty="0" smtClean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২)ড্রিল </a:t>
            </a:r>
            <a:r>
              <a:rPr lang="bn-IN" sz="3200" b="1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বিটের </a:t>
            </a:r>
            <a:r>
              <a:rPr lang="bn-IN" sz="3200" b="1" dirty="0" smtClean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প্রকারভেদ বলতে </a:t>
            </a:r>
            <a:r>
              <a:rPr lang="bn-IN" sz="3200" b="1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পারবে। </a:t>
            </a:r>
          </a:p>
          <a:p>
            <a:pPr>
              <a:buClr>
                <a:srgbClr val="C00000"/>
              </a:buClr>
            </a:pPr>
            <a:r>
              <a:rPr lang="en-US" sz="3200" b="1" dirty="0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৩)</a:t>
            </a:r>
            <a:r>
              <a:rPr lang="bn-IN" sz="3200" b="1" dirty="0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ড্রিল বিটের বিভিন্ন অংশে</a:t>
            </a:r>
            <a:r>
              <a:rPr lang="en-US" sz="3200" b="1" dirty="0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dirty="0" err="1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968" y="2371636"/>
            <a:ext cx="61421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bn-BD" sz="33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শিক্ষার্থীরাঃ-</a:t>
            </a:r>
          </a:p>
        </p:txBody>
      </p:sp>
    </p:spTree>
    <p:extLst>
      <p:ext uri="{BB962C8B-B14F-4D97-AF65-F5344CB8AC3E}">
        <p14:creationId xmlns:p14="http://schemas.microsoft.com/office/powerpoint/2010/main" val="22029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5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863"/>
            <a:ext cx="12171054" cy="689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0919" y="449759"/>
            <a:ext cx="762000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ড্রিল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বিট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319" y="1366897"/>
            <a:ext cx="10363200" cy="15696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উত্তরঃ-ড্রিল বিটঃ বাংলায় ইহাকে ‘ভ্রমর’ বলে। ইহা একটি মাল্টি কাটিং এজ বিশিষ্ট কাটিং টুলস । যাকে ঘুরিয়ে ধাতু খন্ডের মধ্যে হোল করা বা গর্ত করা হয় বা ছিদ্র বড় করার কাজে যে কাটিং টুলস ব্যবহার করা হয় তাকে ড্রিল বিট বলে।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44" y="3276600"/>
            <a:ext cx="95408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10319" y="3429000"/>
            <a:ext cx="11101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ড্রিল </a:t>
            </a:r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বিট কোন কোন ধাতু দ্বারা তৈরী করা হয় ?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5279" y="4252960"/>
            <a:ext cx="8140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উত্তরঃ- ড্রিল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বিট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হাই স্পিড অথবা হাই কার্বন  স্টীল দ্বারা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তৈরী করা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allAtOnce" animBg="1"/>
      <p:bldP spid="6" grpId="0" animBg="1"/>
      <p:bldP spid="6" grpId="1" animBg="1"/>
      <p:bldP spid="10" grpId="0"/>
      <p:bldP spid="10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5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2606" y="495867"/>
            <a:ext cx="990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এখন আমরা ড্রিল বিটের  বিভিন্ন </a:t>
            </a:r>
          </a:p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অংশের নাম জানবো ।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1319" y="1600200"/>
            <a:ext cx="9525000" cy="280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Flowchart: Terminator 56"/>
          <p:cNvSpPr/>
          <p:nvPr/>
        </p:nvSpPr>
        <p:spPr>
          <a:xfrm>
            <a:off x="3371056" y="5486400"/>
            <a:ext cx="5757863" cy="7620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চিত্রঃ টুইস্ট ড্রিল বিট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42119" y="1295400"/>
            <a:ext cx="1905000" cy="841081"/>
          </a:xfrm>
          <a:prstGeom prst="wedgeRoundRectCallout">
            <a:avLst>
              <a:gd name="adj1" fmla="val 40170"/>
              <a:gd name="adj2" fmla="val 11191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ট্যাং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46919" y="385359"/>
            <a:ext cx="4267200" cy="685800"/>
          </a:xfrm>
          <a:prstGeom prst="wedgeRoundRectCallout">
            <a:avLst>
              <a:gd name="adj1" fmla="val 2349"/>
              <a:gd name="adj2" fmla="val 22492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IN" sz="4000" b="1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ট্যাপার শ্যাংক</a:t>
            </a:r>
            <a:endParaRPr lang="en-US" sz="4000" b="1" kern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268744" y="1065756"/>
            <a:ext cx="1600200" cy="765675"/>
          </a:xfrm>
          <a:prstGeom prst="wedgeRoundRectCallout">
            <a:avLst>
              <a:gd name="adj1" fmla="val 21764"/>
              <a:gd name="adj2" fmla="val 13198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নেক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004719" y="607762"/>
            <a:ext cx="1828800" cy="765675"/>
          </a:xfrm>
          <a:prstGeom prst="wedgeRoundRectCallout">
            <a:avLst>
              <a:gd name="adj1" fmla="val -40833"/>
              <a:gd name="adj2" fmla="val 25575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ফ্লুট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214519" y="385359"/>
            <a:ext cx="2286000" cy="833783"/>
          </a:xfrm>
          <a:prstGeom prst="wedgeRoundRectCallout">
            <a:avLst>
              <a:gd name="adj1" fmla="val -44106"/>
              <a:gd name="adj2" fmla="val 19210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মার্জিন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976519" y="1213293"/>
            <a:ext cx="3276600" cy="844107"/>
          </a:xfrm>
          <a:prstGeom prst="wedgeRoundRectCallout">
            <a:avLst>
              <a:gd name="adj1" fmla="val 986"/>
              <a:gd name="adj2" fmla="val 10780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কাটিং এজ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102606" y="4350024"/>
            <a:ext cx="3886200" cy="869676"/>
          </a:xfrm>
          <a:prstGeom prst="wedgeRoundRectCallout">
            <a:avLst>
              <a:gd name="adj1" fmla="val 88686"/>
              <a:gd name="adj2" fmla="val -13249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000" b="1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ড্রিল বিট </a:t>
            </a:r>
            <a:r>
              <a:rPr lang="bn-IN" sz="4000" b="1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 </a:t>
            </a:r>
            <a:endParaRPr lang="en-US" sz="4000" b="1" kern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280819" y="4533900"/>
            <a:ext cx="3848100" cy="685800"/>
          </a:xfrm>
          <a:prstGeom prst="wedgeRoundRectCallout">
            <a:avLst>
              <a:gd name="adj1" fmla="val 39040"/>
              <a:gd name="adj2" fmla="val -20416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000" b="1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ফ্লুটের দৈর্ঘ্য</a:t>
            </a:r>
            <a:endParaRPr lang="en-US" sz="4000" b="1" kern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889919" y="2743200"/>
            <a:ext cx="0" cy="16662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0668159" y="2743200"/>
            <a:ext cx="0" cy="16662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889919" y="3657600"/>
            <a:ext cx="877824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672369" y="2971800"/>
            <a:ext cx="0" cy="1066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5672369" y="3494809"/>
            <a:ext cx="4995790" cy="10391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500519" y="2259675"/>
            <a:ext cx="838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0517144" y="3207326"/>
            <a:ext cx="838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0957719" y="2259675"/>
            <a:ext cx="0" cy="947651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rved Up Arrow 31"/>
          <p:cNvSpPr/>
          <p:nvPr/>
        </p:nvSpPr>
        <p:spPr>
          <a:xfrm rot="16200000">
            <a:off x="9816373" y="3674207"/>
            <a:ext cx="2934487" cy="651795"/>
          </a:xfrm>
          <a:prstGeom prst="curved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357519" y="5105400"/>
            <a:ext cx="1600200" cy="723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ব্যাস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518319" y="3588326"/>
            <a:ext cx="1524000" cy="678874"/>
          </a:xfrm>
          <a:prstGeom prst="wedgeRoundRectCallout">
            <a:avLst>
              <a:gd name="adj1" fmla="val 120985"/>
              <a:gd name="adj2" fmla="val -16035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13919" y="311289"/>
            <a:ext cx="533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এক নজরে  ড্রিল বিটের বিভিন্ন অংশের নাম। 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১) শ্যাংক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২) ট্যাং 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৩) ফ্লুট 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৪) মার্জিন 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৫) কাটিং এজ 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৬)ডেড সেন্টার 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৭) ওয়েভ 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৮) বডি ক্লিয়ারেন্স </a:t>
            </a:r>
          </a:p>
        </p:txBody>
      </p:sp>
    </p:spTree>
    <p:extLst>
      <p:ext uri="{BB962C8B-B14F-4D97-AF65-F5344CB8AC3E}">
        <p14:creationId xmlns:p14="http://schemas.microsoft.com/office/powerpoint/2010/main" val="414876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1"/>
      <p:bldP spid="12" grpId="2"/>
      <p:bldP spid="57" grpId="0" animBg="1"/>
      <p:bldP spid="57" grpId="1" animBg="1"/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863"/>
            <a:ext cx="12171054" cy="689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42519" y="64906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শ্যাংক  কাকে  বলে?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4673" y="1447800"/>
            <a:ext cx="10947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উত্তরঃ- ড্রিল চাক বা মেশিন স্পিন্ডলে আটকানোর জন্য ব্যবহৃত অংশকে শ্যাংক  বলে।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42519" y="103006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ট্যাং কাকে  বলে?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MD NAZRUL ISLAM\Desktop\346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57" y="2648129"/>
            <a:ext cx="9411494" cy="16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261519" y="300406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শ্যাংক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37818" y="2895600"/>
            <a:ext cx="2607425" cy="9583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4519" y="4343400"/>
            <a:ext cx="1104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উত্তরঃ- টেপার শ্যাংক ড্রিল বিট টেপারের খানিকটা জায়গা চ্যাপ্টা করে কাটা থাকে। এই ফ্লাট বা চ্যাপ্টা অংশকে ট্যাং বলে।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3" descr="C:\Users\MD NAZRUL ISLAM\Desktop\346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20" y="2667000"/>
            <a:ext cx="9411494" cy="16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2044436" y="2988677"/>
            <a:ext cx="4427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ট্যাং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42319" y="2895600"/>
            <a:ext cx="569901" cy="9583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0" grpId="2"/>
      <p:bldP spid="26" grpId="0"/>
      <p:bldP spid="26" grpId="1"/>
      <p:bldP spid="27" grpId="0"/>
      <p:bldP spid="27" grpId="1"/>
      <p:bldP spid="28" grpId="0"/>
      <p:bldP spid="28" grpId="1"/>
      <p:bldP spid="29" grpId="0" animBg="1"/>
      <p:bldP spid="29" grpId="1" animBg="1"/>
      <p:bldP spid="29" grpId="2" animBg="1"/>
      <p:bldP spid="39" grpId="0"/>
      <p:bldP spid="42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863"/>
            <a:ext cx="12171054" cy="689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 descr="C:\Users\MD NAZRUL ISLAM\Desktop\346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2034569"/>
            <a:ext cx="9411494" cy="16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283349" y="67081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মার্জিন কাকে  বলে?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119" y="3657600"/>
            <a:ext cx="1135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উত্তরঃ- ফ্লুটের পার্শ  বরাবর স্রু এবং উচু  অংশকে  মার্জিন বলে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119" y="1295400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মার্জিন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937919" y="1219200"/>
            <a:ext cx="1936230" cy="609600"/>
          </a:xfrm>
          <a:prstGeom prst="wedgeRoundRectCallout">
            <a:avLst>
              <a:gd name="adj1" fmla="val 22522"/>
              <a:gd name="adj2" fmla="val 20512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80035" y="409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 ক্লিয়ারেন্স এঙ্গেল কাকে  বলে?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319" y="4419600"/>
            <a:ext cx="1043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উত্তরঃ- পয়েন্ট কাটিং এজের ঠিক পিছনের অংশে যা গ্রাইন্ডিং  করে কমানো হয়  অর্থাৎ কাটিং এজের পশ্চাৎ দিক যে কোণে ঢালু  করা থাকে তাকে ক্লিয়ারেন্স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এঙ্গেল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বলে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" descr="C:\Users\MD NAZRUL ISLAM\Desktop\346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19" y="2057400"/>
            <a:ext cx="9411494" cy="16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ular Callout 31"/>
          <p:cNvSpPr/>
          <p:nvPr/>
        </p:nvSpPr>
        <p:spPr>
          <a:xfrm>
            <a:off x="9052719" y="409200"/>
            <a:ext cx="2813536" cy="584775"/>
          </a:xfrm>
          <a:prstGeom prst="wedgeRectCallout">
            <a:avLst>
              <a:gd name="adj1" fmla="val 11135"/>
              <a:gd name="adj2" fmla="val 2291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ক্লিয়ারেন্স এঙ্গেল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424319" y="2057400"/>
            <a:ext cx="724694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/>
      <p:bldP spid="7" grpId="0"/>
      <p:bldP spid="7" grpId="1"/>
      <p:bldP spid="8" grpId="0"/>
      <p:bldP spid="8" grpId="1"/>
      <p:bldP spid="9" grpId="0" animBg="1"/>
      <p:bldP spid="9" grpId="1" animBg="1"/>
      <p:bldP spid="9" grpId="2" animBg="1"/>
      <p:bldP spid="28" grpId="0"/>
      <p:bldP spid="28" grpId="1"/>
      <p:bldP spid="12" grpId="0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1074</Words>
  <Application>Microsoft Office PowerPoint</Application>
  <PresentationFormat>Custom</PresentationFormat>
  <Paragraphs>132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NAZRUL ISLAM</dc:creator>
  <cp:lastModifiedBy>MD NAZRUL ISLAM</cp:lastModifiedBy>
  <cp:revision>171</cp:revision>
  <dcterms:created xsi:type="dcterms:W3CDTF">2017-03-18T10:32:19Z</dcterms:created>
  <dcterms:modified xsi:type="dcterms:W3CDTF">2020-10-09T17:59:43Z</dcterms:modified>
</cp:coreProperties>
</file>