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1" r:id="rId2"/>
    <p:sldId id="270" r:id="rId3"/>
    <p:sldId id="273" r:id="rId4"/>
    <p:sldId id="269" r:id="rId5"/>
    <p:sldId id="268" r:id="rId6"/>
    <p:sldId id="258" r:id="rId7"/>
    <p:sldId id="257" r:id="rId8"/>
    <p:sldId id="260" r:id="rId9"/>
    <p:sldId id="259" r:id="rId10"/>
    <p:sldId id="264" r:id="rId11"/>
    <p:sldId id="261" r:id="rId12"/>
    <p:sldId id="262" r:id="rId13"/>
    <p:sldId id="265" r:id="rId14"/>
    <p:sldId id="263" r:id="rId15"/>
    <p:sldId id="266" r:id="rId16"/>
    <p:sldId id="274" r:id="rId17"/>
    <p:sldId id="275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E6DB8-B127-4CA9-AE5D-001AAA934BB6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E4178-FB95-417E-9DCD-D74E23FE0C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E4178-FB95-417E-9DCD-D74E23FE0C62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FE63-2486-4BD0-9848-7043CB8D787D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7D8C-2346-4FEB-A650-BA7AA5A4E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FE63-2486-4BD0-9848-7043CB8D787D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7D8C-2346-4FEB-A650-BA7AA5A4E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FE63-2486-4BD0-9848-7043CB8D787D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7D8C-2346-4FEB-A650-BA7AA5A4E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FE63-2486-4BD0-9848-7043CB8D787D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7D8C-2346-4FEB-A650-BA7AA5A4E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FE63-2486-4BD0-9848-7043CB8D787D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7D8C-2346-4FEB-A650-BA7AA5A4E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FE63-2486-4BD0-9848-7043CB8D787D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7D8C-2346-4FEB-A650-BA7AA5A4E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FE63-2486-4BD0-9848-7043CB8D787D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7D8C-2346-4FEB-A650-BA7AA5A4E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FE63-2486-4BD0-9848-7043CB8D787D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7D8C-2346-4FEB-A650-BA7AA5A4E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FE63-2486-4BD0-9848-7043CB8D787D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7D8C-2346-4FEB-A650-BA7AA5A4E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FE63-2486-4BD0-9848-7043CB8D787D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7D8C-2346-4FEB-A650-BA7AA5A4E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FE63-2486-4BD0-9848-7043CB8D787D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7D8C-2346-4FEB-A650-BA7AA5A4E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6FE63-2486-4BD0-9848-7043CB8D787D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F7D8C-2346-4FEB-A650-BA7AA5A4E7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FB4B9D-0616-4CBE-9429-0EA2AD2D11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17096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আসিয়ান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28600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/>
              <a:t>আসিয়ান</a:t>
            </a:r>
            <a:r>
              <a:rPr lang="en-US" sz="5400" b="1" dirty="0"/>
              <a:t> ( ASEAN )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676400"/>
            <a:ext cx="8229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Association of </a:t>
            </a:r>
            <a:r>
              <a:rPr lang="en-US" sz="2800" b="1" dirty="0" err="1"/>
              <a:t>Aouth</a:t>
            </a:r>
            <a:r>
              <a:rPr lang="en-US" sz="2800" b="1" dirty="0"/>
              <a:t> – East Asian Nation </a:t>
            </a:r>
          </a:p>
          <a:p>
            <a:endParaRPr lang="en-US" sz="2800" b="1" dirty="0"/>
          </a:p>
          <a:p>
            <a:r>
              <a:rPr lang="en-US" sz="2800" b="1" dirty="0" err="1"/>
              <a:t>দক্ষিন</a:t>
            </a:r>
            <a:r>
              <a:rPr lang="en-US" sz="2800" b="1" dirty="0"/>
              <a:t> </a:t>
            </a:r>
            <a:r>
              <a:rPr lang="en-US" sz="2800" b="1" dirty="0" err="1"/>
              <a:t>পূর্ব</a:t>
            </a:r>
            <a:r>
              <a:rPr lang="en-US" sz="2800" b="1" dirty="0"/>
              <a:t> </a:t>
            </a:r>
            <a:r>
              <a:rPr lang="en-US" sz="2800" b="1" dirty="0" err="1"/>
              <a:t>এশিয়</a:t>
            </a:r>
            <a:r>
              <a:rPr lang="en-US" sz="2800" b="1" dirty="0"/>
              <a:t> </a:t>
            </a:r>
            <a:r>
              <a:rPr lang="en-US" sz="2800" b="1" dirty="0" err="1"/>
              <a:t>জাতিসমূহের</a:t>
            </a:r>
            <a:r>
              <a:rPr lang="en-US" sz="2800" b="1" dirty="0"/>
              <a:t> </a:t>
            </a:r>
            <a:r>
              <a:rPr lang="en-US" sz="2800" b="1" dirty="0" err="1"/>
              <a:t>সংস্থা</a:t>
            </a:r>
            <a:r>
              <a:rPr lang="en-US" sz="2800" b="1" dirty="0"/>
              <a:t> </a:t>
            </a:r>
          </a:p>
          <a:p>
            <a:r>
              <a:rPr lang="en-US" sz="2800" b="1" dirty="0"/>
              <a:t>১৯৬৭ </a:t>
            </a:r>
            <a:r>
              <a:rPr lang="en-US" sz="2800" b="1" dirty="0" err="1"/>
              <a:t>সালের</a:t>
            </a:r>
            <a:r>
              <a:rPr lang="en-US" sz="2800" b="1" dirty="0"/>
              <a:t> ৮ই   </a:t>
            </a:r>
            <a:r>
              <a:rPr lang="en-US" sz="2800" b="1" dirty="0" err="1"/>
              <a:t>আগষ্ট</a:t>
            </a:r>
            <a:r>
              <a:rPr lang="en-US" sz="2800" b="1" dirty="0"/>
              <a:t> </a:t>
            </a:r>
            <a:r>
              <a:rPr lang="en-US" sz="2800" b="1" dirty="0" err="1"/>
              <a:t>আসিয়ান</a:t>
            </a:r>
            <a:r>
              <a:rPr lang="en-US" sz="2800" b="1" dirty="0"/>
              <a:t> </a:t>
            </a:r>
            <a:r>
              <a:rPr lang="en-US" sz="2800" b="1" dirty="0" err="1"/>
              <a:t>গঠিত</a:t>
            </a:r>
            <a:r>
              <a:rPr lang="en-US" sz="2800" b="1" dirty="0"/>
              <a:t> </a:t>
            </a:r>
            <a:r>
              <a:rPr lang="en-US" sz="2800" b="1" dirty="0" err="1"/>
              <a:t>হয়</a:t>
            </a:r>
            <a:r>
              <a:rPr lang="en-US" sz="2800" b="1" dirty="0"/>
              <a:t> </a:t>
            </a:r>
          </a:p>
          <a:p>
            <a:r>
              <a:rPr lang="en-US" sz="2800" b="1" dirty="0"/>
              <a:t> </a:t>
            </a:r>
            <a:r>
              <a:rPr lang="en-US" sz="2800" b="1" dirty="0" err="1"/>
              <a:t>আসিয়ান</a:t>
            </a:r>
            <a:r>
              <a:rPr lang="en-US" sz="2800" b="1" dirty="0"/>
              <a:t> </a:t>
            </a:r>
            <a:r>
              <a:rPr lang="en-US" sz="2800" b="1" dirty="0" err="1"/>
              <a:t>দেশগুলোর</a:t>
            </a:r>
            <a:r>
              <a:rPr lang="en-US" sz="2800" b="1" dirty="0"/>
              <a:t>  </a:t>
            </a:r>
            <a:r>
              <a:rPr lang="en-US" sz="2800" b="1" dirty="0" err="1"/>
              <a:t>মিলিত</a:t>
            </a:r>
            <a:r>
              <a:rPr lang="en-US" sz="2800" b="1" dirty="0"/>
              <a:t> </a:t>
            </a:r>
            <a:r>
              <a:rPr lang="en-US" sz="2800" b="1" dirty="0" err="1"/>
              <a:t>ভূখণ্ড</a:t>
            </a:r>
            <a:r>
              <a:rPr lang="en-US" sz="2800" b="1" dirty="0"/>
              <a:t> ৪৪.৬ </a:t>
            </a:r>
            <a:r>
              <a:rPr lang="en-US" sz="2800" b="1" dirty="0" err="1"/>
              <a:t>লক্ষ</a:t>
            </a:r>
            <a:r>
              <a:rPr lang="en-US" sz="2800" b="1" dirty="0"/>
              <a:t> </a:t>
            </a:r>
            <a:r>
              <a:rPr lang="en-US" sz="2800" b="1" dirty="0" err="1"/>
              <a:t>বর্গ</a:t>
            </a:r>
            <a:r>
              <a:rPr lang="en-US" sz="2800" b="1" dirty="0"/>
              <a:t> </a:t>
            </a:r>
            <a:r>
              <a:rPr lang="en-US" sz="2800" b="1" dirty="0" err="1"/>
              <a:t>কিলোমিটার</a:t>
            </a:r>
            <a:r>
              <a:rPr lang="en-US" sz="2800" b="1" dirty="0"/>
              <a:t> </a:t>
            </a:r>
          </a:p>
          <a:p>
            <a:r>
              <a:rPr lang="en-US" sz="2800" b="1" dirty="0" err="1"/>
              <a:t>পৃথিবীর</a:t>
            </a:r>
            <a:r>
              <a:rPr lang="en-US" sz="2800" b="1" dirty="0"/>
              <a:t> </a:t>
            </a:r>
            <a:r>
              <a:rPr lang="en-US" sz="2800" b="1" dirty="0" err="1"/>
              <a:t>মোট</a:t>
            </a:r>
            <a:r>
              <a:rPr lang="en-US" sz="2800" b="1" dirty="0"/>
              <a:t> </a:t>
            </a:r>
            <a:r>
              <a:rPr lang="en-US" sz="2800" b="1" dirty="0" err="1"/>
              <a:t>আয়তনের</a:t>
            </a:r>
            <a:r>
              <a:rPr lang="en-US" sz="2800" b="1" dirty="0"/>
              <a:t> ৩ % </a:t>
            </a:r>
          </a:p>
          <a:p>
            <a:r>
              <a:rPr lang="en-US" sz="2800" b="1" dirty="0" err="1"/>
              <a:t>জনসংখ্যা</a:t>
            </a:r>
            <a:r>
              <a:rPr lang="en-US" sz="2800" b="1" dirty="0"/>
              <a:t>  ৬০ </a:t>
            </a:r>
            <a:r>
              <a:rPr lang="en-US" sz="2800" b="1" dirty="0" err="1"/>
              <a:t>কোটি</a:t>
            </a:r>
            <a:r>
              <a:rPr lang="en-US" sz="2800" b="1" dirty="0"/>
              <a:t> </a:t>
            </a:r>
          </a:p>
          <a:p>
            <a:r>
              <a:rPr lang="en-US" sz="2800" b="1" dirty="0" err="1"/>
              <a:t>বিশ্বের</a:t>
            </a:r>
            <a:r>
              <a:rPr lang="en-US" sz="2800" b="1" dirty="0"/>
              <a:t> </a:t>
            </a:r>
            <a:r>
              <a:rPr lang="en-US" sz="2800" b="1" dirty="0" err="1"/>
              <a:t>জনসংখ্যার</a:t>
            </a:r>
            <a:r>
              <a:rPr lang="en-US" sz="2800" b="1" dirty="0"/>
              <a:t>  ৪.৪% </a:t>
            </a:r>
          </a:p>
          <a:p>
            <a:r>
              <a:rPr lang="en-US" sz="2800" b="1" dirty="0" err="1"/>
              <a:t>আসিয়ানের</a:t>
            </a:r>
            <a:r>
              <a:rPr lang="en-US" sz="2800" b="1" dirty="0"/>
              <a:t> </a:t>
            </a:r>
            <a:r>
              <a:rPr lang="en-US" sz="2800" b="1" dirty="0" err="1"/>
              <a:t>সমুদ্রসীমা</a:t>
            </a:r>
            <a:r>
              <a:rPr lang="en-US" sz="2800" b="1" dirty="0"/>
              <a:t> </a:t>
            </a:r>
            <a:r>
              <a:rPr lang="en-US" sz="2800" b="1" dirty="0" err="1"/>
              <a:t>তার</a:t>
            </a:r>
            <a:r>
              <a:rPr lang="en-US" sz="2800" b="1" dirty="0"/>
              <a:t> </a:t>
            </a:r>
            <a:r>
              <a:rPr lang="en-US" sz="2800" b="1" dirty="0" err="1"/>
              <a:t>ভূখণ্ডের</a:t>
            </a:r>
            <a:r>
              <a:rPr lang="en-US" sz="2800" b="1" dirty="0"/>
              <a:t> </a:t>
            </a:r>
            <a:r>
              <a:rPr lang="en-US" sz="2800" b="1" dirty="0" err="1"/>
              <a:t>তুলনায়</a:t>
            </a:r>
            <a:r>
              <a:rPr lang="en-US" sz="2800" b="1" dirty="0"/>
              <a:t> </a:t>
            </a:r>
            <a:r>
              <a:rPr lang="en-US" sz="2800" b="1" dirty="0" err="1"/>
              <a:t>প্রায়</a:t>
            </a:r>
            <a:r>
              <a:rPr lang="en-US" sz="2800" b="1" dirty="0"/>
              <a:t> ৩% </a:t>
            </a:r>
            <a:r>
              <a:rPr lang="en-US" sz="2800" b="1" dirty="0" err="1"/>
              <a:t>গুণ</a:t>
            </a:r>
            <a:r>
              <a:rPr lang="en-US" sz="2800" b="1" dirty="0"/>
              <a:t> </a:t>
            </a:r>
            <a:r>
              <a:rPr lang="en-US" sz="2800" b="1" dirty="0" err="1"/>
              <a:t>বড়</a:t>
            </a:r>
            <a:r>
              <a:rPr lang="en-US" sz="2800" b="1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67640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আসিয়ান</a:t>
            </a:r>
            <a:r>
              <a:rPr lang="en-US" sz="3600" b="1" dirty="0"/>
              <a:t> </a:t>
            </a:r>
            <a:r>
              <a:rPr lang="en-US" sz="3600" b="1" dirty="0" err="1"/>
              <a:t>গঠনের</a:t>
            </a:r>
            <a:r>
              <a:rPr lang="en-US" sz="3600" b="1" dirty="0"/>
              <a:t> </a:t>
            </a:r>
            <a:r>
              <a:rPr lang="en-US" sz="3600" b="1" dirty="0" err="1"/>
              <a:t>লক্ষ</a:t>
            </a:r>
            <a:r>
              <a:rPr lang="en-US" sz="3600" b="1" dirty="0"/>
              <a:t> ও </a:t>
            </a:r>
            <a:r>
              <a:rPr lang="en-US" sz="3600" b="1" dirty="0" err="1"/>
              <a:t>উদ্দেশ্য</a:t>
            </a:r>
            <a:r>
              <a:rPr lang="en-US" sz="3600" b="1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447800"/>
            <a:ext cx="7924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/>
              <a:t>অর্থনৈতিক</a:t>
            </a:r>
            <a:r>
              <a:rPr lang="en-US" sz="4000" b="1" dirty="0"/>
              <a:t> </a:t>
            </a:r>
            <a:r>
              <a:rPr lang="en-US" sz="4000" b="1" dirty="0" err="1"/>
              <a:t>উন্নয়ন</a:t>
            </a:r>
            <a:r>
              <a:rPr lang="en-US" sz="4000" b="1" dirty="0"/>
              <a:t> </a:t>
            </a:r>
          </a:p>
          <a:p>
            <a:r>
              <a:rPr lang="en-US" sz="4000" b="1" dirty="0" err="1"/>
              <a:t>শান্তি</a:t>
            </a:r>
            <a:r>
              <a:rPr lang="en-US" sz="4000" b="1" dirty="0"/>
              <a:t> ও </a:t>
            </a:r>
            <a:r>
              <a:rPr lang="en-US" sz="4000" b="1" dirty="0" err="1"/>
              <a:t>স্থিতিশীলতা</a:t>
            </a:r>
            <a:r>
              <a:rPr lang="en-US" sz="4000" b="1" dirty="0"/>
              <a:t> </a:t>
            </a:r>
            <a:r>
              <a:rPr lang="en-US" sz="4000" b="1" dirty="0" err="1"/>
              <a:t>বজায়ে</a:t>
            </a:r>
            <a:r>
              <a:rPr lang="en-US" sz="4000" b="1" dirty="0"/>
              <a:t> </a:t>
            </a:r>
            <a:r>
              <a:rPr lang="en-US" sz="4000" b="1" dirty="0" err="1"/>
              <a:t>রাখা</a:t>
            </a:r>
            <a:r>
              <a:rPr lang="en-US" sz="4000" b="1" dirty="0"/>
              <a:t> </a:t>
            </a:r>
          </a:p>
          <a:p>
            <a:r>
              <a:rPr lang="en-US" sz="4000" b="1" dirty="0" err="1"/>
              <a:t>প্রশিক্ষণ</a:t>
            </a:r>
            <a:r>
              <a:rPr lang="en-US" sz="4000" b="1" dirty="0"/>
              <a:t> ও </a:t>
            </a:r>
            <a:r>
              <a:rPr lang="en-US" sz="4000" b="1" dirty="0" err="1"/>
              <a:t>গবেষণার</a:t>
            </a:r>
            <a:r>
              <a:rPr lang="en-US" sz="4000" b="1" dirty="0"/>
              <a:t> </a:t>
            </a:r>
            <a:r>
              <a:rPr lang="en-US" sz="4000" b="1" dirty="0" err="1"/>
              <a:t>ব্যবস্থা</a:t>
            </a:r>
            <a:r>
              <a:rPr lang="en-US" sz="4000" b="1" dirty="0"/>
              <a:t> </a:t>
            </a:r>
            <a:r>
              <a:rPr lang="en-US" sz="4000" b="1" dirty="0" err="1"/>
              <a:t>করা</a:t>
            </a:r>
            <a:r>
              <a:rPr lang="en-US" sz="4000" b="1" dirty="0"/>
              <a:t> </a:t>
            </a:r>
          </a:p>
          <a:p>
            <a:r>
              <a:rPr lang="en-US" sz="4000" b="1" dirty="0"/>
              <a:t> </a:t>
            </a:r>
            <a:r>
              <a:rPr lang="en-US" sz="4000" b="1" dirty="0" err="1"/>
              <a:t>কৃষী</a:t>
            </a:r>
            <a:r>
              <a:rPr lang="en-US" sz="4000" b="1" dirty="0"/>
              <a:t> ও </a:t>
            </a:r>
            <a:r>
              <a:rPr lang="en-US" sz="4000" b="1" dirty="0" err="1"/>
              <a:t>ষল্প</a:t>
            </a:r>
            <a:r>
              <a:rPr lang="en-US" sz="4000" b="1" dirty="0"/>
              <a:t> </a:t>
            </a:r>
            <a:r>
              <a:rPr lang="en-US" sz="4000" b="1" dirty="0" err="1"/>
              <a:t>ক্ষেত্রে</a:t>
            </a:r>
            <a:r>
              <a:rPr lang="en-US" sz="4000" b="1" dirty="0"/>
              <a:t> </a:t>
            </a:r>
            <a:r>
              <a:rPr lang="en-US" sz="4000" b="1" dirty="0" err="1"/>
              <a:t>সহযোগিতা</a:t>
            </a:r>
            <a:r>
              <a:rPr lang="en-US" sz="4000" b="1" dirty="0"/>
              <a:t> </a:t>
            </a:r>
            <a:r>
              <a:rPr lang="en-US" sz="4000" b="1" dirty="0" err="1"/>
              <a:t>করা</a:t>
            </a:r>
            <a:r>
              <a:rPr lang="en-US" sz="4000" b="1" dirty="0"/>
              <a:t> </a:t>
            </a:r>
          </a:p>
          <a:p>
            <a:r>
              <a:rPr lang="en-US" sz="4000" b="1" dirty="0" err="1"/>
              <a:t>সামাজিক</a:t>
            </a:r>
            <a:r>
              <a:rPr lang="en-US" sz="4000" b="1" dirty="0"/>
              <a:t> </a:t>
            </a:r>
            <a:r>
              <a:rPr lang="en-US" sz="4000" b="1" dirty="0" err="1"/>
              <a:t>অর্থনৈতিক</a:t>
            </a:r>
            <a:r>
              <a:rPr lang="en-US" sz="4000" b="1" dirty="0"/>
              <a:t>  অ </a:t>
            </a:r>
            <a:r>
              <a:rPr lang="en-US" sz="4000" b="1" dirty="0" err="1"/>
              <a:t>প্রযুক্তিগত</a:t>
            </a:r>
            <a:r>
              <a:rPr lang="en-US" sz="4000" b="1" dirty="0"/>
              <a:t> </a:t>
            </a:r>
            <a:r>
              <a:rPr lang="en-US" sz="4000" b="1" dirty="0" err="1"/>
              <a:t>ক্ষেত্রে</a:t>
            </a:r>
            <a:r>
              <a:rPr lang="en-US" sz="4000" b="1" dirty="0"/>
              <a:t> </a:t>
            </a:r>
            <a:r>
              <a:rPr lang="en-US" sz="4000" b="1" dirty="0" err="1"/>
              <a:t>সহযোগিতা</a:t>
            </a:r>
            <a:r>
              <a:rPr lang="en-US" sz="4000" b="1" dirty="0"/>
              <a:t> </a:t>
            </a:r>
            <a:r>
              <a:rPr lang="en-US" sz="4000" b="1" dirty="0" err="1"/>
              <a:t>করা</a:t>
            </a:r>
            <a:r>
              <a:rPr lang="en-US" sz="4000" b="1" dirty="0"/>
              <a:t> </a:t>
            </a:r>
          </a:p>
        </p:txBody>
      </p:sp>
      <p:sp>
        <p:nvSpPr>
          <p:cNvPr id="4" name="Minus 3"/>
          <p:cNvSpPr/>
          <p:nvPr/>
        </p:nvSpPr>
        <p:spPr>
          <a:xfrm>
            <a:off x="-609600" y="1066800"/>
            <a:ext cx="9372600" cy="15240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রোপিয়ান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8839200" cy="6781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38400" y="6858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ইউরোপিয়ান</a:t>
            </a:r>
            <a:r>
              <a:rPr lang="en-US" sz="3600" b="1" dirty="0"/>
              <a:t> </a:t>
            </a:r>
            <a:r>
              <a:rPr lang="en-US" sz="3600" b="1" dirty="0" err="1"/>
              <a:t>ইউনিয়ন</a:t>
            </a:r>
            <a:r>
              <a:rPr lang="en-US" sz="3600" b="1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1000" y="304800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FF00"/>
                </a:solidFill>
              </a:rPr>
              <a:t>EU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048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ইউরোপিয়ান</a:t>
            </a:r>
            <a:r>
              <a:rPr lang="en-US" sz="3600" b="1" dirty="0"/>
              <a:t> </a:t>
            </a:r>
            <a:r>
              <a:rPr lang="en-US" sz="3600" b="1" dirty="0" err="1"/>
              <a:t>ইউনিয়ান</a:t>
            </a:r>
            <a:r>
              <a:rPr lang="en-US" sz="3600" b="1" dirty="0"/>
              <a:t>  ( EU)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84582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কমন</a:t>
            </a:r>
            <a:r>
              <a:rPr lang="en-US" sz="3200" dirty="0"/>
              <a:t> </a:t>
            </a:r>
            <a:r>
              <a:rPr lang="en-US" sz="3200" dirty="0" err="1"/>
              <a:t>মার্কেট</a:t>
            </a:r>
            <a:r>
              <a:rPr lang="en-US" sz="3200" dirty="0"/>
              <a:t> </a:t>
            </a:r>
            <a:r>
              <a:rPr lang="en-US" sz="3200" dirty="0" err="1"/>
              <a:t>হিসাবে</a:t>
            </a:r>
            <a:r>
              <a:rPr lang="en-US" sz="3200" dirty="0"/>
              <a:t> </a:t>
            </a:r>
            <a:r>
              <a:rPr lang="en-US" sz="3200" dirty="0" err="1"/>
              <a:t>প্রথম</a:t>
            </a:r>
            <a:r>
              <a:rPr lang="en-US" sz="3200" dirty="0"/>
              <a:t> </a:t>
            </a:r>
            <a:r>
              <a:rPr lang="en-US" sz="3200" dirty="0" err="1"/>
              <a:t>গঠিত</a:t>
            </a:r>
            <a:r>
              <a:rPr lang="en-US" sz="3200" dirty="0"/>
              <a:t> </a:t>
            </a:r>
            <a:r>
              <a:rPr lang="en-US" sz="3200" dirty="0" err="1"/>
              <a:t>হয়েছিল</a:t>
            </a:r>
            <a:r>
              <a:rPr lang="en-US" sz="3200" dirty="0"/>
              <a:t> </a:t>
            </a:r>
          </a:p>
          <a:p>
            <a:r>
              <a:rPr lang="en-US" sz="3200" dirty="0" err="1"/>
              <a:t>এর</a:t>
            </a:r>
            <a:r>
              <a:rPr lang="en-US" sz="3200" dirty="0"/>
              <a:t> </a:t>
            </a:r>
            <a:r>
              <a:rPr lang="en-US" sz="3200" dirty="0" err="1"/>
              <a:t>আওতা</a:t>
            </a:r>
            <a:r>
              <a:rPr lang="en-US" sz="3200" dirty="0"/>
              <a:t> </a:t>
            </a:r>
            <a:r>
              <a:rPr lang="en-US" sz="3200" dirty="0" err="1"/>
              <a:t>বেড়ে</a:t>
            </a:r>
            <a:r>
              <a:rPr lang="en-US" sz="3200" dirty="0"/>
              <a:t> </a:t>
            </a:r>
            <a:r>
              <a:rPr lang="en-US" sz="3200" dirty="0" err="1"/>
              <a:t>এখন</a:t>
            </a:r>
            <a:r>
              <a:rPr lang="en-US" sz="3200" dirty="0"/>
              <a:t> </a:t>
            </a:r>
            <a:r>
              <a:rPr lang="en-US" sz="3200" dirty="0" err="1"/>
              <a:t>ইউরোপিয়ান</a:t>
            </a:r>
            <a:r>
              <a:rPr lang="en-US" sz="3200" dirty="0"/>
              <a:t> </a:t>
            </a:r>
            <a:r>
              <a:rPr lang="en-US" sz="3200" dirty="0" err="1"/>
              <a:t>ইউনিয়ন</a:t>
            </a:r>
            <a:r>
              <a:rPr lang="en-US" sz="3200" dirty="0"/>
              <a:t> </a:t>
            </a:r>
          </a:p>
          <a:p>
            <a:r>
              <a:rPr lang="en-US" sz="3200" dirty="0" err="1"/>
              <a:t>নিজস্ব</a:t>
            </a:r>
            <a:r>
              <a:rPr lang="en-US" sz="3200" dirty="0"/>
              <a:t> </a:t>
            </a:r>
            <a:r>
              <a:rPr lang="en-US" sz="3200" dirty="0" err="1"/>
              <a:t>মুদ্রা</a:t>
            </a:r>
            <a:r>
              <a:rPr lang="en-US" sz="3200" dirty="0"/>
              <a:t> </a:t>
            </a:r>
            <a:r>
              <a:rPr lang="en-US" sz="3200" dirty="0" err="1"/>
              <a:t>আছে</a:t>
            </a:r>
            <a:r>
              <a:rPr lang="en-US" sz="3200" dirty="0"/>
              <a:t>  </a:t>
            </a:r>
            <a:r>
              <a:rPr lang="en-US" sz="3200" dirty="0" err="1"/>
              <a:t>যার</a:t>
            </a:r>
            <a:r>
              <a:rPr lang="en-US" sz="3200" dirty="0"/>
              <a:t> </a:t>
            </a:r>
            <a:r>
              <a:rPr lang="en-US" sz="3200" dirty="0" err="1"/>
              <a:t>নাম</a:t>
            </a:r>
            <a:r>
              <a:rPr lang="en-US" sz="3200" dirty="0"/>
              <a:t> </a:t>
            </a:r>
            <a:r>
              <a:rPr lang="en-US" sz="3200" dirty="0" err="1"/>
              <a:t>ইউরো</a:t>
            </a:r>
            <a:r>
              <a:rPr lang="en-US" sz="3200" dirty="0"/>
              <a:t> </a:t>
            </a:r>
          </a:p>
          <a:p>
            <a:r>
              <a:rPr lang="en-US" sz="3200" dirty="0" err="1"/>
              <a:t>সদস্য</a:t>
            </a:r>
            <a:r>
              <a:rPr lang="en-US" sz="3200" dirty="0"/>
              <a:t> </a:t>
            </a:r>
            <a:r>
              <a:rPr lang="en-US" sz="3200" dirty="0" err="1"/>
              <a:t>দেশগুলোর</a:t>
            </a:r>
            <a:r>
              <a:rPr lang="en-US" sz="3200" dirty="0"/>
              <a:t> </a:t>
            </a:r>
            <a:r>
              <a:rPr lang="en-US" sz="3200" dirty="0" err="1"/>
              <a:t>নাগরিক</a:t>
            </a:r>
            <a:r>
              <a:rPr lang="en-US" sz="3200" dirty="0"/>
              <a:t> </a:t>
            </a:r>
            <a:r>
              <a:rPr lang="en-US" sz="3200" dirty="0" err="1"/>
              <a:t>আবাধে</a:t>
            </a:r>
            <a:r>
              <a:rPr lang="en-US" sz="3200" dirty="0"/>
              <a:t> </a:t>
            </a:r>
            <a:r>
              <a:rPr lang="en-US" sz="3200" dirty="0" err="1"/>
              <a:t>ব্যবসা</a:t>
            </a:r>
            <a:r>
              <a:rPr lang="en-US" sz="3200" dirty="0"/>
              <a:t> </a:t>
            </a:r>
            <a:r>
              <a:rPr lang="en-US" sz="3200" dirty="0" err="1"/>
              <a:t>বানিজ্য</a:t>
            </a:r>
            <a:r>
              <a:rPr lang="en-US" sz="3200" dirty="0"/>
              <a:t> </a:t>
            </a:r>
            <a:r>
              <a:rPr lang="en-US" sz="3200" dirty="0" err="1"/>
              <a:t>করতে</a:t>
            </a:r>
            <a:r>
              <a:rPr lang="en-US" sz="3200" dirty="0"/>
              <a:t> </a:t>
            </a:r>
            <a:r>
              <a:rPr lang="en-US" sz="3200" dirty="0" err="1"/>
              <a:t>পারে</a:t>
            </a:r>
            <a:r>
              <a:rPr lang="en-US" sz="3200" dirty="0"/>
              <a:t> </a:t>
            </a:r>
          </a:p>
          <a:p>
            <a:endParaRPr lang="en-US" dirty="0"/>
          </a:p>
        </p:txBody>
      </p:sp>
      <p:sp>
        <p:nvSpPr>
          <p:cNvPr id="4" name="Minus 3"/>
          <p:cNvSpPr/>
          <p:nvPr/>
        </p:nvSpPr>
        <p:spPr>
          <a:xfrm>
            <a:off x="0" y="914400"/>
            <a:ext cx="8305800" cy="121919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ইউ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9144000" cy="63246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llout: Down Arrow 1">
            <a:extLst>
              <a:ext uri="{FF2B5EF4-FFF2-40B4-BE49-F238E27FC236}">
                <a16:creationId xmlns:a16="http://schemas.microsoft.com/office/drawing/2014/main" id="{61911C10-749D-462D-B09E-14A5467E3603}"/>
              </a:ext>
            </a:extLst>
          </p:cNvPr>
          <p:cNvSpPr/>
          <p:nvPr/>
        </p:nvSpPr>
        <p:spPr>
          <a:xfrm>
            <a:off x="1447800" y="304800"/>
            <a:ext cx="6781800" cy="1524000"/>
          </a:xfrm>
          <a:prstGeom prst="down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/>
              <a:t>মূল্যায়ন</a:t>
            </a:r>
            <a:r>
              <a:rPr lang="en-US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46DA91-C672-4E04-986B-CE3D1C563F18}"/>
              </a:ext>
            </a:extLst>
          </p:cNvPr>
          <p:cNvSpPr txBox="1"/>
          <p:nvPr/>
        </p:nvSpPr>
        <p:spPr>
          <a:xfrm>
            <a:off x="228600" y="2895600"/>
            <a:ext cx="8763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১ । </a:t>
            </a:r>
            <a:r>
              <a:rPr lang="en-US" sz="2400" b="1" dirty="0" err="1"/>
              <a:t>কত</a:t>
            </a:r>
            <a:r>
              <a:rPr lang="en-US" sz="2400" b="1" dirty="0"/>
              <a:t> </a:t>
            </a:r>
            <a:r>
              <a:rPr lang="en-US" sz="2400" b="1" dirty="0" err="1"/>
              <a:t>সালে</a:t>
            </a:r>
            <a:r>
              <a:rPr lang="en-US" sz="2400" b="1" dirty="0"/>
              <a:t> </a:t>
            </a:r>
            <a:r>
              <a:rPr lang="en-US" sz="2400" b="1" dirty="0" err="1"/>
              <a:t>বাংলাদেশ</a:t>
            </a:r>
            <a:r>
              <a:rPr lang="en-US" sz="2400" b="1" dirty="0"/>
              <a:t> </a:t>
            </a:r>
            <a:r>
              <a:rPr lang="en-US" sz="2400" b="1" dirty="0" err="1"/>
              <a:t>জাতিসংঘের</a:t>
            </a:r>
            <a:r>
              <a:rPr lang="en-US" sz="2400" b="1" dirty="0"/>
              <a:t> </a:t>
            </a:r>
            <a:r>
              <a:rPr lang="en-US" sz="2400" b="1" dirty="0" err="1"/>
              <a:t>সদস্য</a:t>
            </a:r>
            <a:r>
              <a:rPr lang="en-US" sz="2400" b="1" dirty="0"/>
              <a:t> </a:t>
            </a:r>
            <a:r>
              <a:rPr lang="en-US" sz="2400" b="1" dirty="0" err="1"/>
              <a:t>পদ</a:t>
            </a:r>
            <a:r>
              <a:rPr lang="en-US" sz="2400" b="1" dirty="0"/>
              <a:t> </a:t>
            </a:r>
            <a:r>
              <a:rPr lang="en-US" sz="2400" b="1" dirty="0" err="1"/>
              <a:t>লাভ</a:t>
            </a:r>
            <a:r>
              <a:rPr lang="en-US" sz="2400" b="1" dirty="0"/>
              <a:t> </a:t>
            </a:r>
            <a:r>
              <a:rPr lang="en-US" sz="2400" b="1" dirty="0" err="1"/>
              <a:t>করে</a:t>
            </a:r>
            <a:r>
              <a:rPr lang="en-US" sz="2400" b="1" dirty="0"/>
              <a:t> ? </a:t>
            </a:r>
          </a:p>
          <a:p>
            <a:r>
              <a:rPr lang="en-US" sz="2400" b="1" dirty="0"/>
              <a:t>   </a:t>
            </a:r>
            <a:r>
              <a:rPr lang="en-US" sz="2400" b="1" dirty="0" err="1"/>
              <a:t>উত্তর</a:t>
            </a:r>
            <a:r>
              <a:rPr lang="en-US" sz="2400" b="1" dirty="0"/>
              <a:t> ___________১৯৭৪ </a:t>
            </a:r>
            <a:r>
              <a:rPr lang="en-US" sz="2400" b="1" dirty="0" err="1"/>
              <a:t>সালে</a:t>
            </a:r>
            <a:r>
              <a:rPr lang="en-US" sz="2400" b="1" dirty="0"/>
              <a:t> </a:t>
            </a:r>
          </a:p>
          <a:p>
            <a:r>
              <a:rPr lang="en-US" sz="2400" b="1" dirty="0"/>
              <a:t>2 । SAARC  </a:t>
            </a:r>
            <a:r>
              <a:rPr lang="en-US" sz="2400" b="1" dirty="0" err="1"/>
              <a:t>এর</a:t>
            </a:r>
            <a:r>
              <a:rPr lang="en-US" sz="2400" b="1" dirty="0"/>
              <a:t>  </a:t>
            </a:r>
            <a:r>
              <a:rPr lang="en-US" sz="2400" b="1" dirty="0" err="1"/>
              <a:t>পুরো</a:t>
            </a:r>
            <a:r>
              <a:rPr lang="en-US" sz="2400" b="1" dirty="0"/>
              <a:t> </a:t>
            </a:r>
            <a:r>
              <a:rPr lang="en-US" sz="2400" b="1" dirty="0" err="1"/>
              <a:t>নাম</a:t>
            </a:r>
            <a:r>
              <a:rPr lang="en-US" sz="2400" b="1" dirty="0"/>
              <a:t> </a:t>
            </a:r>
            <a:r>
              <a:rPr lang="en-US" sz="2400" b="1" dirty="0" err="1"/>
              <a:t>কী</a:t>
            </a:r>
            <a:r>
              <a:rPr lang="en-US" sz="2400" b="1" dirty="0"/>
              <a:t>? </a:t>
            </a:r>
          </a:p>
          <a:p>
            <a:r>
              <a:rPr lang="en-US" sz="2400" b="1" dirty="0"/>
              <a:t>   </a:t>
            </a:r>
            <a:r>
              <a:rPr lang="en-US" sz="2400" b="1" dirty="0" err="1"/>
              <a:t>উত্তর</a:t>
            </a:r>
            <a:r>
              <a:rPr lang="en-US" sz="2400" b="1" dirty="0"/>
              <a:t> ______</a:t>
            </a:r>
            <a:r>
              <a:rPr lang="en-US" sz="2800" b="1" dirty="0"/>
              <a:t>South Asian For Regional Cooperation </a:t>
            </a:r>
          </a:p>
          <a:p>
            <a:r>
              <a:rPr lang="en-US" sz="2800" dirty="0"/>
              <a:t> </a:t>
            </a:r>
            <a:r>
              <a:rPr lang="en-US" sz="2800" b="1" dirty="0"/>
              <a:t>৩ । </a:t>
            </a:r>
            <a:r>
              <a:rPr lang="en-US" sz="2800" b="1" dirty="0" err="1"/>
              <a:t>আসিয়ানের</a:t>
            </a:r>
            <a:r>
              <a:rPr lang="en-US" sz="2800" b="1" dirty="0"/>
              <a:t> </a:t>
            </a:r>
            <a:r>
              <a:rPr lang="en-US" sz="2800" b="1" dirty="0" err="1"/>
              <a:t>সদর</a:t>
            </a:r>
            <a:r>
              <a:rPr lang="en-US" sz="2800" b="1" dirty="0"/>
              <a:t> </a:t>
            </a:r>
            <a:r>
              <a:rPr lang="en-US" sz="2800" b="1" dirty="0" err="1"/>
              <a:t>দপ্তর</a:t>
            </a:r>
            <a:r>
              <a:rPr lang="en-US" sz="2800" b="1" dirty="0"/>
              <a:t> </a:t>
            </a:r>
            <a:r>
              <a:rPr lang="en-US" sz="2800" b="1" dirty="0" err="1"/>
              <a:t>কোথায়</a:t>
            </a:r>
            <a:r>
              <a:rPr lang="en-US" sz="2800" b="1" dirty="0"/>
              <a:t> </a:t>
            </a:r>
            <a:r>
              <a:rPr lang="en-US" sz="2800" b="1" dirty="0" err="1"/>
              <a:t>আবস্থিত</a:t>
            </a:r>
            <a:r>
              <a:rPr lang="en-US" sz="2800" b="1" dirty="0"/>
              <a:t> ? </a:t>
            </a:r>
          </a:p>
          <a:p>
            <a:r>
              <a:rPr lang="en-US" sz="2800" b="1" dirty="0"/>
              <a:t>   </a:t>
            </a:r>
            <a:r>
              <a:rPr lang="en-US" sz="2800" b="1" dirty="0" err="1"/>
              <a:t>উত্তর</a:t>
            </a:r>
            <a:r>
              <a:rPr lang="en-US" sz="2800" b="1" dirty="0"/>
              <a:t> ______ </a:t>
            </a:r>
            <a:r>
              <a:rPr lang="en-US" sz="2800" b="1" dirty="0" err="1"/>
              <a:t>ইন্দোনেশিয়ার</a:t>
            </a:r>
            <a:r>
              <a:rPr lang="en-US" sz="2800" b="1" dirty="0"/>
              <a:t> </a:t>
            </a:r>
            <a:r>
              <a:rPr lang="en-US" sz="2800" b="1" dirty="0" err="1"/>
              <a:t>রাজধানি</a:t>
            </a:r>
            <a:r>
              <a:rPr lang="en-US" sz="2800" b="1" dirty="0"/>
              <a:t> </a:t>
            </a:r>
            <a:r>
              <a:rPr lang="en-US" sz="2800" b="1" dirty="0" err="1"/>
              <a:t>জার্কাতায়</a:t>
            </a:r>
            <a:r>
              <a:rPr lang="en-US" sz="2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4008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llout: Down Arrow 2">
            <a:extLst>
              <a:ext uri="{FF2B5EF4-FFF2-40B4-BE49-F238E27FC236}">
                <a16:creationId xmlns:a16="http://schemas.microsoft.com/office/drawing/2014/main" id="{3C5AD4C8-3859-47A4-B933-54DF6BA24710}"/>
              </a:ext>
            </a:extLst>
          </p:cNvPr>
          <p:cNvSpPr/>
          <p:nvPr/>
        </p:nvSpPr>
        <p:spPr>
          <a:xfrm>
            <a:off x="2209800" y="304800"/>
            <a:ext cx="5029200" cy="1371600"/>
          </a:xfrm>
          <a:prstGeom prst="down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বাড়ির</a:t>
            </a:r>
            <a:r>
              <a:rPr lang="en-US" b="1" dirty="0"/>
              <a:t> </a:t>
            </a:r>
            <a:r>
              <a:rPr lang="en-US" b="1" dirty="0" err="1"/>
              <a:t>কাজ</a:t>
            </a:r>
            <a:r>
              <a:rPr lang="en-US" b="1" dirty="0"/>
              <a:t>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18DF51-DFA4-4DED-A559-C666D726BD94}"/>
              </a:ext>
            </a:extLst>
          </p:cNvPr>
          <p:cNvSpPr txBox="1"/>
          <p:nvPr/>
        </p:nvSpPr>
        <p:spPr>
          <a:xfrm>
            <a:off x="1295400" y="2743200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সার্কের</a:t>
            </a:r>
            <a:r>
              <a:rPr lang="en-US" sz="3200" b="1" dirty="0"/>
              <a:t> </a:t>
            </a:r>
            <a:r>
              <a:rPr lang="en-US" sz="3200" b="1" dirty="0" err="1"/>
              <a:t>লক্ষও</a:t>
            </a:r>
            <a:r>
              <a:rPr lang="en-US" sz="3200" b="1" dirty="0"/>
              <a:t> </a:t>
            </a:r>
            <a:r>
              <a:rPr lang="en-US" sz="3200" b="1" dirty="0" err="1"/>
              <a:t>উদ্দেশ্য</a:t>
            </a:r>
            <a:r>
              <a:rPr lang="en-US" sz="3200" b="1" dirty="0"/>
              <a:t> </a:t>
            </a:r>
            <a:r>
              <a:rPr lang="en-US" sz="3200" b="1" dirty="0" err="1"/>
              <a:t>গুলি</a:t>
            </a:r>
            <a:r>
              <a:rPr lang="en-US" sz="3200" b="1" dirty="0"/>
              <a:t> </a:t>
            </a:r>
            <a:r>
              <a:rPr lang="en-US" sz="3200" b="1" dirty="0" err="1"/>
              <a:t>লেখ</a:t>
            </a:r>
            <a:r>
              <a:rPr lang="en-US" sz="3200" b="1" dirty="0"/>
              <a:t> </a:t>
            </a:r>
          </a:p>
          <a:p>
            <a:endParaRPr lang="en-US" sz="3200" b="1" dirty="0"/>
          </a:p>
          <a:p>
            <a:r>
              <a:rPr lang="en-US" sz="3200" b="1" dirty="0" err="1"/>
              <a:t>ইউরোপিয়ান</a:t>
            </a:r>
            <a:r>
              <a:rPr lang="en-US" sz="3200" b="1" dirty="0"/>
              <a:t> </a:t>
            </a:r>
            <a:r>
              <a:rPr lang="en-US" sz="3200" b="1" dirty="0" err="1"/>
              <a:t>ইউনিয়নের</a:t>
            </a:r>
            <a:r>
              <a:rPr lang="en-US" sz="3200" b="1" dirty="0"/>
              <a:t> </a:t>
            </a:r>
            <a:r>
              <a:rPr lang="en-US" sz="3200" b="1" dirty="0" err="1"/>
              <a:t>বর্ণনা</a:t>
            </a:r>
            <a:r>
              <a:rPr lang="en-US" sz="3200" b="1" dirty="0"/>
              <a:t> </a:t>
            </a:r>
            <a:r>
              <a:rPr lang="en-US" sz="3200" b="1" dirty="0" err="1"/>
              <a:t>কর</a:t>
            </a:r>
            <a:r>
              <a:rPr lang="en-US" sz="32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865670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50FE3C-A8F4-4403-B165-37A28C376C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8610600" cy="6172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061051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/>
          <p:cNvSpPr/>
          <p:nvPr/>
        </p:nvSpPr>
        <p:spPr>
          <a:xfrm>
            <a:off x="609600" y="838200"/>
            <a:ext cx="8077200" cy="5715000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14400" y="41148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বাংলাদেশ</a:t>
            </a:r>
            <a:r>
              <a:rPr lang="en-US" sz="3600" b="1" dirty="0"/>
              <a:t> ও </a:t>
            </a:r>
            <a:r>
              <a:rPr lang="en-US" sz="3600" b="1" dirty="0" err="1"/>
              <a:t>আঞ্চলিক</a:t>
            </a:r>
            <a:r>
              <a:rPr lang="en-US" sz="3600" b="1" dirty="0"/>
              <a:t> </a:t>
            </a:r>
            <a:r>
              <a:rPr lang="en-US" sz="3600" b="1" dirty="0" err="1"/>
              <a:t>সহযোগিতা</a:t>
            </a:r>
            <a:r>
              <a:rPr lang="en-US" sz="3600" b="1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9400" y="12192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আজকের</a:t>
            </a:r>
            <a:r>
              <a:rPr lang="en-US" sz="3600" b="1" dirty="0"/>
              <a:t> </a:t>
            </a:r>
            <a:r>
              <a:rPr lang="en-US" sz="3600" b="1" dirty="0" err="1"/>
              <a:t>পাঠ</a:t>
            </a:r>
            <a:r>
              <a:rPr lang="en-US" sz="3600" b="1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llout: Down Arrow 2">
            <a:extLst>
              <a:ext uri="{FF2B5EF4-FFF2-40B4-BE49-F238E27FC236}">
                <a16:creationId xmlns:a16="http://schemas.microsoft.com/office/drawing/2014/main" id="{6FCD9B10-0FF4-46BA-BD21-F2BA29F287D9}"/>
              </a:ext>
            </a:extLst>
          </p:cNvPr>
          <p:cNvSpPr/>
          <p:nvPr/>
        </p:nvSpPr>
        <p:spPr>
          <a:xfrm>
            <a:off x="990600" y="152400"/>
            <a:ext cx="7010400" cy="1676400"/>
          </a:xfrm>
          <a:prstGeom prst="down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/>
              <a:t>পাঠ</a:t>
            </a:r>
            <a:r>
              <a:rPr lang="en-US" sz="2800" b="1" dirty="0"/>
              <a:t> </a:t>
            </a:r>
            <a:r>
              <a:rPr lang="en-US" sz="2800" b="1" dirty="0" err="1"/>
              <a:t>শেষে</a:t>
            </a:r>
            <a:r>
              <a:rPr lang="en-US" sz="2800" b="1" dirty="0"/>
              <a:t> </a:t>
            </a:r>
            <a:r>
              <a:rPr lang="en-US" sz="2800" b="1" dirty="0" err="1"/>
              <a:t>শিক্ষাত্রী</a:t>
            </a:r>
            <a:r>
              <a:rPr lang="en-US" sz="2800" b="1" dirty="0"/>
              <a:t> </a:t>
            </a:r>
            <a:r>
              <a:rPr lang="en-US" sz="2800" b="1" dirty="0" err="1"/>
              <a:t>যা</a:t>
            </a:r>
            <a:r>
              <a:rPr lang="en-US" sz="2800" b="1" dirty="0"/>
              <a:t> </a:t>
            </a:r>
            <a:r>
              <a:rPr lang="en-US" sz="2800" b="1" dirty="0" err="1"/>
              <a:t>শিখবে</a:t>
            </a:r>
            <a:r>
              <a:rPr lang="en-US" sz="2800" b="1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82EFE3-9F65-4BE8-B062-CCDDA925962F}"/>
              </a:ext>
            </a:extLst>
          </p:cNvPr>
          <p:cNvSpPr txBox="1"/>
          <p:nvPr/>
        </p:nvSpPr>
        <p:spPr>
          <a:xfrm>
            <a:off x="1143000" y="2828835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আঞ্চলিক</a:t>
            </a:r>
            <a:r>
              <a:rPr lang="en-US" sz="2400" b="1" dirty="0"/>
              <a:t> </a:t>
            </a:r>
            <a:r>
              <a:rPr lang="en-US" sz="2400" b="1" dirty="0" err="1"/>
              <a:t>সহযোগিতার</a:t>
            </a:r>
            <a:r>
              <a:rPr lang="en-US" sz="2400" b="1" dirty="0"/>
              <a:t> </a:t>
            </a:r>
            <a:r>
              <a:rPr lang="en-US" sz="2400" b="1" dirty="0" err="1"/>
              <a:t>গুরুত্ব</a:t>
            </a:r>
            <a:r>
              <a:rPr lang="en-US" sz="2400" b="1" dirty="0"/>
              <a:t> </a:t>
            </a:r>
            <a:r>
              <a:rPr lang="en-US" sz="2400" b="1" dirty="0" err="1"/>
              <a:t>ব্যাখ্যা</a:t>
            </a:r>
            <a:r>
              <a:rPr lang="en-US" sz="2400" b="1" dirty="0"/>
              <a:t> </a:t>
            </a:r>
            <a:r>
              <a:rPr lang="en-US" sz="2400" b="1" dirty="0" err="1"/>
              <a:t>করতে</a:t>
            </a:r>
            <a:r>
              <a:rPr lang="en-US" sz="2400" b="1" dirty="0"/>
              <a:t> </a:t>
            </a:r>
            <a:r>
              <a:rPr lang="en-US" sz="2400" b="1" dirty="0" err="1"/>
              <a:t>পারবে</a:t>
            </a:r>
            <a:r>
              <a:rPr lang="en-US" sz="2400" b="1" dirty="0"/>
              <a:t> </a:t>
            </a:r>
          </a:p>
          <a:p>
            <a:r>
              <a:rPr lang="en-US" sz="2400" b="1" dirty="0" err="1"/>
              <a:t>আঞ্চলিক</a:t>
            </a:r>
            <a:r>
              <a:rPr lang="en-US" sz="2400" b="1" dirty="0"/>
              <a:t> </a:t>
            </a:r>
            <a:r>
              <a:rPr lang="en-US" sz="2400" b="1" dirty="0" err="1"/>
              <a:t>সহযোগিতার</a:t>
            </a:r>
            <a:r>
              <a:rPr lang="en-US" sz="2400" b="1" dirty="0"/>
              <a:t>  </a:t>
            </a:r>
            <a:r>
              <a:rPr lang="en-US" sz="2400" b="1" dirty="0" err="1"/>
              <a:t>ক্ষেত্র</a:t>
            </a:r>
            <a:r>
              <a:rPr lang="en-US" sz="2400" b="1" dirty="0"/>
              <a:t> </a:t>
            </a:r>
            <a:r>
              <a:rPr lang="en-US" sz="2400" b="1" dirty="0" err="1"/>
              <a:t>উল্লেখ</a:t>
            </a:r>
            <a:r>
              <a:rPr lang="en-US" sz="2400" b="1" dirty="0"/>
              <a:t> </a:t>
            </a:r>
            <a:r>
              <a:rPr lang="en-US" sz="2400" b="1" dirty="0" err="1"/>
              <a:t>করতে</a:t>
            </a:r>
            <a:r>
              <a:rPr lang="en-US" sz="2400" b="1" dirty="0"/>
              <a:t> </a:t>
            </a:r>
            <a:r>
              <a:rPr lang="en-US" sz="2400" b="1" dirty="0" err="1"/>
              <a:t>পারবে</a:t>
            </a:r>
            <a:r>
              <a:rPr lang="en-US" sz="2400" b="1" dirty="0"/>
              <a:t> </a:t>
            </a:r>
          </a:p>
          <a:p>
            <a:r>
              <a:rPr lang="en-US" sz="2400" b="1" dirty="0" err="1"/>
              <a:t>আঞ্চলিক</a:t>
            </a:r>
            <a:r>
              <a:rPr lang="en-US" sz="2400" b="1" dirty="0"/>
              <a:t> </a:t>
            </a:r>
            <a:r>
              <a:rPr lang="en-US" sz="2400" b="1" dirty="0" err="1"/>
              <a:t>সহযোগিতা</a:t>
            </a:r>
            <a:r>
              <a:rPr lang="en-US" sz="2400" b="1" dirty="0"/>
              <a:t> </a:t>
            </a:r>
            <a:r>
              <a:rPr lang="en-US" sz="2400" b="1" dirty="0" err="1"/>
              <a:t>সংস্থার</a:t>
            </a:r>
            <a:r>
              <a:rPr lang="en-US" sz="2400" b="1" dirty="0"/>
              <a:t> </a:t>
            </a:r>
            <a:r>
              <a:rPr lang="en-US" sz="2400" b="1" dirty="0" err="1"/>
              <a:t>গঠন</a:t>
            </a:r>
            <a:r>
              <a:rPr lang="en-US" sz="2400" b="1" dirty="0"/>
              <a:t> </a:t>
            </a:r>
            <a:r>
              <a:rPr lang="en-US" sz="2400" b="1" dirty="0" err="1"/>
              <a:t>এবং</a:t>
            </a:r>
            <a:r>
              <a:rPr lang="en-US" sz="2400" b="1" dirty="0"/>
              <a:t> </a:t>
            </a:r>
            <a:r>
              <a:rPr lang="en-US" sz="2400" b="1" dirty="0" err="1"/>
              <a:t>কার্যক্রম</a:t>
            </a:r>
            <a:r>
              <a:rPr lang="en-US" sz="2400" b="1" dirty="0"/>
              <a:t> </a:t>
            </a:r>
            <a:r>
              <a:rPr lang="en-US" sz="2400" b="1" dirty="0" err="1"/>
              <a:t>বর্ণনা</a:t>
            </a:r>
            <a:r>
              <a:rPr lang="en-US" sz="2400" b="1" dirty="0"/>
              <a:t> </a:t>
            </a:r>
            <a:r>
              <a:rPr lang="en-US" sz="2400" b="1" dirty="0" err="1"/>
              <a:t>করতে</a:t>
            </a:r>
            <a:r>
              <a:rPr lang="en-US" sz="2400" b="1" dirty="0"/>
              <a:t> </a:t>
            </a:r>
            <a:r>
              <a:rPr lang="en-US" sz="2400" b="1" dirty="0" err="1"/>
              <a:t>পারবে</a:t>
            </a:r>
            <a:r>
              <a:rPr lang="en-US" sz="2400" b="1" dirty="0"/>
              <a:t> </a:t>
            </a:r>
          </a:p>
          <a:p>
            <a:r>
              <a:rPr lang="en-US" sz="2400" b="1" dirty="0" err="1"/>
              <a:t>পারস্পরিক</a:t>
            </a:r>
            <a:r>
              <a:rPr lang="en-US" sz="2400" b="1" dirty="0"/>
              <a:t> </a:t>
            </a:r>
            <a:r>
              <a:rPr lang="en-US" sz="2400" b="1" dirty="0" err="1"/>
              <a:t>সম্প্রীতি</a:t>
            </a:r>
            <a:r>
              <a:rPr lang="en-US" sz="2400" b="1" dirty="0"/>
              <a:t> , </a:t>
            </a:r>
            <a:r>
              <a:rPr lang="en-US" sz="2400" b="1" dirty="0" err="1"/>
              <a:t>সহযোগিতা</a:t>
            </a:r>
            <a:r>
              <a:rPr lang="en-US" sz="2400" b="1" dirty="0"/>
              <a:t> , </a:t>
            </a:r>
            <a:r>
              <a:rPr lang="en-US" sz="2400" b="1" dirty="0" err="1"/>
              <a:t>সৌহার্দ</a:t>
            </a:r>
            <a:r>
              <a:rPr lang="en-US" sz="2400" b="1" dirty="0"/>
              <a:t> , </a:t>
            </a:r>
            <a:r>
              <a:rPr lang="en-US" sz="2400" b="1" dirty="0" err="1"/>
              <a:t>ভ্রাতৃত্ববোধ</a:t>
            </a:r>
            <a:r>
              <a:rPr lang="en-US" sz="2400" b="1" dirty="0"/>
              <a:t> </a:t>
            </a:r>
            <a:r>
              <a:rPr lang="en-US" sz="2400" b="1" dirty="0" err="1"/>
              <a:t>জাগ্রত</a:t>
            </a:r>
            <a:r>
              <a:rPr lang="en-US" sz="2400" b="1" dirty="0"/>
              <a:t> </a:t>
            </a:r>
            <a:r>
              <a:rPr lang="en-US" sz="2400" b="1" dirty="0" err="1"/>
              <a:t>হবে</a:t>
            </a:r>
            <a:r>
              <a:rPr lang="en-US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1156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096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আঞ্চলিক</a:t>
            </a:r>
            <a:r>
              <a:rPr lang="en-US" sz="3600" b="1" dirty="0"/>
              <a:t> </a:t>
            </a:r>
            <a:r>
              <a:rPr lang="en-US" sz="3600" b="1" dirty="0" err="1"/>
              <a:t>সহযোগিতার</a:t>
            </a:r>
            <a:r>
              <a:rPr lang="en-US" sz="3600" b="1" dirty="0"/>
              <a:t> </a:t>
            </a:r>
            <a:r>
              <a:rPr lang="en-US" sz="3600" b="1" dirty="0" err="1"/>
              <a:t>গুরুত্ব</a:t>
            </a:r>
            <a:r>
              <a:rPr lang="en-US" sz="3600" b="1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বিশ্বের</a:t>
            </a:r>
            <a:r>
              <a:rPr lang="en-US" sz="3600" b="1" dirty="0"/>
              <a:t> </a:t>
            </a:r>
            <a:r>
              <a:rPr lang="en-US" sz="3600" b="1" dirty="0" err="1"/>
              <a:t>কোন</a:t>
            </a:r>
            <a:r>
              <a:rPr lang="en-US" sz="3600" b="1" dirty="0"/>
              <a:t> </a:t>
            </a:r>
            <a:r>
              <a:rPr lang="en-US" sz="3600" b="1" dirty="0" err="1"/>
              <a:t>দেশই</a:t>
            </a:r>
            <a:r>
              <a:rPr lang="en-US" sz="3600" b="1" dirty="0"/>
              <a:t> </a:t>
            </a:r>
            <a:r>
              <a:rPr lang="en-US" sz="3600" b="1" dirty="0" err="1"/>
              <a:t>একক</a:t>
            </a:r>
            <a:r>
              <a:rPr lang="en-US" sz="3600" b="1" dirty="0"/>
              <a:t> </a:t>
            </a:r>
            <a:r>
              <a:rPr lang="en-US" sz="3600" b="1" dirty="0" err="1"/>
              <a:t>ভাবে</a:t>
            </a:r>
            <a:r>
              <a:rPr lang="en-US" sz="3600" b="1" dirty="0"/>
              <a:t> </a:t>
            </a:r>
            <a:r>
              <a:rPr lang="en-US" sz="3600" b="1" dirty="0" err="1"/>
              <a:t>তাদের</a:t>
            </a:r>
            <a:r>
              <a:rPr lang="en-US" sz="3600" b="1" dirty="0"/>
              <a:t> </a:t>
            </a:r>
            <a:r>
              <a:rPr lang="en-US" sz="3600" b="1" dirty="0" err="1"/>
              <a:t>প্রয়োজন</a:t>
            </a:r>
            <a:r>
              <a:rPr lang="en-US" sz="3600" b="1" dirty="0"/>
              <a:t> </a:t>
            </a:r>
            <a:r>
              <a:rPr lang="en-US" sz="3600" b="1" dirty="0" err="1"/>
              <a:t>মেটাতে</a:t>
            </a:r>
            <a:r>
              <a:rPr lang="en-US" sz="3600" b="1" dirty="0"/>
              <a:t> </a:t>
            </a:r>
            <a:r>
              <a:rPr lang="en-US" sz="3600" b="1" dirty="0" err="1"/>
              <a:t>পারে</a:t>
            </a:r>
            <a:r>
              <a:rPr lang="en-US" sz="3600" b="1" dirty="0"/>
              <a:t> </a:t>
            </a:r>
            <a:r>
              <a:rPr lang="en-US" sz="3600" b="1" dirty="0" err="1"/>
              <a:t>না</a:t>
            </a:r>
            <a:r>
              <a:rPr lang="en-US" sz="3600" b="1" dirty="0"/>
              <a:t> । </a:t>
            </a:r>
            <a:r>
              <a:rPr lang="en-US" sz="3600" b="1" dirty="0" err="1"/>
              <a:t>একদেশ</a:t>
            </a:r>
            <a:r>
              <a:rPr lang="en-US" sz="3600" b="1" dirty="0"/>
              <a:t> </a:t>
            </a:r>
            <a:r>
              <a:rPr lang="en-US" sz="3600" b="1" dirty="0" err="1"/>
              <a:t>অন্য</a:t>
            </a:r>
            <a:r>
              <a:rPr lang="en-US" sz="3600" b="1" dirty="0"/>
              <a:t> </a:t>
            </a:r>
            <a:r>
              <a:rPr lang="en-US" sz="3600" b="1" dirty="0" err="1"/>
              <a:t>দেশের</a:t>
            </a:r>
            <a:r>
              <a:rPr lang="en-US" sz="3600" b="1" dirty="0"/>
              <a:t> </a:t>
            </a:r>
            <a:r>
              <a:rPr lang="en-US" sz="3600" b="1" dirty="0" err="1"/>
              <a:t>উপর</a:t>
            </a:r>
            <a:r>
              <a:rPr lang="en-US" sz="3600" b="1" dirty="0"/>
              <a:t> </a:t>
            </a:r>
            <a:r>
              <a:rPr lang="en-US" sz="3600" b="1" dirty="0" err="1"/>
              <a:t>নির্ভশীল</a:t>
            </a:r>
            <a:r>
              <a:rPr lang="en-US" sz="3600" b="1" dirty="0"/>
              <a:t> । </a:t>
            </a:r>
            <a:r>
              <a:rPr lang="en-US" sz="3600" b="1" dirty="0" err="1"/>
              <a:t>দেশের</a:t>
            </a:r>
            <a:r>
              <a:rPr lang="en-US" sz="3600" b="1" dirty="0"/>
              <a:t> </a:t>
            </a:r>
            <a:r>
              <a:rPr lang="en-US" sz="3600" b="1" dirty="0" err="1"/>
              <a:t>মানুষের</a:t>
            </a:r>
            <a:r>
              <a:rPr lang="en-US" sz="3600" b="1" dirty="0"/>
              <a:t> </a:t>
            </a:r>
            <a:r>
              <a:rPr lang="en-US" sz="3600" b="1" dirty="0" err="1"/>
              <a:t>কল্যান</a:t>
            </a:r>
            <a:r>
              <a:rPr lang="en-US" sz="3600" b="1" dirty="0"/>
              <a:t> ও </a:t>
            </a:r>
            <a:r>
              <a:rPr lang="en-US" sz="3600" b="1" dirty="0" err="1"/>
              <a:t>উন্নয়নের</a:t>
            </a:r>
            <a:r>
              <a:rPr lang="en-US" sz="3600" b="1" dirty="0"/>
              <a:t>  </a:t>
            </a:r>
            <a:r>
              <a:rPr lang="en-US" sz="3600" b="1" dirty="0" err="1"/>
              <a:t>জন্য</a:t>
            </a:r>
            <a:r>
              <a:rPr lang="en-US" sz="3600" b="1" dirty="0"/>
              <a:t> </a:t>
            </a:r>
            <a:r>
              <a:rPr lang="en-US" sz="3600" b="1" dirty="0" err="1"/>
              <a:t>পরস্পর</a:t>
            </a:r>
            <a:r>
              <a:rPr lang="en-US" sz="3600" b="1" dirty="0"/>
              <a:t> </a:t>
            </a:r>
            <a:r>
              <a:rPr lang="en-US" sz="3600" b="1" dirty="0" err="1"/>
              <a:t>সহযোগিতা</a:t>
            </a:r>
            <a:r>
              <a:rPr lang="en-US" sz="3600" b="1" dirty="0"/>
              <a:t> </a:t>
            </a:r>
            <a:r>
              <a:rPr lang="en-US" sz="3600" b="1" dirty="0" err="1"/>
              <a:t>করে</a:t>
            </a:r>
            <a:r>
              <a:rPr lang="en-US" sz="3600" b="1" dirty="0"/>
              <a:t> </a:t>
            </a:r>
            <a:r>
              <a:rPr lang="en-US" sz="3600" b="1" dirty="0" err="1"/>
              <a:t>থাকে</a:t>
            </a:r>
            <a:r>
              <a:rPr lang="en-US" sz="3600" b="1" dirty="0"/>
              <a:t> ।</a:t>
            </a:r>
            <a:r>
              <a:rPr lang="en-US" sz="3600" b="1" dirty="0" err="1"/>
              <a:t>যৌথ</a:t>
            </a:r>
            <a:r>
              <a:rPr lang="en-US" sz="3600" b="1" dirty="0"/>
              <a:t> </a:t>
            </a:r>
            <a:r>
              <a:rPr lang="en-US" sz="3600" b="1" dirty="0" err="1"/>
              <a:t>উদ্যেগে</a:t>
            </a:r>
            <a:r>
              <a:rPr lang="en-US" sz="3600" b="1" dirty="0"/>
              <a:t>  </a:t>
            </a:r>
            <a:r>
              <a:rPr lang="en-US" sz="3600" b="1" dirty="0" err="1"/>
              <a:t>অথনৈতিক</a:t>
            </a:r>
            <a:r>
              <a:rPr lang="en-US" sz="3600" b="1" dirty="0"/>
              <a:t> , </a:t>
            </a:r>
            <a:r>
              <a:rPr lang="en-US" sz="3600" b="1" dirty="0" err="1"/>
              <a:t>রাজনৈতিক</a:t>
            </a:r>
            <a:r>
              <a:rPr lang="en-US" sz="3600" b="1" dirty="0"/>
              <a:t> , </a:t>
            </a:r>
            <a:r>
              <a:rPr lang="en-US" sz="3600" b="1" dirty="0" err="1"/>
              <a:t>বাণিজ্যিক</a:t>
            </a:r>
            <a:r>
              <a:rPr lang="en-US" sz="3600" b="1" dirty="0"/>
              <a:t> </a:t>
            </a:r>
            <a:r>
              <a:rPr lang="en-US" sz="3600" b="1" dirty="0" err="1"/>
              <a:t>বাধা</a:t>
            </a:r>
            <a:r>
              <a:rPr lang="en-US" sz="3600" b="1" dirty="0"/>
              <a:t> </a:t>
            </a:r>
            <a:r>
              <a:rPr lang="en-US" sz="3600" b="1" dirty="0" err="1"/>
              <a:t>সমুহ</a:t>
            </a:r>
            <a:r>
              <a:rPr lang="en-US" sz="3600" b="1" dirty="0"/>
              <a:t> </a:t>
            </a:r>
            <a:r>
              <a:rPr lang="en-US" sz="3600" b="1" dirty="0" err="1"/>
              <a:t>দূর</a:t>
            </a:r>
            <a:r>
              <a:rPr lang="en-US" sz="3600" b="1" dirty="0"/>
              <a:t> </a:t>
            </a:r>
            <a:r>
              <a:rPr lang="en-US" sz="3600" b="1" dirty="0" err="1"/>
              <a:t>করার</a:t>
            </a:r>
            <a:r>
              <a:rPr lang="en-US" sz="3600" b="1" dirty="0"/>
              <a:t> </a:t>
            </a:r>
            <a:r>
              <a:rPr lang="en-US" sz="3600" b="1" dirty="0" err="1"/>
              <a:t>জন্য</a:t>
            </a:r>
            <a:r>
              <a:rPr lang="en-US" sz="3600" b="1" dirty="0"/>
              <a:t> </a:t>
            </a:r>
            <a:r>
              <a:rPr lang="en-US" sz="3600" b="1" dirty="0" err="1"/>
              <a:t>কাজ</a:t>
            </a:r>
            <a:r>
              <a:rPr lang="en-US" sz="3600" b="1" dirty="0"/>
              <a:t> </a:t>
            </a:r>
            <a:r>
              <a:rPr lang="en-US" sz="3600" b="1" dirty="0" err="1"/>
              <a:t>করে</a:t>
            </a:r>
            <a:r>
              <a:rPr lang="en-US" sz="3600" b="1" dirty="0"/>
              <a:t> </a:t>
            </a:r>
          </a:p>
        </p:txBody>
      </p:sp>
      <p:sp>
        <p:nvSpPr>
          <p:cNvPr id="4" name="Minus 3"/>
          <p:cNvSpPr/>
          <p:nvPr/>
        </p:nvSpPr>
        <p:spPr>
          <a:xfrm>
            <a:off x="0" y="1066800"/>
            <a:ext cx="8915400" cy="22860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1371597"/>
          <a:ext cx="8001000" cy="5111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00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0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4370">
                <a:tc>
                  <a:txBody>
                    <a:bodyPr/>
                    <a:lstStyle/>
                    <a:p>
                      <a:r>
                        <a:rPr lang="en-US" sz="4400" b="1" dirty="0" err="1"/>
                        <a:t>সাংস্কৃতি</a:t>
                      </a:r>
                      <a:r>
                        <a:rPr lang="en-US" sz="4400" b="1" baseline="0" dirty="0"/>
                        <a:t> 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মানব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সম্পদ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উন্নয়ন</a:t>
                      </a:r>
                      <a:r>
                        <a:rPr lang="en-US" sz="2400" b="1" dirty="0"/>
                        <a:t> ও </a:t>
                      </a:r>
                      <a:r>
                        <a:rPr lang="en-US" sz="2400" b="1" dirty="0" err="1"/>
                        <a:t>বিনিময়</a:t>
                      </a:r>
                      <a:r>
                        <a:rPr lang="en-US" sz="2400" b="1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4370"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ক্রীড়া</a:t>
                      </a:r>
                      <a:r>
                        <a:rPr lang="en-US" sz="2400" b="1" baseline="0" dirty="0"/>
                        <a:t> 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মাদক</a:t>
                      </a:r>
                      <a:r>
                        <a:rPr lang="en-US" sz="2400" b="1" dirty="0"/>
                        <a:t> ও </a:t>
                      </a:r>
                      <a:r>
                        <a:rPr lang="en-US" sz="2400" b="1" dirty="0" err="1"/>
                        <a:t>চোরাচালান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প্রতিরোধ</a:t>
                      </a:r>
                      <a:r>
                        <a:rPr lang="en-US" sz="2400" b="1" baseline="0" dirty="0"/>
                        <a:t> 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620"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পর্যটন</a:t>
                      </a:r>
                      <a:r>
                        <a:rPr lang="en-US" sz="2400" b="1" baseline="0" dirty="0"/>
                        <a:t>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পরিবহন</a:t>
                      </a:r>
                      <a:r>
                        <a:rPr lang="en-US" sz="2400" b="1" dirty="0"/>
                        <a:t> ও </a:t>
                      </a:r>
                      <a:r>
                        <a:rPr lang="en-US" sz="2400" b="1" dirty="0" err="1"/>
                        <a:t>যোগাযোগ</a:t>
                      </a:r>
                      <a:r>
                        <a:rPr lang="en-US" sz="2400" b="1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620"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কৃষি</a:t>
                      </a:r>
                      <a:r>
                        <a:rPr lang="en-US" sz="2400" b="1" baseline="0" dirty="0"/>
                        <a:t>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জলবায়ু</a:t>
                      </a:r>
                      <a:r>
                        <a:rPr lang="en-US" sz="2400" b="1" dirty="0"/>
                        <a:t> ও</a:t>
                      </a:r>
                      <a:r>
                        <a:rPr lang="en-US" sz="2400" b="1" baseline="0" dirty="0"/>
                        <a:t> 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পরিবেশ</a:t>
                      </a:r>
                      <a:r>
                        <a:rPr lang="en-US" sz="2400" b="1" baseline="0" dirty="0"/>
                        <a:t> </a:t>
                      </a:r>
                      <a:r>
                        <a:rPr lang="en-US" sz="2400" b="1" baseline="0" dirty="0" err="1"/>
                        <a:t>উন্নয়ন</a:t>
                      </a:r>
                      <a:r>
                        <a:rPr lang="en-US" sz="2400" b="1" baseline="0" dirty="0"/>
                        <a:t> 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620"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জ্বালানি</a:t>
                      </a:r>
                      <a:r>
                        <a:rPr lang="en-US" sz="2400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স্বাস্থ্য</a:t>
                      </a:r>
                      <a:r>
                        <a:rPr lang="en-US" sz="2400" b="1" baseline="0" dirty="0"/>
                        <a:t> ও </a:t>
                      </a:r>
                      <a:r>
                        <a:rPr lang="en-US" sz="2400" b="1" baseline="0" dirty="0" err="1"/>
                        <a:t>চিকিৎসা</a:t>
                      </a:r>
                      <a:r>
                        <a:rPr lang="en-US" sz="2400" b="1" baseline="0" dirty="0"/>
                        <a:t> 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8620"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নিরাপত্তা</a:t>
                      </a:r>
                      <a:r>
                        <a:rPr lang="en-US" sz="2400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তথ্য</a:t>
                      </a:r>
                      <a:r>
                        <a:rPr lang="en-US" sz="2400" b="1" baseline="0" dirty="0"/>
                        <a:t> </a:t>
                      </a:r>
                      <a:r>
                        <a:rPr lang="en-US" sz="2400" b="1" baseline="0" dirty="0" err="1"/>
                        <a:t>প্রযুক্তি</a:t>
                      </a:r>
                      <a:r>
                        <a:rPr lang="en-US" sz="2400" b="1" baseline="0" dirty="0"/>
                        <a:t> 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8620"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শিল্প</a:t>
                      </a:r>
                      <a:r>
                        <a:rPr lang="en-US" sz="2400" b="1" baseline="0" dirty="0"/>
                        <a:t> </a:t>
                      </a:r>
                      <a:r>
                        <a:rPr lang="en-US" sz="2400" b="1" baseline="0" dirty="0" err="1"/>
                        <a:t>বাণিজ্য</a:t>
                      </a:r>
                      <a:r>
                        <a:rPr lang="en-US" sz="2400" b="1" baseline="0" dirty="0"/>
                        <a:t>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6096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আঞ্চলিক</a:t>
            </a:r>
            <a:r>
              <a:rPr lang="en-US" sz="3600" b="1" dirty="0"/>
              <a:t> </a:t>
            </a:r>
            <a:r>
              <a:rPr lang="en-US" sz="3600" b="1" dirty="0" err="1"/>
              <a:t>সহযোগিতার</a:t>
            </a:r>
            <a:r>
              <a:rPr lang="en-US" sz="3600" b="1" dirty="0"/>
              <a:t> </a:t>
            </a:r>
            <a:r>
              <a:rPr lang="en-US" sz="3600" b="1" dirty="0" err="1"/>
              <a:t>ক্ষেত্র</a:t>
            </a:r>
            <a:r>
              <a:rPr lang="en-US" sz="3600" b="1" dirty="0"/>
              <a:t>  </a:t>
            </a:r>
            <a:r>
              <a:rPr lang="en-US" sz="3600" b="1" dirty="0" err="1"/>
              <a:t>সমুহ</a:t>
            </a:r>
            <a:r>
              <a:rPr lang="en-US" sz="3600" b="1" dirty="0"/>
              <a:t> </a:t>
            </a:r>
          </a:p>
        </p:txBody>
      </p:sp>
      <p:sp>
        <p:nvSpPr>
          <p:cNvPr id="5" name="Minus 4"/>
          <p:cNvSpPr/>
          <p:nvPr/>
        </p:nvSpPr>
        <p:spPr>
          <a:xfrm>
            <a:off x="-914400" y="990600"/>
            <a:ext cx="10820400" cy="38100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86868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সার্ক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8534400" cy="5943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04800"/>
            <a:ext cx="548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/>
              <a:t>সার্ক</a:t>
            </a:r>
            <a:r>
              <a:rPr lang="en-US" sz="6600" b="1" dirty="0"/>
              <a:t> (SAARC)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828800"/>
            <a:ext cx="838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SoUth</a:t>
            </a:r>
            <a:r>
              <a:rPr lang="en-US" sz="2800" dirty="0"/>
              <a:t> Asian Association of Regional  Cooperation </a:t>
            </a:r>
          </a:p>
          <a:p>
            <a:endParaRPr lang="en-US" sz="3200" b="1" dirty="0"/>
          </a:p>
          <a:p>
            <a:r>
              <a:rPr lang="en-US" sz="3200" b="1" dirty="0" err="1"/>
              <a:t>দক্ষিন</a:t>
            </a:r>
            <a:r>
              <a:rPr lang="en-US" sz="3200" b="1" dirty="0"/>
              <a:t> </a:t>
            </a:r>
            <a:r>
              <a:rPr lang="en-US" sz="3200" b="1" dirty="0" err="1"/>
              <a:t>এশীয়</a:t>
            </a:r>
            <a:r>
              <a:rPr lang="en-US" sz="3200" b="1" dirty="0"/>
              <a:t> </a:t>
            </a:r>
            <a:r>
              <a:rPr lang="en-US" sz="3200" b="1" dirty="0" err="1"/>
              <a:t>আঞ্চলিক</a:t>
            </a:r>
            <a:r>
              <a:rPr lang="en-US" sz="3200" b="1" dirty="0"/>
              <a:t> </a:t>
            </a:r>
            <a:r>
              <a:rPr lang="en-US" sz="3200" b="1" dirty="0" err="1"/>
              <a:t>সহযোগিতা</a:t>
            </a:r>
            <a:r>
              <a:rPr lang="en-US" sz="3200" b="1" dirty="0"/>
              <a:t> </a:t>
            </a:r>
            <a:r>
              <a:rPr lang="en-US" sz="3200" b="1" dirty="0" err="1"/>
              <a:t>সংস্থা</a:t>
            </a:r>
            <a:r>
              <a:rPr lang="en-US" sz="3200" b="1" dirty="0"/>
              <a:t> </a:t>
            </a:r>
          </a:p>
          <a:p>
            <a:r>
              <a:rPr lang="en-US" sz="3200" b="1" dirty="0"/>
              <a:t>১৯৮৫ </a:t>
            </a:r>
            <a:r>
              <a:rPr lang="en-US" sz="3200" b="1" dirty="0" err="1"/>
              <a:t>সালের</a:t>
            </a:r>
            <a:r>
              <a:rPr lang="en-US" sz="3200" b="1" dirty="0"/>
              <a:t> ৮ই </a:t>
            </a:r>
            <a:r>
              <a:rPr lang="en-US" sz="3200" b="1" dirty="0" err="1"/>
              <a:t>ডিসেম্বর</a:t>
            </a:r>
            <a:r>
              <a:rPr lang="en-US" sz="3200" b="1" dirty="0"/>
              <a:t>  </a:t>
            </a:r>
            <a:r>
              <a:rPr lang="en-US" sz="3200" b="1" dirty="0" err="1"/>
              <a:t>ঢাকাতে</a:t>
            </a:r>
            <a:r>
              <a:rPr lang="en-US" sz="3200" b="1" dirty="0"/>
              <a:t> </a:t>
            </a:r>
            <a:r>
              <a:rPr lang="en-US" sz="3200" b="1" dirty="0" err="1"/>
              <a:t>সার্ক</a:t>
            </a:r>
            <a:r>
              <a:rPr lang="en-US" sz="3200" b="1" dirty="0"/>
              <a:t> </a:t>
            </a:r>
            <a:r>
              <a:rPr lang="en-US" sz="3200" b="1" dirty="0" err="1"/>
              <a:t>প্রতিষ্টিত</a:t>
            </a:r>
            <a:r>
              <a:rPr lang="en-US" sz="3200" b="1" dirty="0"/>
              <a:t> </a:t>
            </a:r>
            <a:r>
              <a:rPr lang="en-US" sz="3200" b="1" dirty="0" err="1"/>
              <a:t>হয়</a:t>
            </a:r>
            <a:r>
              <a:rPr lang="en-US" sz="3200" b="1" dirty="0"/>
              <a:t>  </a:t>
            </a:r>
          </a:p>
          <a:p>
            <a:r>
              <a:rPr lang="en-US" sz="3200" b="1" dirty="0"/>
              <a:t>১৬ </a:t>
            </a:r>
            <a:r>
              <a:rPr lang="en-US" sz="3200" b="1" dirty="0" err="1"/>
              <a:t>জানুয়ারি</a:t>
            </a:r>
            <a:r>
              <a:rPr lang="en-US" sz="3200" b="1" dirty="0"/>
              <a:t> ১৯৮৭ </a:t>
            </a:r>
            <a:r>
              <a:rPr lang="en-US" sz="3200" b="1" dirty="0" err="1"/>
              <a:t>সালে</a:t>
            </a:r>
            <a:r>
              <a:rPr lang="en-US" sz="3200" b="1" dirty="0"/>
              <a:t> </a:t>
            </a:r>
            <a:r>
              <a:rPr lang="en-US" sz="3200" b="1" dirty="0" err="1"/>
              <a:t>সার্কের</a:t>
            </a:r>
            <a:r>
              <a:rPr lang="en-US" sz="3200" b="1" dirty="0"/>
              <a:t> </a:t>
            </a:r>
            <a:r>
              <a:rPr lang="en-US" sz="3200" b="1" dirty="0" err="1"/>
              <a:t>সদর</a:t>
            </a:r>
            <a:r>
              <a:rPr lang="en-US" sz="3200" b="1" dirty="0"/>
              <a:t> </a:t>
            </a:r>
            <a:r>
              <a:rPr lang="en-US" sz="3200" b="1" dirty="0" err="1"/>
              <a:t>দপ্তর</a:t>
            </a:r>
            <a:r>
              <a:rPr lang="en-US" sz="3200" b="1" dirty="0"/>
              <a:t> </a:t>
            </a:r>
            <a:r>
              <a:rPr lang="en-US" sz="3200" b="1" dirty="0" err="1"/>
              <a:t>নেপালের</a:t>
            </a:r>
            <a:r>
              <a:rPr lang="en-US" sz="3200" b="1" dirty="0"/>
              <a:t> </a:t>
            </a:r>
            <a:r>
              <a:rPr lang="en-US" sz="3200" b="1" dirty="0" err="1"/>
              <a:t>রাজধানি</a:t>
            </a:r>
            <a:r>
              <a:rPr lang="en-US" sz="3200" b="1" dirty="0"/>
              <a:t> </a:t>
            </a:r>
            <a:r>
              <a:rPr lang="en-US" sz="3200" b="1" dirty="0" err="1"/>
              <a:t>কাঠমুণ্ডুতে</a:t>
            </a:r>
            <a:r>
              <a:rPr lang="en-US" sz="3200" b="1" dirty="0"/>
              <a:t> </a:t>
            </a:r>
            <a:r>
              <a:rPr lang="en-US" sz="3200" b="1" dirty="0" err="1"/>
              <a:t>প্রতিষ্টিত</a:t>
            </a:r>
            <a:r>
              <a:rPr lang="en-US" sz="3200" b="1" dirty="0"/>
              <a:t>  </a:t>
            </a:r>
            <a:r>
              <a:rPr lang="en-US" sz="3200" b="1" dirty="0" err="1"/>
              <a:t>হয়</a:t>
            </a:r>
            <a:r>
              <a:rPr lang="en-US" dirty="0"/>
              <a:t> </a:t>
            </a:r>
          </a:p>
        </p:txBody>
      </p:sp>
      <p:sp>
        <p:nvSpPr>
          <p:cNvPr id="4" name="Minus 3"/>
          <p:cNvSpPr/>
          <p:nvPr/>
        </p:nvSpPr>
        <p:spPr>
          <a:xfrm flipV="1">
            <a:off x="-762000" y="2590799"/>
            <a:ext cx="10287000" cy="45719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nt-Up Arrow 5"/>
          <p:cNvSpPr/>
          <p:nvPr/>
        </p:nvSpPr>
        <p:spPr>
          <a:xfrm>
            <a:off x="1676400" y="1295400"/>
            <a:ext cx="5638800" cy="76200"/>
          </a:xfrm>
          <a:prstGeom prst="bent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6096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সার্ক</a:t>
            </a:r>
            <a:r>
              <a:rPr lang="en-US" sz="3200" b="1" dirty="0"/>
              <a:t> </a:t>
            </a:r>
            <a:r>
              <a:rPr lang="en-US" sz="3200" b="1" dirty="0" err="1"/>
              <a:t>গঠনের</a:t>
            </a:r>
            <a:r>
              <a:rPr lang="en-US" sz="3200" b="1" dirty="0"/>
              <a:t>  </a:t>
            </a:r>
            <a:r>
              <a:rPr lang="en-US" sz="3200" b="1" dirty="0" err="1"/>
              <a:t>লক্ষ্য</a:t>
            </a:r>
            <a:r>
              <a:rPr lang="en-US" sz="3200" b="1" dirty="0"/>
              <a:t> ও </a:t>
            </a:r>
            <a:r>
              <a:rPr lang="en-US" sz="3200" b="1" dirty="0" err="1"/>
              <a:t>উদ্দেশ্য</a:t>
            </a:r>
            <a:r>
              <a:rPr lang="en-US" sz="3200" b="1" dirty="0"/>
              <a:t> </a:t>
            </a:r>
          </a:p>
        </p:txBody>
      </p:sp>
      <p:sp>
        <p:nvSpPr>
          <p:cNvPr id="3" name="Minus 2"/>
          <p:cNvSpPr/>
          <p:nvPr/>
        </p:nvSpPr>
        <p:spPr>
          <a:xfrm>
            <a:off x="609600" y="1143000"/>
            <a:ext cx="7620000" cy="121919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1752600"/>
            <a:ext cx="7391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জীবনযাত্রার</a:t>
            </a:r>
            <a:r>
              <a:rPr lang="en-US" sz="2400" b="1" dirty="0"/>
              <a:t>  </a:t>
            </a:r>
            <a:r>
              <a:rPr lang="en-US" sz="2400" b="1" dirty="0" err="1"/>
              <a:t>মান</a:t>
            </a:r>
            <a:r>
              <a:rPr lang="en-US" sz="2400" b="1" dirty="0"/>
              <a:t> </a:t>
            </a:r>
            <a:r>
              <a:rPr lang="en-US" sz="2400" b="1" dirty="0" err="1"/>
              <a:t>উন্নয়ন</a:t>
            </a:r>
            <a:r>
              <a:rPr lang="en-US" sz="2400" b="1" dirty="0"/>
              <a:t> </a:t>
            </a:r>
          </a:p>
          <a:p>
            <a:endParaRPr lang="en-US" sz="2400" b="1" dirty="0"/>
          </a:p>
          <a:p>
            <a:r>
              <a:rPr lang="en-US" sz="2400" b="1" dirty="0" err="1"/>
              <a:t>মুক্ত</a:t>
            </a:r>
            <a:r>
              <a:rPr lang="en-US" sz="2400" b="1" dirty="0"/>
              <a:t> </a:t>
            </a:r>
            <a:r>
              <a:rPr lang="en-US" sz="2400" b="1" dirty="0" err="1"/>
              <a:t>বাণিজ্য</a:t>
            </a:r>
            <a:r>
              <a:rPr lang="en-US" sz="2400" b="1" dirty="0"/>
              <a:t> </a:t>
            </a:r>
          </a:p>
          <a:p>
            <a:endParaRPr lang="en-US" sz="2400" b="1" dirty="0"/>
          </a:p>
          <a:p>
            <a:r>
              <a:rPr lang="en-US" sz="2400" b="1" dirty="0" err="1"/>
              <a:t>কল্যানমূলক</a:t>
            </a:r>
            <a:r>
              <a:rPr lang="en-US" sz="2400" b="1" dirty="0"/>
              <a:t> </a:t>
            </a:r>
            <a:r>
              <a:rPr lang="en-US" sz="2400" b="1" dirty="0" err="1"/>
              <a:t>অর্থনৈতিক</a:t>
            </a:r>
            <a:r>
              <a:rPr lang="en-US" sz="2400" b="1" dirty="0"/>
              <a:t> </a:t>
            </a:r>
            <a:r>
              <a:rPr lang="en-US" sz="2400" b="1" dirty="0" err="1"/>
              <a:t>ব্যবস্থা</a:t>
            </a:r>
            <a:r>
              <a:rPr lang="en-US" sz="2400" b="1" dirty="0"/>
              <a:t> </a:t>
            </a:r>
            <a:r>
              <a:rPr lang="en-US" sz="2400" b="1" dirty="0" err="1"/>
              <a:t>চালু</a:t>
            </a:r>
            <a:r>
              <a:rPr lang="en-US" sz="2400" b="1" dirty="0"/>
              <a:t> </a:t>
            </a:r>
            <a:r>
              <a:rPr lang="en-US" sz="2400" b="1" dirty="0" err="1"/>
              <a:t>করা</a:t>
            </a:r>
            <a:endParaRPr lang="en-US" sz="2400" b="1" dirty="0"/>
          </a:p>
          <a:p>
            <a:endParaRPr lang="en-US" sz="2400" b="1" dirty="0"/>
          </a:p>
          <a:p>
            <a:r>
              <a:rPr lang="en-US" sz="2400" b="1" dirty="0" err="1"/>
              <a:t>আত্ননির্ভরশীল</a:t>
            </a:r>
            <a:r>
              <a:rPr lang="en-US" sz="2400" b="1" dirty="0"/>
              <a:t> </a:t>
            </a:r>
            <a:r>
              <a:rPr lang="en-US" sz="2400" b="1" dirty="0" err="1"/>
              <a:t>করে</a:t>
            </a:r>
            <a:r>
              <a:rPr lang="en-US" sz="2400" b="1" dirty="0"/>
              <a:t> </a:t>
            </a:r>
            <a:r>
              <a:rPr lang="en-US" sz="2400" b="1" dirty="0" err="1"/>
              <a:t>গড়ে</a:t>
            </a:r>
            <a:r>
              <a:rPr lang="en-US" sz="2400" b="1" dirty="0"/>
              <a:t> </a:t>
            </a:r>
            <a:r>
              <a:rPr lang="en-US" sz="2400" b="1" dirty="0" err="1"/>
              <a:t>তলা</a:t>
            </a:r>
            <a:r>
              <a:rPr lang="en-US" sz="2400" b="1" dirty="0"/>
              <a:t> </a:t>
            </a:r>
          </a:p>
          <a:p>
            <a:endParaRPr lang="en-US" sz="2400" b="1" dirty="0"/>
          </a:p>
          <a:p>
            <a:r>
              <a:rPr lang="en-US" sz="2400" b="1" dirty="0" err="1"/>
              <a:t>সামাজিক</a:t>
            </a:r>
            <a:r>
              <a:rPr lang="en-US" sz="2400" b="1" dirty="0"/>
              <a:t> ও </a:t>
            </a:r>
            <a:r>
              <a:rPr lang="en-US" sz="2400" b="1" dirty="0" err="1"/>
              <a:t>সাংস্কৃতিক</a:t>
            </a:r>
            <a:r>
              <a:rPr lang="en-US" sz="2400" b="1" dirty="0"/>
              <a:t>  </a:t>
            </a:r>
            <a:r>
              <a:rPr lang="en-US" sz="2400" b="1" dirty="0" err="1"/>
              <a:t>উন্নয়ন</a:t>
            </a:r>
            <a:r>
              <a:rPr lang="en-US" sz="2400" b="1" dirty="0"/>
              <a:t> </a:t>
            </a:r>
            <a:r>
              <a:rPr lang="en-US" sz="2400" b="1" dirty="0" err="1"/>
              <a:t>সাধন</a:t>
            </a:r>
            <a:r>
              <a:rPr lang="en-US" sz="2400" b="1" dirty="0"/>
              <a:t> </a:t>
            </a:r>
            <a:r>
              <a:rPr lang="en-US" sz="2400" b="1" dirty="0" err="1"/>
              <a:t>করা</a:t>
            </a:r>
            <a:r>
              <a:rPr lang="en-US" sz="2400" b="1" dirty="0"/>
              <a:t> </a:t>
            </a:r>
          </a:p>
          <a:p>
            <a:endParaRPr lang="en-US" sz="2400" b="1" dirty="0"/>
          </a:p>
          <a:p>
            <a:r>
              <a:rPr lang="en-US" sz="2400" b="1" dirty="0" err="1"/>
              <a:t>বিরাজমান</a:t>
            </a:r>
            <a:r>
              <a:rPr lang="en-US" sz="2400" b="1" dirty="0"/>
              <a:t> </a:t>
            </a:r>
            <a:r>
              <a:rPr lang="en-US" sz="2400" b="1" dirty="0" err="1"/>
              <a:t>বিরোধ</a:t>
            </a:r>
            <a:r>
              <a:rPr lang="en-US" sz="2400" b="1" dirty="0"/>
              <a:t> ও </a:t>
            </a:r>
            <a:r>
              <a:rPr lang="en-US" sz="2400" b="1" dirty="0" err="1"/>
              <a:t>সমস্যা</a:t>
            </a:r>
            <a:r>
              <a:rPr lang="en-US" sz="2400" b="1" dirty="0"/>
              <a:t> </a:t>
            </a:r>
            <a:r>
              <a:rPr lang="en-US" sz="2400" b="1" dirty="0" err="1"/>
              <a:t>দূর</a:t>
            </a:r>
            <a:r>
              <a:rPr lang="en-US" sz="2400" b="1" dirty="0"/>
              <a:t> </a:t>
            </a:r>
            <a:r>
              <a:rPr lang="en-US" sz="2400" b="1" dirty="0" err="1"/>
              <a:t>করা</a:t>
            </a:r>
            <a:r>
              <a:rPr lang="en-US" sz="2400" b="1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366</Words>
  <Application>Microsoft Office PowerPoint</Application>
  <PresentationFormat>On-screen Show (4:3)</PresentationFormat>
  <Paragraphs>77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 TECHNOLOGY</dc:creator>
  <cp:lastModifiedBy>thanvin antor</cp:lastModifiedBy>
  <cp:revision>24</cp:revision>
  <dcterms:created xsi:type="dcterms:W3CDTF">2020-10-10T08:16:46Z</dcterms:created>
  <dcterms:modified xsi:type="dcterms:W3CDTF">2020-10-10T13:33:03Z</dcterms:modified>
</cp:coreProperties>
</file>