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58" r:id="rId4"/>
    <p:sldId id="259" r:id="rId5"/>
    <p:sldId id="260" r:id="rId6"/>
    <p:sldId id="261" r:id="rId7"/>
    <p:sldId id="262" r:id="rId8"/>
    <p:sldId id="264" r:id="rId9"/>
    <p:sldId id="291" r:id="rId10"/>
    <p:sldId id="292" r:id="rId11"/>
    <p:sldId id="293" r:id="rId12"/>
    <p:sldId id="29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4" r:id="rId31"/>
    <p:sldId id="285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6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8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28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9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1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9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9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9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6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5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0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9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2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6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6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8.jpeg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E5D6315-703A-A34E-9E5A-51B7227DF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1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33382" y="5228544"/>
            <a:ext cx="4714912" cy="16294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Welcome </a:t>
            </a:r>
            <a:r>
              <a:rPr lang="en-GB" sz="4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 </a:t>
            </a:r>
            <a:r>
              <a:rPr lang="en-US" sz="4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MY </a:t>
            </a:r>
            <a:endParaRPr lang="en-GB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GB" sz="4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English CLASS  </a:t>
            </a:r>
            <a:endParaRPr lang="en-US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712442BE-0B9F-3E44-AC64-4031E357D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061"/>
            <a:ext cx="9144000" cy="4590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8921C9-F722-2A42-B7C0-322D2BE170E2}"/>
              </a:ext>
            </a:extLst>
          </p:cNvPr>
          <p:cNvSpPr txBox="1"/>
          <p:nvPr/>
        </p:nvSpPr>
        <p:spPr>
          <a:xfrm>
            <a:off x="2008454" y="124689"/>
            <a:ext cx="4882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>
                <a:solidFill>
                  <a:schemeClr val="bg1"/>
                </a:solidFill>
              </a:rPr>
              <a:t>Word meaning </a:t>
            </a:r>
            <a:endParaRPr lang="en-US" sz="6000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BBFA5-E16F-714A-962F-C4A2E15005AF}"/>
              </a:ext>
            </a:extLst>
          </p:cNvPr>
          <p:cNvSpPr txBox="1"/>
          <p:nvPr/>
        </p:nvSpPr>
        <p:spPr>
          <a:xfrm rot="10800000" flipV="1">
            <a:off x="117266" y="745064"/>
            <a:ext cx="309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chemeClr val="bg1"/>
                </a:solidFill>
              </a:rPr>
              <a:t>Poultry 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7D15C-7D71-684D-AD11-92C1FCC7A038}"/>
              </a:ext>
            </a:extLst>
          </p:cNvPr>
          <p:cNvSpPr txBox="1"/>
          <p:nvPr/>
        </p:nvSpPr>
        <p:spPr>
          <a:xfrm>
            <a:off x="4558328" y="6027003"/>
            <a:ext cx="4150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/>
              <a:t>domestic fowl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45754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0959D2-E14C-FF4F-BA6C-570F37F65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4" y="1986844"/>
            <a:ext cx="4783995" cy="3618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88C2AA-6544-474C-AC55-C9E9FB1D79BB}"/>
              </a:ext>
            </a:extLst>
          </p:cNvPr>
          <p:cNvSpPr txBox="1"/>
          <p:nvPr/>
        </p:nvSpPr>
        <p:spPr>
          <a:xfrm flipH="1">
            <a:off x="369151" y="984405"/>
            <a:ext cx="2994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chemeClr val="bg1"/>
                </a:solidFill>
              </a:rPr>
              <a:t>Maize 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59BFCD-B9F8-D944-B6AB-6A5FB73B836F}"/>
              </a:ext>
            </a:extLst>
          </p:cNvPr>
          <p:cNvSpPr txBox="1"/>
          <p:nvPr/>
        </p:nvSpPr>
        <p:spPr>
          <a:xfrm>
            <a:off x="6743700" y="1986844"/>
            <a:ext cx="193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chemeClr val="bg1"/>
                </a:solidFill>
              </a:rPr>
              <a:t>Millet 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4C8BD-A3DB-2046-97EA-AC1B323E0230}"/>
              </a:ext>
            </a:extLst>
          </p:cNvPr>
          <p:cNvSpPr txBox="1"/>
          <p:nvPr/>
        </p:nvSpPr>
        <p:spPr>
          <a:xfrm>
            <a:off x="4572000" y="1155847"/>
            <a:ext cx="4469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chemeClr val="bg1"/>
                </a:solidFill>
              </a:rPr>
              <a:t>Indian pop corn 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42B1B-8ED7-D046-A9D1-5FF3D0414FAB}"/>
              </a:ext>
            </a:extLst>
          </p:cNvPr>
          <p:cNvSpPr txBox="1"/>
          <p:nvPr/>
        </p:nvSpPr>
        <p:spPr>
          <a:xfrm>
            <a:off x="533218" y="5777064"/>
            <a:ext cx="846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Children like pop corns very much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04234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BFD8DE-588F-C044-A2CC-42260E99225A}"/>
              </a:ext>
            </a:extLst>
          </p:cNvPr>
          <p:cNvSpPr txBox="1"/>
          <p:nvPr/>
        </p:nvSpPr>
        <p:spPr>
          <a:xfrm>
            <a:off x="642596" y="1738016"/>
            <a:ext cx="7697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5400" b="1"/>
              <a:t>Dear students, go through </a:t>
            </a:r>
          </a:p>
          <a:p>
            <a:pPr algn="just"/>
            <a:r>
              <a:rPr lang="en-GB" sz="5400" b="1"/>
              <a:t>the text and try to guise </a:t>
            </a:r>
          </a:p>
          <a:p>
            <a:pPr algn="just"/>
            <a:r>
              <a:rPr lang="en-GB" sz="5400" b="1"/>
              <a:t>the contextual meaning of</a:t>
            </a:r>
          </a:p>
          <a:p>
            <a:pPr algn="just"/>
            <a:r>
              <a:rPr lang="en-GB" sz="5400" b="1"/>
              <a:t>the text.   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54792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11384"/>
            <a:ext cx="8229600" cy="4953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5EC55-0D29-F049-9DC0-0E19C3AA2E4D}"/>
              </a:ext>
            </a:extLst>
          </p:cNvPr>
          <p:cNvSpPr txBox="1"/>
          <p:nvPr/>
        </p:nvSpPr>
        <p:spPr>
          <a:xfrm>
            <a:off x="234068" y="5388507"/>
            <a:ext cx="811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Most of these people living in Bangladesh have some common characterstics  </a:t>
            </a:r>
            <a:endParaRPr 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458200" cy="5257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638800"/>
            <a:ext cx="8458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They have their own lifestyles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152400"/>
            <a:ext cx="8001000" cy="4648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4953000"/>
            <a:ext cx="82296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They build their house on bamboo or wooden platforms called “</a:t>
            </a:r>
            <a:r>
              <a:rPr lang="en-US" sz="3200" dirty="0" err="1">
                <a:solidFill>
                  <a:schemeClr val="tx1"/>
                </a:solidFill>
              </a:rPr>
              <a:t>machang</a:t>
            </a:r>
            <a:r>
              <a:rPr lang="en-US" sz="3200" dirty="0">
                <a:solidFill>
                  <a:schemeClr val="tx1"/>
                </a:solidFill>
              </a:rPr>
              <a:t>”.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3000" y="381000"/>
            <a:ext cx="6934200" cy="4572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0" y="4953000"/>
            <a:ext cx="69342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Rice is their staple food.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76307" y="2313755"/>
            <a:ext cx="3991386" cy="29874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5562600"/>
            <a:ext cx="1967013" cy="584775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vegetables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1680268" cy="923330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They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5562600"/>
            <a:ext cx="1161280" cy="584775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maize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5562600"/>
            <a:ext cx="780983" cy="584775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fish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00" y="5562600"/>
            <a:ext cx="1396921" cy="584775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poultry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0" y="5562600"/>
            <a:ext cx="1048108" cy="584775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meat</a:t>
            </a:r>
          </a:p>
        </p:txBody>
      </p:sp>
      <p:pic>
        <p:nvPicPr>
          <p:cNvPr id="13" name="Picture 12" descr="Ma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30361"/>
            <a:ext cx="3346430" cy="203287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994820" y="-913"/>
            <a:ext cx="2720180" cy="218555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1" y="381000"/>
            <a:ext cx="2433660" cy="246282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03400" y="2496006"/>
            <a:ext cx="6137199" cy="291419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43617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Their kitchen utensils 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5410200"/>
            <a:ext cx="1576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bamboo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15434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wooden</a:t>
            </a:r>
          </a:p>
        </p:txBody>
      </p:sp>
      <p:sp>
        <p:nvSpPr>
          <p:cNvPr id="9" name="Rectangle 8"/>
          <p:cNvSpPr/>
          <p:nvPr/>
        </p:nvSpPr>
        <p:spPr>
          <a:xfrm>
            <a:off x="7467600" y="5410200"/>
            <a:ext cx="150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earthen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14" y="6220827"/>
            <a:ext cx="58023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Pots which they make themselves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9312" y="-34666"/>
            <a:ext cx="2909455" cy="20773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97285" y="52398"/>
            <a:ext cx="3137404" cy="20773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0"/>
            <a:ext cx="8153400" cy="4953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5105400"/>
            <a:ext cx="80772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Men wear </a:t>
            </a:r>
            <a:r>
              <a:rPr lang="en-US" sz="3200" dirty="0" err="1">
                <a:solidFill>
                  <a:schemeClr val="tx1"/>
                </a:solidFill>
              </a:rPr>
              <a:t>Lungis</a:t>
            </a:r>
            <a:r>
              <a:rPr lang="en-US" sz="3200" dirty="0">
                <a:solidFill>
                  <a:schemeClr val="tx1"/>
                </a:solidFill>
              </a:rPr>
              <a:t> and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613EBB1-DB39-3547-AE01-FE6B50024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19" y="1517620"/>
            <a:ext cx="2873837" cy="3828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D47517-9CD9-6B4A-8D25-DF6677ED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28" y="141282"/>
            <a:ext cx="7212071" cy="1171254"/>
          </a:xfrm>
        </p:spPr>
        <p:txBody>
          <a:bodyPr>
            <a:noAutofit/>
          </a:bodyPr>
          <a:lstStyle/>
          <a:p>
            <a:r>
              <a:rPr lang="en-US" sz="80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57F9-C3C5-CF40-9B2C-80049DD5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9" y="1110176"/>
            <a:ext cx="7678438" cy="3374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/>
              <a:t>Md. Mojibur </a:t>
            </a:r>
            <a:r>
              <a:rPr lang="en-GB" sz="2800" b="1"/>
              <a:t>Rohman( M.A. Eng.)</a:t>
            </a:r>
            <a:endParaRPr lang="en-US" sz="2800" b="1"/>
          </a:p>
          <a:p>
            <a:pPr marL="0" indent="0">
              <a:buNone/>
            </a:pPr>
            <a:r>
              <a:rPr lang="en-US" sz="2800" b="1"/>
              <a:t>Assistant </a:t>
            </a:r>
            <a:r>
              <a:rPr lang="en-GB" sz="2800" b="1"/>
              <a:t>Teacher ( English)</a:t>
            </a:r>
            <a:endParaRPr lang="en-US" sz="2800" b="1"/>
          </a:p>
          <a:p>
            <a:pPr marL="0" indent="0">
              <a:buNone/>
            </a:pPr>
            <a:r>
              <a:rPr lang="en-US" sz="2800" b="1"/>
              <a:t>Dogachi Borendro High School &amp; </a:t>
            </a:r>
            <a:r>
              <a:rPr lang="en-US" sz="2800" b="1">
                <a:solidFill>
                  <a:srgbClr val="FFFF00"/>
                </a:solidFill>
              </a:rPr>
              <a:t>College</a:t>
            </a:r>
          </a:p>
          <a:p>
            <a:pPr marL="0" indent="0">
              <a:buNone/>
            </a:pPr>
            <a:r>
              <a:rPr lang="en-US" sz="2800" b="1"/>
              <a:t>Nachole, Chapainawabganj. </a:t>
            </a:r>
          </a:p>
          <a:p>
            <a:pPr marL="0" indent="0">
              <a:buNone/>
            </a:pPr>
            <a:r>
              <a:rPr lang="en-US" sz="2800" b="1"/>
              <a:t>E-mail: moJiburrohman300@gmail.com   </a:t>
            </a:r>
            <a:endParaRPr lang="en-GB" sz="28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579B7-B831-5F45-83B4-2CA605BC8235}"/>
              </a:ext>
            </a:extLst>
          </p:cNvPr>
          <p:cNvSpPr txBox="1"/>
          <p:nvPr/>
        </p:nvSpPr>
        <p:spPr>
          <a:xfrm>
            <a:off x="622128" y="5086165"/>
            <a:ext cx="509974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Sub: English For Today </a:t>
            </a:r>
          </a:p>
          <a:p>
            <a:pPr algn="l"/>
            <a:r>
              <a:rPr lang="en-GB" sz="3200" b="1"/>
              <a:t>Class : eight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0147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0"/>
            <a:ext cx="4267200" cy="3505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0"/>
            <a:ext cx="4267200" cy="3581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3581400"/>
            <a:ext cx="4038600" cy="2971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3733800"/>
            <a:ext cx="43434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Women wear </a:t>
            </a:r>
            <a:r>
              <a:rPr lang="en-US" sz="3200" dirty="0" err="1">
                <a:solidFill>
                  <a:schemeClr val="tx1"/>
                </a:solidFill>
              </a:rPr>
              <a:t>thamis</a:t>
            </a:r>
            <a:r>
              <a:rPr lang="en-US" sz="3200" dirty="0">
                <a:solidFill>
                  <a:schemeClr val="tx1"/>
                </a:solidFill>
              </a:rPr>
              <a:t> or sarongs and </a:t>
            </a:r>
            <a:r>
              <a:rPr lang="en-US" sz="3200" dirty="0" err="1">
                <a:solidFill>
                  <a:schemeClr val="tx1"/>
                </a:solidFill>
              </a:rPr>
              <a:t>angis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9600" y="0"/>
            <a:ext cx="7924800" cy="4648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5029200"/>
            <a:ext cx="76962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Women weave their own clothes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4419600" cy="4648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95800" y="0"/>
            <a:ext cx="4648200" cy="4724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4876800"/>
            <a:ext cx="86106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Hunting and fishing are their favourite pastime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800600"/>
            <a:ext cx="8534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They are fond of songs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152400"/>
            <a:ext cx="7239000" cy="4572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228600"/>
            <a:ext cx="7239000" cy="5105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47800" y="5562600"/>
            <a:ext cx="5867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381000"/>
            <a:ext cx="7848600" cy="5029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5638800"/>
            <a:ext cx="3657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Theatre and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518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38400" y="5715000"/>
            <a:ext cx="3505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Fairs.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4495800" cy="3429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0"/>
            <a:ext cx="4572000" cy="3505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3429000"/>
            <a:ext cx="4495800" cy="3276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0600" y="3657600"/>
            <a:ext cx="411480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Traditional musical Instruments used are bugles made from buffalo </a:t>
            </a:r>
            <a:r>
              <a:rPr lang="en-US" sz="3200" dirty="0" err="1">
                <a:solidFill>
                  <a:schemeClr val="tx1"/>
                </a:solidFill>
              </a:rPr>
              <a:t>horns,drums</a:t>
            </a:r>
            <a:r>
              <a:rPr lang="en-US" sz="3200" dirty="0">
                <a:solidFill>
                  <a:schemeClr val="tx1"/>
                </a:solidFill>
              </a:rPr>
              <a:t> and bamboo flutes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04800"/>
            <a:ext cx="8229600" cy="4800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257800"/>
            <a:ext cx="8229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Wrestling is a popular sport for them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72B6A098-104A-E645-809B-50DBB78FF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" y="873255"/>
            <a:ext cx="9211733" cy="5867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2127" y="612145"/>
            <a:ext cx="3579682" cy="897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Synonym 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1676400"/>
            <a:ext cx="34583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Ethnic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1676400"/>
            <a:ext cx="2716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Tribal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2209800"/>
            <a:ext cx="37629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Staple =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1600200"/>
            <a:ext cx="1536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Main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3048000"/>
            <a:ext cx="35276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Lifestyle 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1400" y="3048000"/>
            <a:ext cx="3538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Way of life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0" y="3810000"/>
            <a:ext cx="37105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Wooden =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1400" y="3810000"/>
            <a:ext cx="4495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Made of wood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4724400"/>
            <a:ext cx="3822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Characteristics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4724400"/>
            <a:ext cx="29642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Uniqueness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D66D4-EFE9-2548-ADE2-F50113BB0DF4}"/>
              </a:ext>
            </a:extLst>
          </p:cNvPr>
          <p:cNvSpPr txBox="1"/>
          <p:nvPr/>
        </p:nvSpPr>
        <p:spPr>
          <a:xfrm>
            <a:off x="148245" y="-50076"/>
            <a:ext cx="592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/>
              <a:t>INDIVIDUAL WORK </a:t>
            </a:r>
            <a:endParaRPr 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6299" y="1203158"/>
            <a:ext cx="7340723" cy="537082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7443" y="152400"/>
            <a:ext cx="8489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Look at the following Pictures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Image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0" y="304800"/>
            <a:ext cx="4191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Pair Works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819400"/>
            <a:ext cx="88392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Guess the meaning of the following words and choose the correct meaning closest to the text.</a:t>
            </a:r>
          </a:p>
          <a:p>
            <a:r>
              <a:rPr lang="en-US" sz="3200" b="1" u="sng" dirty="0">
                <a:solidFill>
                  <a:schemeClr val="tx1"/>
                </a:solidFill>
              </a:rPr>
              <a:t>1.Common-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a.familiar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b.peculiar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c.dissimiliar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d.trait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b="1" u="sng" dirty="0">
                <a:solidFill>
                  <a:schemeClr val="tx1"/>
                </a:solidFill>
              </a:rPr>
              <a:t>2.Popular</a:t>
            </a:r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a.local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b.regional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c.famous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d.main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b="1" u="sng" dirty="0">
                <a:solidFill>
                  <a:schemeClr val="tx1"/>
                </a:solidFill>
              </a:rPr>
              <a:t>3.Build- </a:t>
            </a:r>
            <a:r>
              <a:rPr lang="en-US" sz="3200" dirty="0" err="1">
                <a:solidFill>
                  <a:schemeClr val="tx1"/>
                </a:solidFill>
              </a:rPr>
              <a:t>a.house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b.construct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c.arrange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d.design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b="1" u="sng" dirty="0">
                <a:solidFill>
                  <a:schemeClr val="tx1"/>
                </a:solidFill>
              </a:rPr>
              <a:t>4.Staple-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a.main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b.favourite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c.rich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d.cheap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b="1" u="sng" dirty="0">
                <a:solidFill>
                  <a:schemeClr val="tx1"/>
                </a:solidFill>
              </a:rPr>
              <a:t>5.Wear- </a:t>
            </a:r>
            <a:r>
              <a:rPr lang="en-US" sz="3200" dirty="0" err="1">
                <a:solidFill>
                  <a:schemeClr val="tx1"/>
                </a:solidFill>
              </a:rPr>
              <a:t>a.put</a:t>
            </a:r>
            <a:r>
              <a:rPr lang="en-US" sz="3200" dirty="0">
                <a:solidFill>
                  <a:schemeClr val="tx1"/>
                </a:solidFill>
              </a:rPr>
              <a:t> on </a:t>
            </a:r>
            <a:r>
              <a:rPr lang="en-US" sz="3200" dirty="0" err="1">
                <a:solidFill>
                  <a:schemeClr val="tx1"/>
                </a:solidFill>
              </a:rPr>
              <a:t>b.put</a:t>
            </a:r>
            <a:r>
              <a:rPr lang="en-US" sz="3200" dirty="0">
                <a:solidFill>
                  <a:schemeClr val="tx1"/>
                </a:solidFill>
              </a:rPr>
              <a:t> off </a:t>
            </a:r>
            <a:r>
              <a:rPr lang="en-US" sz="3200" dirty="0" err="1">
                <a:solidFill>
                  <a:schemeClr val="tx1"/>
                </a:solidFill>
              </a:rPr>
              <a:t>c.buy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d.use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28800" y="5105400"/>
            <a:ext cx="762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28800" y="5638800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mage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0" y="609600"/>
            <a:ext cx="43434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Group Works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352800"/>
            <a:ext cx="87630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Answer  the following questions.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1.What are the staple food of the ethnic people?</a:t>
            </a:r>
          </a:p>
          <a:p>
            <a:r>
              <a:rPr lang="en-US" sz="3200" dirty="0">
                <a:solidFill>
                  <a:schemeClr val="tx1"/>
                </a:solidFill>
              </a:rPr>
              <a:t>2.What are their kitchen utensils ?</a:t>
            </a:r>
          </a:p>
          <a:p>
            <a:r>
              <a:rPr lang="en-US" sz="3200" dirty="0">
                <a:solidFill>
                  <a:schemeClr val="tx1"/>
                </a:solidFill>
              </a:rPr>
              <a:t>3.What do their women wear ?</a:t>
            </a:r>
          </a:p>
          <a:p>
            <a:r>
              <a:rPr lang="en-US" sz="3200" dirty="0">
                <a:solidFill>
                  <a:schemeClr val="tx1"/>
                </a:solidFill>
              </a:rPr>
              <a:t>4.What are their favourite pastime ?</a:t>
            </a:r>
          </a:p>
          <a:p>
            <a:r>
              <a:rPr lang="en-US" sz="3200" dirty="0">
                <a:solidFill>
                  <a:schemeClr val="tx1"/>
                </a:solidFill>
              </a:rPr>
              <a:t>5.What are their traditional musical instruments?</a:t>
            </a: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E37D28-CE51-0540-900B-1C42B43A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8591" cy="4730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499CCA-C8F3-4A4B-85E9-09C2EF2C5207}"/>
              </a:ext>
            </a:extLst>
          </p:cNvPr>
          <p:cNvSpPr txBox="1"/>
          <p:nvPr/>
        </p:nvSpPr>
        <p:spPr>
          <a:xfrm>
            <a:off x="1503947" y="1286832"/>
            <a:ext cx="5851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HOME WORK  </a:t>
            </a:r>
            <a:endParaRPr lang="en-US" sz="8000" b="1" i="1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7DA59-72A9-064B-A308-E97398221C23}"/>
              </a:ext>
            </a:extLst>
          </p:cNvPr>
          <p:cNvSpPr txBox="1"/>
          <p:nvPr/>
        </p:nvSpPr>
        <p:spPr>
          <a:xfrm>
            <a:off x="594742" y="5074044"/>
            <a:ext cx="8073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Write a short paragraph on “The culture and food habit” of the ethnic people.     </a:t>
            </a:r>
            <a:endParaRPr 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9DD17DB-0702-8840-82C2-75E904570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90526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011584">
            <a:off x="486992" y="2979610"/>
            <a:ext cx="7152044" cy="1393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>
                <a:solidFill>
                  <a:schemeClr val="tx1"/>
                </a:solidFill>
              </a:rPr>
              <a:t>Thanks To All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477" y="701386"/>
            <a:ext cx="8668207" cy="5455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3582BB6-E435-5C4D-8071-A723CC58F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" y="0"/>
            <a:ext cx="903762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552" y="633841"/>
            <a:ext cx="7467600" cy="13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bg1"/>
                </a:solidFill>
              </a:rPr>
              <a:t>1. </a:t>
            </a:r>
            <a:r>
              <a:rPr lang="en-US" sz="3600" b="1" dirty="0">
                <a:solidFill>
                  <a:schemeClr val="bg1"/>
                </a:solidFill>
              </a:rPr>
              <a:t>What kind of people do we say them?</a:t>
            </a:r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780502" y="2823555"/>
            <a:ext cx="8485364" cy="925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bg1"/>
                </a:solidFill>
              </a:rPr>
              <a:t>2.  </a:t>
            </a:r>
            <a:r>
              <a:rPr lang="en-US" sz="3600" b="1" dirty="0">
                <a:solidFill>
                  <a:schemeClr val="bg1"/>
                </a:solidFill>
              </a:rPr>
              <a:t>What is </a:t>
            </a:r>
            <a:r>
              <a:rPr lang="en-GB" sz="3600" b="1" dirty="0">
                <a:solidFill>
                  <a:schemeClr val="bg1"/>
                </a:solidFill>
              </a:rPr>
              <a:t>our </a:t>
            </a:r>
            <a:r>
              <a:rPr lang="en-US" sz="3600" b="1" dirty="0">
                <a:solidFill>
                  <a:schemeClr val="bg1"/>
                </a:solidFill>
              </a:rPr>
              <a:t>relation with the Ethnic people ?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552" y="1935441"/>
            <a:ext cx="3295012" cy="1058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Ethnic people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984402" y="4876841"/>
            <a:ext cx="4170036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They are our friends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441A729-F9F4-DF4D-84F2-EBC934163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46"/>
            <a:ext cx="9065838" cy="6802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9756" y="5103674"/>
            <a:ext cx="6934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Our ethnic friends</a:t>
            </a:r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Unit -1, Lesson -4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00683-ADFC-D24B-809B-20EE2A398923}"/>
              </a:ext>
            </a:extLst>
          </p:cNvPr>
          <p:cNvSpPr txBox="1"/>
          <p:nvPr/>
        </p:nvSpPr>
        <p:spPr>
          <a:xfrm>
            <a:off x="1926420" y="259883"/>
            <a:ext cx="520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>
                <a:solidFill>
                  <a:schemeClr val="bg1"/>
                </a:solidFill>
              </a:rPr>
              <a:t>Our today’s topic is...  </a:t>
            </a:r>
            <a:endParaRPr 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EC3492-3D14-8949-A405-61A308D9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495"/>
            <a:ext cx="9119391" cy="606501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48975" y="1066435"/>
            <a:ext cx="8534400" cy="5004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tx1"/>
                </a:solidFill>
              </a:rPr>
              <a:t>Learning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Outcomes</a:t>
            </a:r>
          </a:p>
          <a:p>
            <a:endParaRPr lang="en-GB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After the lessons student </a:t>
            </a:r>
            <a:r>
              <a:rPr lang="en-US" sz="3200" b="1" dirty="0">
                <a:solidFill>
                  <a:schemeClr val="tx1"/>
                </a:solidFill>
              </a:rPr>
              <a:t>will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be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able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GB" sz="3200" b="1" dirty="0">
                <a:solidFill>
                  <a:schemeClr val="tx1"/>
                </a:solidFill>
              </a:rPr>
              <a:t>to</a:t>
            </a:r>
            <a:r>
              <a:rPr lang="en-GB" sz="3200" b="1" dirty="0">
                <a:solidFill>
                  <a:schemeClr val="bg1"/>
                </a:solidFill>
              </a:rPr>
              <a:t>...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Read out the passage.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Choose the similar meaning words.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Answer to the questions.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1EBCF7-3096-9A4E-B25F-1290D2F09851}"/>
              </a:ext>
            </a:extLst>
          </p:cNvPr>
          <p:cNvSpPr txBox="1"/>
          <p:nvPr/>
        </p:nvSpPr>
        <p:spPr>
          <a:xfrm>
            <a:off x="2527998" y="0"/>
            <a:ext cx="4088003" cy="72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chemeClr val="bg1"/>
                </a:solidFill>
              </a:rPr>
              <a:t>WORD MEANING 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7CD18-6B26-3D4B-ADDE-D58BD55765A0}"/>
              </a:ext>
            </a:extLst>
          </p:cNvPr>
          <p:cNvSpPr txBox="1"/>
          <p:nvPr/>
        </p:nvSpPr>
        <p:spPr>
          <a:xfrm>
            <a:off x="464855" y="792490"/>
            <a:ext cx="308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chemeClr val="bg1"/>
                </a:solidFill>
              </a:rPr>
              <a:t>Characteristics</a:t>
            </a:r>
            <a:r>
              <a:rPr lang="en-GB" sz="3600" b="1"/>
              <a:t> </a:t>
            </a:r>
            <a:endParaRPr lang="en-US" sz="36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63BC894-AC0D-0E4C-86AF-C03BAFA30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78" y="1519441"/>
            <a:ext cx="7118101" cy="3945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386BC-A6F4-2F4F-AD3E-7630DDC9CAB5}"/>
              </a:ext>
            </a:extLst>
          </p:cNvPr>
          <p:cNvSpPr txBox="1"/>
          <p:nvPr/>
        </p:nvSpPr>
        <p:spPr>
          <a:xfrm rot="10800000" flipV="1">
            <a:off x="3652129" y="796408"/>
            <a:ext cx="51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chemeClr val="bg1"/>
                </a:solidFill>
              </a:rPr>
              <a:t>&gt;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5626DA-DBB3-C943-9F04-660C2B10C25D}"/>
              </a:ext>
            </a:extLst>
          </p:cNvPr>
          <p:cNvSpPr txBox="1"/>
          <p:nvPr/>
        </p:nvSpPr>
        <p:spPr>
          <a:xfrm rot="10800000" flipV="1">
            <a:off x="4194647" y="792489"/>
            <a:ext cx="325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chemeClr val="bg1"/>
                </a:solidFill>
              </a:rPr>
              <a:t>Usual, Innat,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35874-04EF-284C-AA3E-11612FBCEB6E}"/>
              </a:ext>
            </a:extLst>
          </p:cNvPr>
          <p:cNvSpPr txBox="1"/>
          <p:nvPr/>
        </p:nvSpPr>
        <p:spPr>
          <a:xfrm>
            <a:off x="464855" y="5461427"/>
            <a:ext cx="8576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Now a days, outing is an usual matter for the young couple.   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5100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379</Words>
  <Application>Microsoft Office PowerPoint</Application>
  <PresentationFormat>On-screen Show (4:3)</PresentationFormat>
  <Paragraphs>87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Circuit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Tajim Ahmed</dc:creator>
  <cp:lastModifiedBy>mojiburrohman300@gmail.com</cp:lastModifiedBy>
  <cp:revision>151</cp:revision>
  <dcterms:created xsi:type="dcterms:W3CDTF">2015-01-23T13:42:38Z</dcterms:created>
  <dcterms:modified xsi:type="dcterms:W3CDTF">2020-10-10T02:23:10Z</dcterms:modified>
</cp:coreProperties>
</file>