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81" r:id="rId2"/>
    <p:sldId id="282" r:id="rId3"/>
    <p:sldId id="283" r:id="rId4"/>
    <p:sldId id="284" r:id="rId5"/>
    <p:sldId id="285" r:id="rId6"/>
    <p:sldId id="286" r:id="rId7"/>
    <p:sldId id="287" r:id="rId8"/>
    <p:sldId id="294" r:id="rId9"/>
    <p:sldId id="288" r:id="rId10"/>
    <p:sldId id="289" r:id="rId11"/>
    <p:sldId id="290" r:id="rId12"/>
    <p:sldId id="291" r:id="rId13"/>
    <p:sldId id="292" r:id="rId14"/>
    <p:sldId id="293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1952" autoAdjust="0"/>
  </p:normalViewPr>
  <p:slideViewPr>
    <p:cSldViewPr snapToGrid="0">
      <p:cViewPr varScale="1">
        <p:scale>
          <a:sx n="72" d="100"/>
          <a:sy n="72" d="100"/>
        </p:scale>
        <p:origin x="1075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32453FA-D359-477B-B372-5894D5B470A2}" type="doc">
      <dgm:prSet loTypeId="urn:microsoft.com/office/officeart/2005/8/layout/pyramid2" loCatId="pyramid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4AE544C-B8D6-401A-9304-85D092FDE550}">
      <dgm:prSet phldrT="[Text]" custT="1"/>
      <dgm:spPr>
        <a:solidFill>
          <a:srgbClr val="00B050"/>
        </a:solidFill>
        <a:ln w="34925">
          <a:noFill/>
        </a:ln>
        <a:effectLst>
          <a:outerShdw blurRad="184150" dist="241300" dir="11520000" sx="110000" sy="110000" algn="ctr">
            <a:srgbClr val="000000">
              <a:alpha val="18000"/>
            </a:srgbClr>
          </a:outerShdw>
        </a:effectLst>
        <a:scene3d>
          <a:camera prst="perspectiveFront" fov="5100000">
            <a:rot lat="0" lon="2100000" rev="0"/>
          </a:camera>
          <a:lightRig rig="flood" dir="t">
            <a:rot lat="0" lon="0" rev="13800000"/>
          </a:lightRig>
        </a:scene3d>
        <a:sp3d extrusionH="107950" prstMaterial="plastic">
          <a:bevelT w="82550" h="63500" prst="divot"/>
          <a:bevelB/>
        </a:sp3d>
      </dgm:spPr>
      <dgm:t>
        <a:bodyPr/>
        <a:lstStyle/>
        <a:p>
          <a:r>
            <a:rPr lang="en-US" sz="5400" dirty="0">
              <a:solidFill>
                <a:schemeClr val="bg1"/>
              </a:solidFill>
              <a:latin typeface="Arial Black" panose="020B0A04020102020204" pitchFamily="34" charset="0"/>
            </a:rPr>
            <a:t>Today’s topic:</a:t>
          </a:r>
        </a:p>
      </dgm:t>
    </dgm:pt>
    <dgm:pt modelId="{A202854C-6B88-463B-960B-C8F9C75A6F16}" type="parTrans" cxnId="{8917E44C-1880-4469-AE7E-BEFE3EB51843}">
      <dgm:prSet/>
      <dgm:spPr/>
      <dgm:t>
        <a:bodyPr/>
        <a:lstStyle/>
        <a:p>
          <a:endParaRPr lang="en-US"/>
        </a:p>
      </dgm:t>
    </dgm:pt>
    <dgm:pt modelId="{0D0E88DB-9D6B-4191-8022-7DF8AC9A77EA}" type="sibTrans" cxnId="{8917E44C-1880-4469-AE7E-BEFE3EB51843}">
      <dgm:prSet/>
      <dgm:spPr/>
      <dgm:t>
        <a:bodyPr/>
        <a:lstStyle/>
        <a:p>
          <a:endParaRPr lang="en-US"/>
        </a:p>
      </dgm:t>
    </dgm:pt>
    <dgm:pt modelId="{7F31A976-9387-4C6F-AB21-2EA3A89C72D8}">
      <dgm:prSet phldrT="[Text]" custT="1"/>
      <dgm:spPr>
        <a:gradFill flip="none" rotWithShape="1">
          <a:gsLst>
            <a:gs pos="0">
              <a:schemeClr val="accent5">
                <a:lumMod val="40000"/>
                <a:lumOff val="60000"/>
              </a:schemeClr>
            </a:gs>
            <a:gs pos="83000">
              <a:schemeClr val="accent5">
                <a:lumMod val="95000"/>
                <a:lumOff val="5000"/>
              </a:schemeClr>
            </a:gs>
            <a:gs pos="100000">
              <a:schemeClr val="accent5">
                <a:lumMod val="60000"/>
              </a:schemeClr>
            </a:gs>
          </a:gsLst>
          <a:path path="circle">
            <a:fillToRect l="50000" t="130000" r="50000" b="-30000"/>
          </a:path>
          <a:tileRect/>
        </a:gradFill>
        <a:ln>
          <a:noFill/>
        </a:ln>
        <a:effectLst>
          <a:outerShdw blurRad="152400" dist="317500" dir="5400000" sx="90000" sy="-19000" rotWithShape="0">
            <a:prstClr val="black">
              <a:alpha val="15000"/>
            </a:prstClr>
          </a:outerShdw>
        </a:effectLst>
        <a:sp3d prstMaterial="translucentPowder">
          <a:bevelT w="203200" h="50800" prst="softRound"/>
        </a:sp3d>
      </dgm:spPr>
      <dgm:t>
        <a:bodyPr/>
        <a:lstStyle/>
        <a:p>
          <a:r>
            <a:rPr lang="en-US" sz="3600" dirty="0" smtClean="0">
              <a:solidFill>
                <a:srgbClr val="C00000"/>
              </a:solidFill>
              <a:latin typeface="Arial Black" panose="020B0A04020102020204" pitchFamily="34" charset="0"/>
            </a:rPr>
            <a:t>Transformation of Sentences </a:t>
          </a:r>
          <a:r>
            <a:rPr lang="en-US" sz="3600" smtClean="0">
              <a:solidFill>
                <a:srgbClr val="C00000"/>
              </a:solidFill>
              <a:latin typeface="Arial Black" panose="020B0A04020102020204" pitchFamily="34" charset="0"/>
            </a:rPr>
            <a:t>: Complex </a:t>
          </a:r>
          <a:r>
            <a:rPr lang="en-US" sz="3600" dirty="0" smtClean="0">
              <a:solidFill>
                <a:srgbClr val="C00000"/>
              </a:solidFill>
              <a:latin typeface="Arial Black" panose="020B0A04020102020204" pitchFamily="34" charset="0"/>
            </a:rPr>
            <a:t>to Simple</a:t>
          </a:r>
          <a:endParaRPr lang="en-US" sz="3600" dirty="0">
            <a:solidFill>
              <a:srgbClr val="C00000"/>
            </a:solidFill>
            <a:latin typeface="Arial Black" panose="020B0A04020102020204" pitchFamily="34" charset="0"/>
          </a:endParaRPr>
        </a:p>
      </dgm:t>
    </dgm:pt>
    <dgm:pt modelId="{6B91F188-1778-42BD-902A-5DA2C1D1EC07}" type="parTrans" cxnId="{338E888B-5A70-4B1B-8011-CD8F84109843}">
      <dgm:prSet/>
      <dgm:spPr/>
      <dgm:t>
        <a:bodyPr/>
        <a:lstStyle/>
        <a:p>
          <a:endParaRPr lang="en-US"/>
        </a:p>
      </dgm:t>
    </dgm:pt>
    <dgm:pt modelId="{DEAEA49A-FFC5-4C53-BBA8-C3FE3557434B}" type="sibTrans" cxnId="{338E888B-5A70-4B1B-8011-CD8F84109843}">
      <dgm:prSet/>
      <dgm:spPr/>
      <dgm:t>
        <a:bodyPr/>
        <a:lstStyle/>
        <a:p>
          <a:endParaRPr lang="en-US"/>
        </a:p>
      </dgm:t>
    </dgm:pt>
    <dgm:pt modelId="{390FA5AD-57E5-4700-B65B-7297179FFB37}">
      <dgm:prSet phldrT="[Text]" custT="1"/>
      <dgm:spPr>
        <a:solidFill>
          <a:srgbClr val="00B050"/>
        </a:solidFill>
        <a:ln w="34925">
          <a:noFill/>
        </a:ln>
        <a:effectLst>
          <a:outerShdw blurRad="184150" dist="241300" dir="11520000" sx="110000" sy="110000" algn="ctr">
            <a:srgbClr val="000000">
              <a:alpha val="18000"/>
            </a:srgbClr>
          </a:outerShdw>
        </a:effectLst>
        <a:scene3d>
          <a:camera prst="perspectiveFront" fov="5100000">
            <a:rot lat="0" lon="2100000" rev="0"/>
          </a:camera>
          <a:lightRig rig="flood" dir="t">
            <a:rot lat="0" lon="0" rev="13800000"/>
          </a:lightRig>
        </a:scene3d>
        <a:sp3d extrusionH="107950" prstMaterial="plastic">
          <a:bevelT w="82550" h="63500" prst="divot"/>
          <a:bevelB/>
        </a:sp3d>
      </dgm:spPr>
      <dgm:t>
        <a:bodyPr/>
        <a:lstStyle/>
        <a:p>
          <a:r>
            <a:rPr lang="en-US" sz="8800" dirty="0" smtClean="0">
              <a:solidFill>
                <a:srgbClr val="002060"/>
              </a:solidFill>
              <a:latin typeface="Arial Black" panose="020B0A04020102020204" pitchFamily="34" charset="0"/>
            </a:rPr>
            <a:t>Part</a:t>
          </a:r>
          <a:r>
            <a:rPr lang="en-US" sz="8800" dirty="0">
              <a:solidFill>
                <a:srgbClr val="002060"/>
              </a:solidFill>
              <a:latin typeface="Arial Black" panose="020B0A04020102020204" pitchFamily="34" charset="0"/>
            </a:rPr>
            <a:t>: </a:t>
          </a:r>
          <a:r>
            <a:rPr lang="en-US" sz="8800" dirty="0" smtClean="0">
              <a:solidFill>
                <a:srgbClr val="002060"/>
              </a:solidFill>
              <a:latin typeface="Arial Black" panose="020B0A04020102020204" pitchFamily="34" charset="0"/>
            </a:rPr>
            <a:t>02</a:t>
          </a:r>
          <a:endParaRPr lang="en-US" sz="8800" dirty="0">
            <a:solidFill>
              <a:srgbClr val="002060"/>
            </a:solidFill>
            <a:latin typeface="Arial Black" panose="020B0A04020102020204" pitchFamily="34" charset="0"/>
          </a:endParaRPr>
        </a:p>
      </dgm:t>
    </dgm:pt>
    <dgm:pt modelId="{A9F4F43B-78DD-412A-ABB9-E987AF3D12C3}" type="parTrans" cxnId="{4229C058-2F80-45F5-ABC0-84983A86B3D6}">
      <dgm:prSet/>
      <dgm:spPr/>
      <dgm:t>
        <a:bodyPr/>
        <a:lstStyle/>
        <a:p>
          <a:endParaRPr lang="en-US"/>
        </a:p>
      </dgm:t>
    </dgm:pt>
    <dgm:pt modelId="{450A4523-D760-48F0-8559-D69FE78D1F6B}" type="sibTrans" cxnId="{4229C058-2F80-45F5-ABC0-84983A86B3D6}">
      <dgm:prSet/>
      <dgm:spPr/>
      <dgm:t>
        <a:bodyPr/>
        <a:lstStyle/>
        <a:p>
          <a:endParaRPr lang="en-US"/>
        </a:p>
      </dgm:t>
    </dgm:pt>
    <dgm:pt modelId="{BA94C3DE-54DC-4393-9866-0DAF87AD3BCA}" type="pres">
      <dgm:prSet presAssocID="{132453FA-D359-477B-B372-5894D5B470A2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en-US"/>
        </a:p>
      </dgm:t>
    </dgm:pt>
    <dgm:pt modelId="{81549C55-0C9D-4FE8-9047-69B5B228C328}" type="pres">
      <dgm:prSet presAssocID="{132453FA-D359-477B-B372-5894D5B470A2}" presName="pyramid" presStyleLbl="node1" presStyleIdx="0" presStyleCnt="1" custScaleX="82618" custScaleY="89763" custLinFactNeighborX="-25691" custLinFactNeighborY="4937"/>
      <dgm:spPr>
        <a:solidFill>
          <a:srgbClr val="92D050"/>
        </a:solidFill>
        <a:ln>
          <a:noFill/>
        </a:ln>
        <a:effectLst>
          <a:outerShdw blurRad="152400" dist="317500" dir="5400000" sx="90000" sy="-19000" rotWithShape="0">
            <a:prstClr val="black">
              <a:alpha val="15000"/>
            </a:prstClr>
          </a:outerShdw>
        </a:effectLst>
        <a:sp3d prstMaterial="translucentPowder">
          <a:bevelT w="203200" h="50800" prst="softRound"/>
        </a:sp3d>
      </dgm:spPr>
    </dgm:pt>
    <dgm:pt modelId="{4E645213-7740-4A24-964F-767F2EF666EE}" type="pres">
      <dgm:prSet presAssocID="{132453FA-D359-477B-B372-5894D5B470A2}" presName="theList" presStyleCnt="0"/>
      <dgm:spPr>
        <a:ln>
          <a:noFill/>
        </a:ln>
        <a:effectLst>
          <a:outerShdw blurRad="127000" dist="38100" dir="2700000" algn="ctr">
            <a:srgbClr val="000000">
              <a:alpha val="45000"/>
            </a:srgbClr>
          </a:outerShdw>
        </a:effectLst>
        <a:sp3d prstMaterial="translucentPowder">
          <a:bevelT w="203200" h="50800" prst="softRound"/>
        </a:sp3d>
      </dgm:spPr>
    </dgm:pt>
    <dgm:pt modelId="{49B5B7B8-C75C-4842-B54C-BCB39B7A928D}" type="pres">
      <dgm:prSet presAssocID="{74AE544C-B8D6-401A-9304-85D092FDE550}" presName="aNode" presStyleLbl="fgAcc1" presStyleIdx="0" presStyleCnt="3" custScaleX="205760" custScaleY="53519" custLinFactY="-944" custLinFactNeighborX="-13740" custLinFactNeighborY="-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3D82BD1-EED3-44F2-B00C-D15AA5E10EED}" type="pres">
      <dgm:prSet presAssocID="{74AE544C-B8D6-401A-9304-85D092FDE550}" presName="aSpace" presStyleCnt="0"/>
      <dgm:spPr>
        <a:ln>
          <a:noFill/>
        </a:ln>
        <a:effectLst>
          <a:outerShdw blurRad="127000" dist="38100" dir="2700000" algn="ctr">
            <a:srgbClr val="000000">
              <a:alpha val="45000"/>
            </a:srgbClr>
          </a:outerShdw>
        </a:effectLst>
        <a:sp3d prstMaterial="translucentPowder">
          <a:bevelT w="203200" h="50800" prst="softRound"/>
        </a:sp3d>
      </dgm:spPr>
    </dgm:pt>
    <dgm:pt modelId="{106285BF-CC7D-4B5D-987D-60E9ED73D507}" type="pres">
      <dgm:prSet presAssocID="{7F31A976-9387-4C6F-AB21-2EA3A89C72D8}" presName="aNode" presStyleLbl="fgAcc1" presStyleIdx="1" presStyleCnt="3" custScaleX="206640" custScaleY="97338" custLinFactNeighborX="35455" custLinFactNeighborY="-224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1BBD4BF-2948-4631-ACF2-04123AC1F932}" type="pres">
      <dgm:prSet presAssocID="{7F31A976-9387-4C6F-AB21-2EA3A89C72D8}" presName="aSpace" presStyleCnt="0"/>
      <dgm:spPr>
        <a:ln>
          <a:noFill/>
        </a:ln>
        <a:effectLst>
          <a:outerShdw blurRad="127000" dist="38100" dir="2700000" algn="ctr">
            <a:srgbClr val="000000">
              <a:alpha val="45000"/>
            </a:srgbClr>
          </a:outerShdw>
        </a:effectLst>
        <a:sp3d prstMaterial="translucentPowder">
          <a:bevelT w="203200" h="50800" prst="softRound"/>
        </a:sp3d>
      </dgm:spPr>
    </dgm:pt>
    <dgm:pt modelId="{7BDAF9CA-DE11-44C9-883F-CC822114C530}" type="pres">
      <dgm:prSet presAssocID="{390FA5AD-57E5-4700-B65B-7297179FFB37}" presName="aNode" presStyleLbl="fgAcc1" presStyleIdx="2" presStyleCnt="3" custScaleX="163458" custScaleY="64312" custLinFactNeighborX="43114" custLinFactNeighborY="8909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7C70E85-211C-4C53-A327-1599619050F2}" type="pres">
      <dgm:prSet presAssocID="{390FA5AD-57E5-4700-B65B-7297179FFB37}" presName="aSpace" presStyleCnt="0"/>
      <dgm:spPr/>
    </dgm:pt>
  </dgm:ptLst>
  <dgm:cxnLst>
    <dgm:cxn modelId="{E31ED924-82FE-4393-BA79-6AA2BA92CF80}" type="presOf" srcId="{390FA5AD-57E5-4700-B65B-7297179FFB37}" destId="{7BDAF9CA-DE11-44C9-883F-CC822114C530}" srcOrd="0" destOrd="0" presId="urn:microsoft.com/office/officeart/2005/8/layout/pyramid2"/>
    <dgm:cxn modelId="{1FE96357-80DC-4863-BAF5-D9F2120CE456}" type="presOf" srcId="{132453FA-D359-477B-B372-5894D5B470A2}" destId="{BA94C3DE-54DC-4393-9866-0DAF87AD3BCA}" srcOrd="0" destOrd="0" presId="urn:microsoft.com/office/officeart/2005/8/layout/pyramid2"/>
    <dgm:cxn modelId="{338E888B-5A70-4B1B-8011-CD8F84109843}" srcId="{132453FA-D359-477B-B372-5894D5B470A2}" destId="{7F31A976-9387-4C6F-AB21-2EA3A89C72D8}" srcOrd="1" destOrd="0" parTransId="{6B91F188-1778-42BD-902A-5DA2C1D1EC07}" sibTransId="{DEAEA49A-FFC5-4C53-BBA8-C3FE3557434B}"/>
    <dgm:cxn modelId="{4229C058-2F80-45F5-ABC0-84983A86B3D6}" srcId="{132453FA-D359-477B-B372-5894D5B470A2}" destId="{390FA5AD-57E5-4700-B65B-7297179FFB37}" srcOrd="2" destOrd="0" parTransId="{A9F4F43B-78DD-412A-ABB9-E987AF3D12C3}" sibTransId="{450A4523-D760-48F0-8559-D69FE78D1F6B}"/>
    <dgm:cxn modelId="{3A682062-1137-433C-ACA6-5B2A88597830}" type="presOf" srcId="{7F31A976-9387-4C6F-AB21-2EA3A89C72D8}" destId="{106285BF-CC7D-4B5D-987D-60E9ED73D507}" srcOrd="0" destOrd="0" presId="urn:microsoft.com/office/officeart/2005/8/layout/pyramid2"/>
    <dgm:cxn modelId="{8917E44C-1880-4469-AE7E-BEFE3EB51843}" srcId="{132453FA-D359-477B-B372-5894D5B470A2}" destId="{74AE544C-B8D6-401A-9304-85D092FDE550}" srcOrd="0" destOrd="0" parTransId="{A202854C-6B88-463B-960B-C8F9C75A6F16}" sibTransId="{0D0E88DB-9D6B-4191-8022-7DF8AC9A77EA}"/>
    <dgm:cxn modelId="{B6CB9525-02BC-427F-BE68-78952B98DD57}" type="presOf" srcId="{74AE544C-B8D6-401A-9304-85D092FDE550}" destId="{49B5B7B8-C75C-4842-B54C-BCB39B7A928D}" srcOrd="0" destOrd="0" presId="urn:microsoft.com/office/officeart/2005/8/layout/pyramid2"/>
    <dgm:cxn modelId="{C8E26EBC-F904-4F2F-B20B-44DF21546369}" type="presParOf" srcId="{BA94C3DE-54DC-4393-9866-0DAF87AD3BCA}" destId="{81549C55-0C9D-4FE8-9047-69B5B228C328}" srcOrd="0" destOrd="0" presId="urn:microsoft.com/office/officeart/2005/8/layout/pyramid2"/>
    <dgm:cxn modelId="{286A89DE-306A-42F7-A7A2-75DD89248486}" type="presParOf" srcId="{BA94C3DE-54DC-4393-9866-0DAF87AD3BCA}" destId="{4E645213-7740-4A24-964F-767F2EF666EE}" srcOrd="1" destOrd="0" presId="urn:microsoft.com/office/officeart/2005/8/layout/pyramid2"/>
    <dgm:cxn modelId="{50B6F1AA-CC13-43D2-9443-05355D86D6CE}" type="presParOf" srcId="{4E645213-7740-4A24-964F-767F2EF666EE}" destId="{49B5B7B8-C75C-4842-B54C-BCB39B7A928D}" srcOrd="0" destOrd="0" presId="urn:microsoft.com/office/officeart/2005/8/layout/pyramid2"/>
    <dgm:cxn modelId="{329570FD-C721-4455-95EA-550526334060}" type="presParOf" srcId="{4E645213-7740-4A24-964F-767F2EF666EE}" destId="{33D82BD1-EED3-44F2-B00C-D15AA5E10EED}" srcOrd="1" destOrd="0" presId="urn:microsoft.com/office/officeart/2005/8/layout/pyramid2"/>
    <dgm:cxn modelId="{4E60216D-A1BA-4A98-A87A-D7F3795D0AE3}" type="presParOf" srcId="{4E645213-7740-4A24-964F-767F2EF666EE}" destId="{106285BF-CC7D-4B5D-987D-60E9ED73D507}" srcOrd="2" destOrd="0" presId="urn:microsoft.com/office/officeart/2005/8/layout/pyramid2"/>
    <dgm:cxn modelId="{3F8D3D54-7FAB-4AC1-88CB-04A864E2AEE7}" type="presParOf" srcId="{4E645213-7740-4A24-964F-767F2EF666EE}" destId="{D1BBD4BF-2948-4631-ACF2-04123AC1F932}" srcOrd="3" destOrd="0" presId="urn:microsoft.com/office/officeart/2005/8/layout/pyramid2"/>
    <dgm:cxn modelId="{B6BD313F-D380-46C4-9424-312031262E67}" type="presParOf" srcId="{4E645213-7740-4A24-964F-767F2EF666EE}" destId="{7BDAF9CA-DE11-44C9-883F-CC822114C530}" srcOrd="4" destOrd="0" presId="urn:microsoft.com/office/officeart/2005/8/layout/pyramid2"/>
    <dgm:cxn modelId="{DBE86DFE-6648-49E9-B61C-8B8190FB8ADE}" type="presParOf" srcId="{4E645213-7740-4A24-964F-767F2EF666EE}" destId="{B7C70E85-211C-4C53-A327-1599619050F2}" srcOrd="5" destOrd="0" presId="urn:microsoft.com/office/officeart/2005/8/layout/pyramid2"/>
  </dgm:cxnLst>
  <dgm:bg>
    <a:effectLst>
      <a:innerShdw blurRad="114300">
        <a:prstClr val="black"/>
      </a:innerShdw>
    </a:effectLst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1549C55-0C9D-4FE8-9047-69B5B228C328}">
      <dsp:nvSpPr>
        <dsp:cNvPr id="0" name=""/>
        <dsp:cNvSpPr/>
      </dsp:nvSpPr>
      <dsp:spPr>
        <a:xfrm>
          <a:off x="15277" y="569077"/>
          <a:ext cx="4675650" cy="5080012"/>
        </a:xfrm>
        <a:prstGeom prst="triangle">
          <a:avLst/>
        </a:prstGeom>
        <a:solidFill>
          <a:srgbClr val="92D050"/>
        </a:solidFill>
        <a:ln w="12700" cap="flat" cmpd="sng" algn="ctr">
          <a:noFill/>
          <a:prstDash val="solid"/>
          <a:miter lim="800000"/>
        </a:ln>
        <a:effectLst>
          <a:outerShdw blurRad="152400" dist="317500" dir="5400000" sx="90000" sy="-19000" rotWithShape="0">
            <a:prstClr val="black">
              <a:alpha val="15000"/>
            </a:prstClr>
          </a:outerShdw>
        </a:effectLst>
        <a:sp3d prstMaterial="translucentPowder">
          <a:bevelT w="203200" h="50800" prst="softRound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9B5B7B8-C75C-4842-B54C-BCB39B7A928D}">
      <dsp:nvSpPr>
        <dsp:cNvPr id="0" name=""/>
        <dsp:cNvSpPr/>
      </dsp:nvSpPr>
      <dsp:spPr>
        <a:xfrm>
          <a:off x="1356376" y="326726"/>
          <a:ext cx="7569055" cy="958341"/>
        </a:xfrm>
        <a:prstGeom prst="roundRect">
          <a:avLst/>
        </a:prstGeom>
        <a:solidFill>
          <a:srgbClr val="00B050"/>
        </a:solidFill>
        <a:ln w="34925" cap="flat" cmpd="sng" algn="ctr">
          <a:noFill/>
          <a:prstDash val="solid"/>
          <a:miter lim="800000"/>
        </a:ln>
        <a:effectLst>
          <a:outerShdw blurRad="184150" dist="241300" dir="11520000" sx="110000" sy="110000" algn="ctr" rotWithShape="0">
            <a:srgbClr val="000000">
              <a:alpha val="18000"/>
            </a:srgbClr>
          </a:outerShdw>
        </a:effectLst>
        <a:scene3d>
          <a:camera prst="perspectiveFront" fov="5100000">
            <a:rot lat="0" lon="2100000" rev="0"/>
          </a:camera>
          <a:lightRig rig="flood" dir="t">
            <a:rot lat="0" lon="0" rev="13800000"/>
          </a:lightRig>
        </a:scene3d>
        <a:sp3d extrusionH="107950" prstMaterial="plastic">
          <a:bevelT w="82550" h="63500" prst="divot"/>
          <a:bevelB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5740" tIns="205740" rIns="205740" bIns="205740" numCol="1" spcCol="1270" anchor="ctr" anchorCtr="0">
          <a:noAutofit/>
        </a:bodyPr>
        <a:lstStyle/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400" kern="1200" dirty="0">
              <a:solidFill>
                <a:schemeClr val="bg1"/>
              </a:solidFill>
              <a:latin typeface="Arial Black" panose="020B0A04020102020204" pitchFamily="34" charset="0"/>
            </a:rPr>
            <a:t>Today’s topic:</a:t>
          </a:r>
        </a:p>
      </dsp:txBody>
      <dsp:txXfrm>
        <a:off x="1403158" y="373508"/>
        <a:ext cx="7475491" cy="864777"/>
      </dsp:txXfrm>
    </dsp:sp>
    <dsp:sp modelId="{106285BF-CC7D-4B5D-987D-60E9ED73D507}">
      <dsp:nvSpPr>
        <dsp:cNvPr id="0" name=""/>
        <dsp:cNvSpPr/>
      </dsp:nvSpPr>
      <dsp:spPr>
        <a:xfrm>
          <a:off x="3149870" y="1744618"/>
          <a:ext cx="7601427" cy="1742989"/>
        </a:xfrm>
        <a:prstGeom prst="roundRect">
          <a:avLst/>
        </a:prstGeom>
        <a:gradFill flip="none" rotWithShape="1">
          <a:gsLst>
            <a:gs pos="0">
              <a:schemeClr val="accent5">
                <a:lumMod val="40000"/>
                <a:lumOff val="60000"/>
              </a:schemeClr>
            </a:gs>
            <a:gs pos="83000">
              <a:schemeClr val="accent5">
                <a:lumMod val="95000"/>
                <a:lumOff val="5000"/>
              </a:schemeClr>
            </a:gs>
            <a:gs pos="100000">
              <a:schemeClr val="accent5">
                <a:lumMod val="60000"/>
              </a:schemeClr>
            </a:gs>
          </a:gsLst>
          <a:path path="circle">
            <a:fillToRect l="50000" t="130000" r="50000" b="-30000"/>
          </a:path>
          <a:tileRect/>
        </a:gradFill>
        <a:ln w="12700" cap="flat" cmpd="sng" algn="ctr">
          <a:noFill/>
          <a:prstDash val="solid"/>
          <a:miter lim="800000"/>
        </a:ln>
        <a:effectLst>
          <a:outerShdw blurRad="152400" dist="317500" dir="5400000" sx="90000" sy="-19000" rotWithShape="0">
            <a:prstClr val="black">
              <a:alpha val="15000"/>
            </a:prstClr>
          </a:outerShdw>
        </a:effectLst>
        <a:sp3d prstMaterial="translucentPowder">
          <a:bevelT w="203200" h="50800" prst="softRound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>
              <a:solidFill>
                <a:srgbClr val="C00000"/>
              </a:solidFill>
              <a:latin typeface="Arial Black" panose="020B0A04020102020204" pitchFamily="34" charset="0"/>
            </a:rPr>
            <a:t>Transformation of Sentences </a:t>
          </a:r>
          <a:r>
            <a:rPr lang="en-US" sz="3600" kern="1200" smtClean="0">
              <a:solidFill>
                <a:srgbClr val="C00000"/>
              </a:solidFill>
              <a:latin typeface="Arial Black" panose="020B0A04020102020204" pitchFamily="34" charset="0"/>
            </a:rPr>
            <a:t>: Complex </a:t>
          </a:r>
          <a:r>
            <a:rPr lang="en-US" sz="3600" kern="1200" dirty="0" smtClean="0">
              <a:solidFill>
                <a:srgbClr val="C00000"/>
              </a:solidFill>
              <a:latin typeface="Arial Black" panose="020B0A04020102020204" pitchFamily="34" charset="0"/>
            </a:rPr>
            <a:t>to Simple</a:t>
          </a:r>
          <a:endParaRPr lang="en-US" sz="3600" kern="1200" dirty="0">
            <a:solidFill>
              <a:srgbClr val="C00000"/>
            </a:solidFill>
            <a:latin typeface="Arial Black" panose="020B0A04020102020204" pitchFamily="34" charset="0"/>
          </a:endParaRPr>
        </a:p>
      </dsp:txBody>
      <dsp:txXfrm>
        <a:off x="3234956" y="1829704"/>
        <a:ext cx="7431255" cy="1572817"/>
      </dsp:txXfrm>
    </dsp:sp>
    <dsp:sp modelId="{7BDAF9CA-DE11-44C9-883F-CC822114C530}">
      <dsp:nvSpPr>
        <dsp:cNvPr id="0" name=""/>
        <dsp:cNvSpPr/>
      </dsp:nvSpPr>
      <dsp:spPr>
        <a:xfrm>
          <a:off x="4225856" y="3915879"/>
          <a:ext cx="6012940" cy="1151607"/>
        </a:xfrm>
        <a:prstGeom prst="roundRect">
          <a:avLst/>
        </a:prstGeom>
        <a:solidFill>
          <a:srgbClr val="00B050"/>
        </a:solidFill>
        <a:ln w="34925" cap="flat" cmpd="sng" algn="ctr">
          <a:noFill/>
          <a:prstDash val="solid"/>
          <a:miter lim="800000"/>
        </a:ln>
        <a:effectLst>
          <a:outerShdw blurRad="184150" dist="241300" dir="11520000" sx="110000" sy="110000" algn="ctr" rotWithShape="0">
            <a:srgbClr val="000000">
              <a:alpha val="18000"/>
            </a:srgbClr>
          </a:outerShdw>
        </a:effectLst>
        <a:scene3d>
          <a:camera prst="perspectiveFront" fov="5100000">
            <a:rot lat="0" lon="2100000" rev="0"/>
          </a:camera>
          <a:lightRig rig="flood" dir="t">
            <a:rot lat="0" lon="0" rev="13800000"/>
          </a:lightRig>
        </a:scene3d>
        <a:sp3d extrusionH="107950" prstMaterial="plastic">
          <a:bevelT w="82550" h="63500" prst="divot"/>
          <a:bevelB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5280" tIns="335280" rIns="335280" bIns="335280" numCol="1" spcCol="1270" anchor="ctr" anchorCtr="0">
          <a:noAutofit/>
        </a:bodyPr>
        <a:lstStyle/>
        <a:p>
          <a:pPr lvl="0" algn="ctr" defTabSz="3911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800" kern="1200" dirty="0" smtClean="0">
              <a:solidFill>
                <a:srgbClr val="002060"/>
              </a:solidFill>
              <a:latin typeface="Arial Black" panose="020B0A04020102020204" pitchFamily="34" charset="0"/>
            </a:rPr>
            <a:t>Part</a:t>
          </a:r>
          <a:r>
            <a:rPr lang="en-US" sz="8800" kern="1200" dirty="0">
              <a:solidFill>
                <a:srgbClr val="002060"/>
              </a:solidFill>
              <a:latin typeface="Arial Black" panose="020B0A04020102020204" pitchFamily="34" charset="0"/>
            </a:rPr>
            <a:t>: </a:t>
          </a:r>
          <a:r>
            <a:rPr lang="en-US" sz="8800" kern="1200" dirty="0" smtClean="0">
              <a:solidFill>
                <a:srgbClr val="002060"/>
              </a:solidFill>
              <a:latin typeface="Arial Black" panose="020B0A04020102020204" pitchFamily="34" charset="0"/>
            </a:rPr>
            <a:t>02</a:t>
          </a:r>
          <a:endParaRPr lang="en-US" sz="8800" kern="1200" dirty="0">
            <a:solidFill>
              <a:srgbClr val="002060"/>
            </a:solidFill>
            <a:latin typeface="Arial Black" panose="020B0A04020102020204" pitchFamily="34" charset="0"/>
          </a:endParaRPr>
        </a:p>
      </dsp:txBody>
      <dsp:txXfrm>
        <a:off x="4282073" y="3972096"/>
        <a:ext cx="5900506" cy="103917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B6F33D-0FDF-4DD8-8BD3-3D25168ADC1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743F98B-FECF-414C-8E2C-20CEBF21856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5CE5F5-0F23-4F02-8581-D4D86F074E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3B24D-2543-40A6-B727-F9042E3C860D}" type="datetimeFigureOut">
              <a:rPr lang="en-US" smtClean="0"/>
              <a:t>10/10/2020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964C91-29DB-4317-80F6-DFDA49F975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832395-EDB4-41AE-A8F7-B02AD20BF5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DCC04-A757-4A66-AA8C-F83A695359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62810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731672-2DBD-4E1E-8469-DB0514100D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1DFD037-6257-49CA-B94A-188ABCC57B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49E4F4-6378-42F5-93EF-8C19431AB8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3B24D-2543-40A6-B727-F9042E3C860D}" type="datetimeFigureOut">
              <a:rPr lang="en-US" smtClean="0"/>
              <a:t>10/10/2020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1D69F3-C141-40FB-9597-E40E6ACB25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56373A-F448-4A97-B983-EAD191BCBE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DCC04-A757-4A66-AA8C-F83A695359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0815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70BBC0D-C541-47B0-A86B-3C5A280BB58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53C8416-A4BC-4A6F-BF89-DCC06C96444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B7CF63-F8F9-4313-A69A-93C1909244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3B24D-2543-40A6-B727-F9042E3C860D}" type="datetimeFigureOut">
              <a:rPr lang="en-US" smtClean="0"/>
              <a:t>10/10/2020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C1BD00-C8E0-4C91-B163-4A0E553C0A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8A54C2-DAF2-41E3-8589-330B46A1A0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DCC04-A757-4A66-AA8C-F83A695359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6500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C88BB8-E4DE-48FF-93C2-4E39FA2CE3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BBE214-41EB-428A-9FE1-7566C179B8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F77835-FF05-4A77-8F58-606B86EBA3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3B24D-2543-40A6-B727-F9042E3C860D}" type="datetimeFigureOut">
              <a:rPr lang="en-US" smtClean="0"/>
              <a:t>10/10/2020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61EA5B-0203-4883-84B6-7E406234AF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24D35F-2D65-43FC-8532-99E5A15554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DCC04-A757-4A66-AA8C-F83A695359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88038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D3F9E1-971C-4457-9A0A-9EBC88991F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6BEBBCC-CE33-4FD4-947C-CED619A873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536669-B244-43EA-BA4D-9FB19D686C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3B24D-2543-40A6-B727-F9042E3C860D}" type="datetimeFigureOut">
              <a:rPr lang="en-US" smtClean="0"/>
              <a:t>10/10/2020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427E7F-B9CA-476E-A059-2A4B539A0C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201D42-6FAD-4262-95B2-EE3F988A99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DCC04-A757-4A66-AA8C-F83A695359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7127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A3B266-C380-45B3-8A51-80D714ED97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6DCBDE-7B63-4404-9858-55D8A8742FA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F347D30-91FB-4188-B797-BE1BF8FA8B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BCF8E92-134B-4ECB-8D2D-A524D3B2B8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3B24D-2543-40A6-B727-F9042E3C860D}" type="datetimeFigureOut">
              <a:rPr lang="en-US" smtClean="0"/>
              <a:t>10/10/2020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48A0D84-430A-4347-BCD7-C3029F34D0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83B17B1-EA7B-449A-8459-2C2417CC06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DCC04-A757-4A66-AA8C-F83A695359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40747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841B52-304A-416A-870C-631252AB87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A1430B-1AF7-4352-A289-53CDE02BE7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3B613C1-0D0A-48BE-A8BF-250766F1D3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4CB9FCD-D270-431A-9B7C-F35CAAE5427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88D12DB-B57B-43A3-95E1-A950ECDC4C0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838AFFC-EC41-473A-984B-53CA656549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3B24D-2543-40A6-B727-F9042E3C860D}" type="datetimeFigureOut">
              <a:rPr lang="en-US" smtClean="0"/>
              <a:t>10/10/2020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4B7CD1D-B338-4DFE-917A-B9BBAED167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BE60937-394D-4950-B5BA-F1CBE2CBE8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DCC04-A757-4A66-AA8C-F83A695359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8092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5EEFAE-6052-4402-8476-FE917C11D8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5A15DB1-2119-426E-AE78-F61F103226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3B24D-2543-40A6-B727-F9042E3C860D}" type="datetimeFigureOut">
              <a:rPr lang="en-US" smtClean="0"/>
              <a:t>10/10/2020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6B73F0A-B6F8-4272-88C1-3EA56B2E20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607DF31-5E8F-49B4-9C0C-7E3F45849A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DCC04-A757-4A66-AA8C-F83A695359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40443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828E457-4239-439D-AB01-67A6D9CB1D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3B24D-2543-40A6-B727-F9042E3C860D}" type="datetimeFigureOut">
              <a:rPr lang="en-US" smtClean="0"/>
              <a:t>10/10/2020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964897E-7F1E-460A-8261-93927EC58D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180A8A-D96A-40C7-B594-7EDB5DAF48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DCC04-A757-4A66-AA8C-F83A695359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30104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7EA42D-631B-459C-A310-31B9D209AF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4C554A-EEDD-4E68-9116-32BD3F17D8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C7E4BDB-A029-43EB-A412-752DDB36724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665098-2169-4526-B218-2EE9166EA0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3B24D-2543-40A6-B727-F9042E3C860D}" type="datetimeFigureOut">
              <a:rPr lang="en-US" smtClean="0"/>
              <a:t>10/10/2020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FE99341-08B9-462E-BCCC-A028B98150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36B0F73-8A15-47D7-B4E1-DB0B1AF11D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DCC04-A757-4A66-AA8C-F83A695359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28631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1F0F3F-089B-48B7-ACC6-1821A5B5C2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546D86D-58BB-4E42-B512-C666FA41676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B6070E2-B91A-4DB4-B743-788B95F7F5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84663F3-187D-4473-B07C-859132F312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3B24D-2543-40A6-B727-F9042E3C860D}" type="datetimeFigureOut">
              <a:rPr lang="en-US" smtClean="0"/>
              <a:t>10/10/2020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E7E916A-400E-4796-AB1E-D432E221A6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4649A5E-2D64-4C1A-ACA3-B3E135E511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DCC04-A757-4A66-AA8C-F83A695359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13716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943DF2F-5D5C-45BA-BE5F-1267349900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4A008B-FC8E-40C3-A441-DAE1175848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B4BCFB-BC86-4FB5-9189-B5655CDDDA0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A3B24D-2543-40A6-B727-F9042E3C860D}" type="datetimeFigureOut">
              <a:rPr lang="en-US" smtClean="0"/>
              <a:t>10/10/2020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11D9D4-898A-4E25-A743-6285B2627F6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14FE8E-FF1E-4A11-8A9F-3C524004860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8DCC04-A757-4A66-AA8C-F83A695359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88776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p Ribbon 1"/>
          <p:cNvSpPr/>
          <p:nvPr/>
        </p:nvSpPr>
        <p:spPr>
          <a:xfrm>
            <a:off x="2266055" y="-11445"/>
            <a:ext cx="7251886" cy="827852"/>
          </a:xfrm>
          <a:prstGeom prst="ribbon2">
            <a:avLst/>
          </a:prstGeom>
          <a:blipFill>
            <a:blip r:embed="rId2"/>
            <a:tile tx="0" ty="0" sx="100000" sy="100000" flip="none" algn="tl"/>
          </a:blip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741" b="1" dirty="0" smtClean="0">
                <a:ln/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WELCOME</a:t>
            </a:r>
            <a:endParaRPr kumimoji="0" lang="en-US" sz="4741" b="1" i="0" u="none" strike="noStrike" kern="1200" cap="none" spc="0" normalizeH="0" baseline="0" noProof="0" dirty="0">
              <a:ln/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3" name="Round Diagonal Corner Rectangle 2"/>
          <p:cNvSpPr/>
          <p:nvPr/>
        </p:nvSpPr>
        <p:spPr>
          <a:xfrm>
            <a:off x="219306" y="3870686"/>
            <a:ext cx="6105325" cy="2398644"/>
          </a:xfrm>
          <a:prstGeom prst="round2DiagRect">
            <a:avLst/>
          </a:prstGeom>
          <a:blipFill>
            <a:blip r:embed="rId3"/>
            <a:tile tx="0" ty="0" sx="100000" sy="100000" flip="none" algn="tl"/>
          </a:blipFill>
          <a:ln w="3175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/>
            <a:lightRig rig="threePt" dir="t"/>
          </a:scene3d>
          <a:sp3d prstMaterial="legacyWirefram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Sree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Pradip Chandra Das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Lecturer in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English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Ziarkandi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Hafij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Uddin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Fazil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Madrasa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Titas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,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Cumilla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4" name="Round Diagonal Corner Rectangle 3"/>
          <p:cNvSpPr/>
          <p:nvPr/>
        </p:nvSpPr>
        <p:spPr>
          <a:xfrm>
            <a:off x="7453606" y="3870687"/>
            <a:ext cx="4590612" cy="2620268"/>
          </a:xfrm>
          <a:prstGeom prst="round2DiagRect">
            <a:avLst/>
          </a:prstGeom>
          <a:blipFill>
            <a:blip r:embed="rId4"/>
            <a:tile tx="0" ty="0" sx="100000" sy="100000" flip="none" algn="tl"/>
          </a:blipFill>
          <a:ln w="3175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Times New Roman" pitchFamily="18" charset="0"/>
              </a:rPr>
              <a:t>Class : 11-12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599B8D1-891D-463E-A050-C8A666F6586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3606" y="871929"/>
            <a:ext cx="4590612" cy="2660894"/>
          </a:xfrm>
          <a:prstGeom prst="rect">
            <a:avLst/>
          </a:prstGeom>
          <a:blipFill>
            <a:blip r:embed="rId6"/>
            <a:tile tx="0" ty="0" sx="100000" sy="100000" flip="none" algn="tl"/>
          </a:blipFill>
        </p:spPr>
      </p:pic>
      <p:sp>
        <p:nvSpPr>
          <p:cNvPr id="6" name="Rounded Rectangle 5"/>
          <p:cNvSpPr/>
          <p:nvPr/>
        </p:nvSpPr>
        <p:spPr>
          <a:xfrm>
            <a:off x="1673745" y="1063667"/>
            <a:ext cx="3460606" cy="2559759"/>
          </a:xfrm>
          <a:prstGeom prst="roundRect">
            <a:avLst/>
          </a:prstGeom>
          <a:blipFill dpi="0" rotWithShape="1"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6396156" y="871929"/>
            <a:ext cx="914400" cy="5997516"/>
          </a:xfrm>
          <a:prstGeom prst="round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400" b="1" dirty="0" smtClean="0">
                <a:solidFill>
                  <a:schemeClr val="tx1"/>
                </a:solidFill>
              </a:rPr>
              <a:t>I</a:t>
            </a:r>
          </a:p>
          <a:p>
            <a:pPr algn="ctr"/>
            <a:r>
              <a:rPr lang="en-US" sz="4400" b="1" dirty="0" smtClean="0">
                <a:solidFill>
                  <a:schemeClr val="tx1"/>
                </a:solidFill>
              </a:rPr>
              <a:t>D</a:t>
            </a:r>
          </a:p>
          <a:p>
            <a:pPr algn="ctr"/>
            <a:r>
              <a:rPr lang="en-US" sz="4400" b="1" dirty="0" smtClean="0">
                <a:solidFill>
                  <a:schemeClr val="tx1"/>
                </a:solidFill>
              </a:rPr>
              <a:t>E</a:t>
            </a:r>
          </a:p>
          <a:p>
            <a:pPr algn="ctr"/>
            <a:r>
              <a:rPr lang="en-US" sz="4400" b="1" dirty="0" smtClean="0">
                <a:solidFill>
                  <a:schemeClr val="tx1"/>
                </a:solidFill>
              </a:rPr>
              <a:t>N</a:t>
            </a:r>
          </a:p>
          <a:p>
            <a:pPr algn="ctr"/>
            <a:r>
              <a:rPr lang="en-US" sz="4400" b="1" dirty="0" smtClean="0">
                <a:solidFill>
                  <a:schemeClr val="tx1"/>
                </a:solidFill>
              </a:rPr>
              <a:t>T</a:t>
            </a:r>
          </a:p>
          <a:p>
            <a:pPr algn="ctr"/>
            <a:r>
              <a:rPr lang="en-US" sz="4400" b="1" dirty="0" smtClean="0">
                <a:solidFill>
                  <a:schemeClr val="tx1"/>
                </a:solidFill>
              </a:rPr>
              <a:t>I</a:t>
            </a:r>
          </a:p>
          <a:p>
            <a:pPr algn="ctr"/>
            <a:r>
              <a:rPr lang="en-US" sz="4400" b="1" dirty="0" smtClean="0">
                <a:solidFill>
                  <a:schemeClr val="tx1"/>
                </a:solidFill>
              </a:rPr>
              <a:t>T</a:t>
            </a:r>
          </a:p>
          <a:p>
            <a:pPr algn="ctr"/>
            <a:r>
              <a:rPr lang="en-US" sz="4400" b="1" dirty="0">
                <a:solidFill>
                  <a:schemeClr val="tx1"/>
                </a:solidFill>
              </a:rPr>
              <a:t>Y</a:t>
            </a:r>
            <a:endParaRPr lang="en-GB" sz="4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26150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/>
        </p:nvSpPr>
        <p:spPr>
          <a:xfrm>
            <a:off x="7174526" y="6247647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44A6318-1BE5-446B-AC8C-5CBC11A2EC45}" type="datetime1">
              <a:rPr lang="en-US" smtClean="0"/>
              <a:pPr/>
              <a:t>10/10/2020</a:t>
            </a:fld>
            <a:endParaRPr lang="en-US"/>
          </a:p>
        </p:txBody>
      </p:sp>
      <p:sp>
        <p:nvSpPr>
          <p:cNvPr id="3" name="Rounded Rectangle 2"/>
          <p:cNvSpPr/>
          <p:nvPr/>
        </p:nvSpPr>
        <p:spPr>
          <a:xfrm>
            <a:off x="270693" y="95694"/>
            <a:ext cx="11670146" cy="6432018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endParaRPr lang="en-GB" sz="2800" dirty="0">
              <a:solidFill>
                <a:schemeClr val="tx1"/>
              </a:solidFill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576836" y="1012123"/>
            <a:ext cx="11057859" cy="4196159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8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2.Simple</a:t>
            </a:r>
            <a:r>
              <a:rPr lang="en-US" sz="28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:The </a:t>
            </a:r>
            <a:r>
              <a:rPr lang="en-US" sz="28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doctor lived in a quarter belonging to the hospital.</a:t>
            </a:r>
          </a:p>
          <a:p>
            <a:r>
              <a:rPr lang="en-US" sz="2800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3.Simple</a:t>
            </a:r>
            <a:r>
              <a:rPr lang="en-US" sz="28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A man working hard achieves success ultimately.</a:t>
            </a:r>
            <a:endParaRPr lang="en-US" sz="2800" b="1" dirty="0" smtClean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</a:t>
            </a:r>
            <a:r>
              <a:rPr lang="en-US" sz="28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Simple</a:t>
            </a:r>
            <a:r>
              <a:rPr lang="en-US" sz="28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A man deceiving others is deceived in the long run.</a:t>
            </a:r>
            <a:endParaRPr lang="en-US" sz="2800" b="1" dirty="0" smtClean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b="1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5.Simple</a:t>
            </a:r>
            <a:r>
              <a:rPr lang="en-US" sz="2800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One helping others helps oneself in another way.</a:t>
            </a:r>
            <a:endParaRPr lang="en-US" sz="2800" dirty="0">
              <a:solidFill>
                <a:schemeClr val="accent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800" dirty="0">
              <a:solidFill>
                <a:schemeClr val="accent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xplosion 1 4"/>
          <p:cNvSpPr/>
          <p:nvPr/>
        </p:nvSpPr>
        <p:spPr>
          <a:xfrm>
            <a:off x="4901609" y="-20429"/>
            <a:ext cx="2060266" cy="1053820"/>
          </a:xfrm>
          <a:prstGeom prst="irregularSeal1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200" b="1" dirty="0" smtClean="0">
                <a:solidFill>
                  <a:schemeClr val="tx1"/>
                </a:solidFill>
              </a:rPr>
              <a:t>Ans.</a:t>
            </a:r>
            <a:endParaRPr lang="en-GB" sz="3200" b="1" dirty="0">
              <a:solidFill>
                <a:schemeClr val="tx1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1833948" y="5368279"/>
            <a:ext cx="8543636" cy="999436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Can you guess what may be the underlying rules here?</a:t>
            </a:r>
            <a:endParaRPr lang="en-GB" sz="24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13236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/>
        </p:nvSpPr>
        <p:spPr>
          <a:xfrm>
            <a:off x="7089677" y="5965163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FE6CAE8-8AD1-436F-8499-4B39DA8337C6}" type="datetime1">
              <a:rPr lang="en-US" smtClean="0"/>
              <a:pPr/>
              <a:t>10/10/2020</a:t>
            </a:fld>
            <a:endParaRPr lang="en-US"/>
          </a:p>
        </p:txBody>
      </p:sp>
      <p:sp>
        <p:nvSpPr>
          <p:cNvPr id="3" name="Rounded Rectangle 2"/>
          <p:cNvSpPr/>
          <p:nvPr/>
        </p:nvSpPr>
        <p:spPr>
          <a:xfrm>
            <a:off x="74428" y="116958"/>
            <a:ext cx="12025423" cy="6645349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endParaRPr lang="en-US" sz="3200" dirty="0" smtClean="0">
              <a:solidFill>
                <a:srgbClr val="C00000"/>
              </a:solidFill>
            </a:endParaRPr>
          </a:p>
          <a:p>
            <a:pPr algn="just"/>
            <a:endParaRPr lang="en-US" sz="3200" dirty="0">
              <a:solidFill>
                <a:srgbClr val="C00000"/>
              </a:solidFill>
            </a:endParaRPr>
          </a:p>
          <a:p>
            <a:pPr algn="just"/>
            <a:endParaRPr lang="en-US" sz="3200" dirty="0" smtClean="0">
              <a:solidFill>
                <a:srgbClr val="C00000"/>
              </a:solidFill>
            </a:endParaRPr>
          </a:p>
          <a:p>
            <a:pPr algn="just"/>
            <a:endParaRPr lang="en-US" sz="3200" dirty="0" smtClean="0">
              <a:solidFill>
                <a:srgbClr val="C00000"/>
              </a:solidFill>
            </a:endParaRPr>
          </a:p>
          <a:p>
            <a:pPr algn="just"/>
            <a:endParaRPr lang="en-US" sz="3200" dirty="0">
              <a:solidFill>
                <a:srgbClr val="C00000"/>
              </a:solidFill>
            </a:endParaRPr>
          </a:p>
          <a:p>
            <a:pPr algn="just"/>
            <a:endParaRPr lang="en-US" sz="3200" dirty="0" smtClean="0">
              <a:solidFill>
                <a:srgbClr val="C00000"/>
              </a:solidFill>
            </a:endParaRPr>
          </a:p>
          <a:p>
            <a:pPr algn="just"/>
            <a:endParaRPr lang="en-US" sz="3200" dirty="0">
              <a:solidFill>
                <a:srgbClr val="C00000"/>
              </a:solidFill>
            </a:endParaRPr>
          </a:p>
          <a:p>
            <a:pPr algn="just"/>
            <a:r>
              <a:rPr lang="en-US" sz="3200" dirty="0" smtClean="0">
                <a:solidFill>
                  <a:srgbClr val="C00000"/>
                </a:solidFill>
              </a:rPr>
              <a:t>  </a:t>
            </a:r>
          </a:p>
          <a:p>
            <a:pPr algn="just"/>
            <a:endParaRPr lang="en-US" sz="3200" b="1" dirty="0">
              <a:solidFill>
                <a:srgbClr val="C00000"/>
              </a:solidFill>
            </a:endParaRPr>
          </a:p>
          <a:p>
            <a:pPr algn="just"/>
            <a:r>
              <a:rPr lang="en-US" sz="3200" b="1" dirty="0" smtClean="0">
                <a:solidFill>
                  <a:srgbClr val="C00000"/>
                </a:solidFill>
              </a:rPr>
              <a:t>Note:</a:t>
            </a:r>
            <a:r>
              <a:rPr lang="en-US" sz="3200" dirty="0" smtClean="0">
                <a:solidFill>
                  <a:srgbClr val="C00000"/>
                </a:solidFill>
              </a:rPr>
              <a:t> </a:t>
            </a:r>
            <a:r>
              <a:rPr lang="en-US" sz="2800" b="1" dirty="0" smtClean="0">
                <a:solidFill>
                  <a:schemeClr val="tx1"/>
                </a:solidFill>
              </a:rPr>
              <a:t>complex sentences </a:t>
            </a:r>
          </a:p>
          <a:p>
            <a:pPr algn="just"/>
            <a:r>
              <a:rPr lang="en-US" sz="2800" b="1" dirty="0" smtClean="0">
                <a:solidFill>
                  <a:schemeClr val="tx1"/>
                </a:solidFill>
              </a:rPr>
              <a:t>with</a:t>
            </a:r>
            <a:r>
              <a:rPr lang="en-US" sz="2800" b="1" dirty="0" smtClean="0">
                <a:solidFill>
                  <a:srgbClr val="C00000"/>
                </a:solidFill>
              </a:rPr>
              <a:t> </a:t>
            </a:r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</a:rPr>
              <a:t>“relative </a:t>
            </a:r>
            <a:r>
              <a:rPr lang="en-US" sz="2800" b="1" dirty="0" err="1" smtClean="0">
                <a:solidFill>
                  <a:schemeClr val="accent2">
                    <a:lumMod val="75000"/>
                  </a:schemeClr>
                </a:solidFill>
              </a:rPr>
              <a:t>pronouns+main</a:t>
            </a:r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</a:rPr>
              <a:t> verbs”</a:t>
            </a:r>
            <a:r>
              <a:rPr lang="en-US" sz="2800" b="1" dirty="0" smtClean="0">
                <a:solidFill>
                  <a:schemeClr val="tx1"/>
                </a:solidFill>
              </a:rPr>
              <a:t> will be changed into simple sentences following the structure…..</a:t>
            </a:r>
          </a:p>
          <a:p>
            <a:pPr algn="just"/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smtClean="0">
                <a:solidFill>
                  <a:schemeClr val="tx1"/>
                </a:solidFill>
              </a:rPr>
              <a:t>         </a:t>
            </a:r>
            <a:r>
              <a:rPr lang="en-US" sz="2800" b="1" dirty="0" smtClean="0">
                <a:solidFill>
                  <a:srgbClr val="FFC000"/>
                </a:solidFill>
              </a:rPr>
              <a:t>the sentence part </a:t>
            </a:r>
            <a:r>
              <a:rPr lang="en-US" sz="2800" b="1" dirty="0" err="1" smtClean="0">
                <a:solidFill>
                  <a:srgbClr val="FFC000"/>
                </a:solidFill>
              </a:rPr>
              <a:t>upto</a:t>
            </a:r>
            <a:r>
              <a:rPr lang="en-US" sz="2800" b="1" dirty="0" smtClean="0">
                <a:solidFill>
                  <a:srgbClr val="FFC000"/>
                </a:solidFill>
              </a:rPr>
              <a:t>  relative </a:t>
            </a:r>
            <a:r>
              <a:rPr lang="en-US" sz="2800" b="1" dirty="0" err="1" smtClean="0">
                <a:solidFill>
                  <a:srgbClr val="FFC000"/>
                </a:solidFill>
              </a:rPr>
              <a:t>pronouns+</a:t>
            </a:r>
            <a:r>
              <a:rPr lang="en-US" sz="2800" b="1" dirty="0" err="1" smtClean="0">
                <a:solidFill>
                  <a:srgbClr val="92D050"/>
                </a:solidFill>
              </a:rPr>
              <a:t>relative</a:t>
            </a:r>
            <a:r>
              <a:rPr lang="en-US" sz="2800" b="1" dirty="0" smtClean="0">
                <a:solidFill>
                  <a:srgbClr val="92D050"/>
                </a:solidFill>
              </a:rPr>
              <a:t> </a:t>
            </a:r>
          </a:p>
          <a:p>
            <a:pPr algn="just"/>
            <a:r>
              <a:rPr lang="en-US" sz="2800" b="1" dirty="0" smtClean="0">
                <a:solidFill>
                  <a:srgbClr val="92D050"/>
                </a:solidFill>
              </a:rPr>
              <a:t>pronouns </a:t>
            </a:r>
            <a:r>
              <a:rPr lang="en-US" sz="2800" b="1" dirty="0" err="1" smtClean="0">
                <a:solidFill>
                  <a:srgbClr val="92D050"/>
                </a:solidFill>
              </a:rPr>
              <a:t>omitted</a:t>
            </a:r>
            <a:r>
              <a:rPr lang="en-US" sz="2800" b="1" dirty="0" err="1" smtClean="0">
                <a:solidFill>
                  <a:srgbClr val="00B0F0"/>
                </a:solidFill>
              </a:rPr>
              <a:t>+main</a:t>
            </a:r>
            <a:r>
              <a:rPr lang="en-US" sz="2800" b="1" dirty="0" smtClean="0">
                <a:solidFill>
                  <a:srgbClr val="00B0F0"/>
                </a:solidFill>
              </a:rPr>
              <a:t> </a:t>
            </a:r>
            <a:r>
              <a:rPr lang="en-US" sz="2800" b="1" dirty="0" err="1" smtClean="0">
                <a:solidFill>
                  <a:srgbClr val="00B0F0"/>
                </a:solidFill>
              </a:rPr>
              <a:t>verb+ing</a:t>
            </a:r>
            <a:r>
              <a:rPr lang="en-US" sz="2800" b="1" dirty="0" smtClean="0">
                <a:solidFill>
                  <a:srgbClr val="00B0F0"/>
                </a:solidFill>
              </a:rPr>
              <a:t> + the rest part of the sentence.</a:t>
            </a:r>
          </a:p>
          <a:p>
            <a:pPr algn="just"/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smtClean="0">
                <a:solidFill>
                  <a:schemeClr val="tx1"/>
                </a:solidFill>
              </a:rPr>
              <a:t>           </a:t>
            </a:r>
          </a:p>
          <a:p>
            <a:pPr algn="just"/>
            <a:r>
              <a:rPr lang="en-US" sz="3200" dirty="0" smtClean="0">
                <a:solidFill>
                  <a:srgbClr val="FFC000"/>
                </a:solidFill>
              </a:rPr>
              <a:t>Analysis: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</a:p>
          <a:p>
            <a:pPr algn="just"/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**Complex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The students 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who study 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seriously can get good marks. </a:t>
            </a:r>
            <a:endParaRPr lang="en-US" sz="3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32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32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**Simple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2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students studying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seriously can get good marks.</a:t>
            </a:r>
            <a:endParaRPr lang="en-US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3200" dirty="0" smtClean="0">
              <a:solidFill>
                <a:schemeClr val="tx1"/>
              </a:solidFill>
            </a:endParaRPr>
          </a:p>
          <a:p>
            <a:pPr algn="just"/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smtClean="0">
                <a:solidFill>
                  <a:schemeClr val="tx1"/>
                </a:solidFill>
              </a:rPr>
              <a:t>           </a:t>
            </a:r>
            <a:endParaRPr lang="en-US" sz="3200" dirty="0" smtClean="0">
              <a:solidFill>
                <a:srgbClr val="00B0F0"/>
              </a:solidFill>
            </a:endParaRPr>
          </a:p>
          <a:p>
            <a:pPr algn="just"/>
            <a:r>
              <a:rPr lang="en-US" sz="3200" dirty="0">
                <a:solidFill>
                  <a:srgbClr val="00B0F0"/>
                </a:solidFill>
              </a:rPr>
              <a:t> </a:t>
            </a:r>
            <a:r>
              <a:rPr lang="en-US" sz="3200" dirty="0" smtClean="0">
                <a:solidFill>
                  <a:srgbClr val="00B0F0"/>
                </a:solidFill>
              </a:rPr>
              <a:t>          </a:t>
            </a:r>
            <a:endParaRPr lang="en-US" sz="32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just"/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smtClean="0">
                <a:solidFill>
                  <a:schemeClr val="tx1"/>
                </a:solidFill>
              </a:rPr>
              <a:t>                      </a:t>
            </a:r>
            <a:endParaRPr lang="en-US" sz="3200" dirty="0" smtClean="0">
              <a:solidFill>
                <a:srgbClr val="0070C0"/>
              </a:solidFill>
            </a:endParaRPr>
          </a:p>
          <a:p>
            <a:pPr algn="just"/>
            <a:endParaRPr lang="en-US" sz="3200" dirty="0">
              <a:solidFill>
                <a:srgbClr val="0070C0"/>
              </a:solidFill>
            </a:endParaRPr>
          </a:p>
          <a:p>
            <a:pPr algn="just"/>
            <a:endParaRPr lang="en-US" sz="3200" dirty="0" smtClean="0">
              <a:solidFill>
                <a:schemeClr val="accent2"/>
              </a:solidFill>
            </a:endParaRPr>
          </a:p>
          <a:p>
            <a:pPr algn="just"/>
            <a:endParaRPr lang="en-US" sz="3200" dirty="0">
              <a:solidFill>
                <a:schemeClr val="tx1"/>
              </a:solidFill>
            </a:endParaRPr>
          </a:p>
          <a:p>
            <a:pPr algn="just"/>
            <a:r>
              <a:rPr lang="en-US" sz="3200" b="1" dirty="0">
                <a:solidFill>
                  <a:srgbClr val="7030A0"/>
                </a:solidFill>
              </a:rPr>
              <a:t/>
            </a:r>
            <a:br>
              <a:rPr lang="en-US" sz="3200" b="1" dirty="0">
                <a:solidFill>
                  <a:srgbClr val="7030A0"/>
                </a:solidFill>
              </a:rPr>
            </a:br>
            <a:endParaRPr lang="en-GB" sz="3200" b="1" dirty="0">
              <a:solidFill>
                <a:srgbClr val="7030A0"/>
              </a:solidFill>
            </a:endParaRPr>
          </a:p>
        </p:txBody>
      </p:sp>
      <p:sp>
        <p:nvSpPr>
          <p:cNvPr id="4" name="Bent Arrow 3"/>
          <p:cNvSpPr/>
          <p:nvPr/>
        </p:nvSpPr>
        <p:spPr>
          <a:xfrm>
            <a:off x="7700251" y="3271893"/>
            <a:ext cx="374337" cy="379582"/>
          </a:xfrm>
          <a:prstGeom prst="ben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5" name="Hexagon 4"/>
          <p:cNvSpPr/>
          <p:nvPr/>
        </p:nvSpPr>
        <p:spPr>
          <a:xfrm>
            <a:off x="5681478" y="2970267"/>
            <a:ext cx="1545191" cy="471971"/>
          </a:xfrm>
          <a:prstGeom prst="hexagon">
            <a:avLst/>
          </a:prstGeom>
          <a:solidFill>
            <a:srgbClr val="F2F2F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</a:rPr>
              <a:t>omitted</a:t>
            </a:r>
            <a:endParaRPr lang="en-GB" sz="2400" b="1" dirty="0">
              <a:solidFill>
                <a:srgbClr val="FF0000"/>
              </a:solidFill>
            </a:endParaRPr>
          </a:p>
        </p:txBody>
      </p:sp>
      <p:sp>
        <p:nvSpPr>
          <p:cNvPr id="6" name="Bent Arrow 5"/>
          <p:cNvSpPr/>
          <p:nvPr/>
        </p:nvSpPr>
        <p:spPr>
          <a:xfrm rot="10474881">
            <a:off x="5849049" y="3976389"/>
            <a:ext cx="404636" cy="357484"/>
          </a:xfrm>
          <a:prstGeom prst="bentArrow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7" name="Hexagon 6"/>
          <p:cNvSpPr/>
          <p:nvPr/>
        </p:nvSpPr>
        <p:spPr>
          <a:xfrm>
            <a:off x="2838893" y="4167319"/>
            <a:ext cx="3043000" cy="389636"/>
          </a:xfrm>
          <a:prstGeom prst="hexagon">
            <a:avLst/>
          </a:prstGeom>
          <a:solidFill>
            <a:srgbClr val="F2F2F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00B0F0"/>
                </a:solidFill>
              </a:rPr>
              <a:t> main </a:t>
            </a:r>
            <a:r>
              <a:rPr lang="en-US" sz="2400" b="1" dirty="0" err="1" smtClean="0">
                <a:solidFill>
                  <a:srgbClr val="00B0F0"/>
                </a:solidFill>
              </a:rPr>
              <a:t>verb+ing</a:t>
            </a:r>
            <a:endParaRPr lang="en-GB" sz="2400" b="1" dirty="0">
              <a:solidFill>
                <a:srgbClr val="00B0F0"/>
              </a:solidFill>
            </a:endParaRPr>
          </a:p>
        </p:txBody>
      </p:sp>
      <p:sp>
        <p:nvSpPr>
          <p:cNvPr id="8" name="Bent Arrow 7"/>
          <p:cNvSpPr/>
          <p:nvPr/>
        </p:nvSpPr>
        <p:spPr>
          <a:xfrm>
            <a:off x="5392202" y="3271893"/>
            <a:ext cx="374337" cy="379582"/>
          </a:xfrm>
          <a:prstGeom prst="ben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9" name="Hexagon 8"/>
          <p:cNvSpPr/>
          <p:nvPr/>
        </p:nvSpPr>
        <p:spPr>
          <a:xfrm>
            <a:off x="8074588" y="2865648"/>
            <a:ext cx="3694867" cy="681208"/>
          </a:xfrm>
          <a:prstGeom prst="hexagon">
            <a:avLst/>
          </a:prstGeom>
          <a:solidFill>
            <a:srgbClr val="F2F2F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>
                <a:solidFill>
                  <a:srgbClr val="00B0F0"/>
                </a:solidFill>
              </a:rPr>
              <a:t>the rest part of the sentence</a:t>
            </a:r>
            <a:endParaRPr lang="en-GB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445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/>
        </p:nvSpPr>
        <p:spPr>
          <a:xfrm>
            <a:off x="7834361" y="620708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CF3B788-1FA7-48B8-B59B-792AC614878E}" type="datetime1">
              <a:rPr lang="en-US" smtClean="0"/>
              <a:pPr/>
              <a:t>10/10/2020</a:t>
            </a:fld>
            <a:endParaRPr lang="en-US"/>
          </a:p>
        </p:txBody>
      </p:sp>
      <p:sp>
        <p:nvSpPr>
          <p:cNvPr id="3" name="Horizontal Scroll 2"/>
          <p:cNvSpPr/>
          <p:nvPr/>
        </p:nvSpPr>
        <p:spPr>
          <a:xfrm rot="10800000" flipV="1">
            <a:off x="1162627" y="1147083"/>
            <a:ext cx="9866746" cy="1447801"/>
          </a:xfrm>
          <a:prstGeom prst="horizontalScroll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b="1" dirty="0">
                <a:solidFill>
                  <a:schemeClr val="accent3">
                    <a:lumMod val="75000"/>
                  </a:schemeClr>
                </a:solidFill>
              </a:rPr>
              <a:t>Give answer the following questions orally:</a:t>
            </a:r>
          </a:p>
        </p:txBody>
      </p:sp>
      <p:sp>
        <p:nvSpPr>
          <p:cNvPr id="4" name="Flowchart: Display 3"/>
          <p:cNvSpPr/>
          <p:nvPr/>
        </p:nvSpPr>
        <p:spPr>
          <a:xfrm>
            <a:off x="3943350" y="285793"/>
            <a:ext cx="3891011" cy="946726"/>
          </a:xfrm>
          <a:prstGeom prst="flowChartDisplay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200" b="1" dirty="0">
                <a:solidFill>
                  <a:schemeClr val="accent2"/>
                </a:solidFill>
              </a:rPr>
              <a:t>Evaluation</a:t>
            </a:r>
          </a:p>
        </p:txBody>
      </p:sp>
      <p:sp>
        <p:nvSpPr>
          <p:cNvPr id="5" name="Rectangle 4"/>
          <p:cNvSpPr/>
          <p:nvPr/>
        </p:nvSpPr>
        <p:spPr>
          <a:xfrm>
            <a:off x="1376654" y="3089147"/>
            <a:ext cx="1007174" cy="73690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162627" y="2165904"/>
            <a:ext cx="9635837" cy="389543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2800" b="1" dirty="0">
                <a:solidFill>
                  <a:schemeClr val="tx1"/>
                </a:solidFill>
              </a:rPr>
              <a:t>1</a:t>
            </a:r>
            <a:r>
              <a:rPr lang="en-US" sz="2800" b="1" dirty="0" smtClean="0">
                <a:solidFill>
                  <a:schemeClr val="tx1"/>
                </a:solidFill>
              </a:rPr>
              <a:t>. Say about </a:t>
            </a:r>
            <a:r>
              <a:rPr lang="en-US" sz="2800" b="1" dirty="0" smtClean="0">
                <a:solidFill>
                  <a:srgbClr val="C00000"/>
                </a:solidFill>
              </a:rPr>
              <a:t>“relative pronouns” </a:t>
            </a:r>
            <a:r>
              <a:rPr lang="en-US" sz="2800" b="1" dirty="0" smtClean="0">
                <a:solidFill>
                  <a:schemeClr val="tx1"/>
                </a:solidFill>
              </a:rPr>
              <a:t>.</a:t>
            </a:r>
            <a:endParaRPr lang="en-US" sz="2800" b="1" dirty="0">
              <a:solidFill>
                <a:schemeClr val="tx1"/>
              </a:solidFill>
            </a:endParaRPr>
          </a:p>
          <a:p>
            <a:pPr algn="just"/>
            <a:r>
              <a:rPr lang="en-US" sz="2800" b="1" dirty="0" smtClean="0">
                <a:solidFill>
                  <a:schemeClr val="tx1"/>
                </a:solidFill>
              </a:rPr>
              <a:t>2. Say about </a:t>
            </a:r>
            <a:r>
              <a:rPr lang="en-US" sz="2800" b="1" dirty="0" smtClean="0">
                <a:solidFill>
                  <a:srgbClr val="00B050"/>
                </a:solidFill>
              </a:rPr>
              <a:t>“some complex sentences” </a:t>
            </a:r>
            <a:r>
              <a:rPr lang="en-US" sz="2800" b="1" dirty="0" smtClean="0">
                <a:solidFill>
                  <a:schemeClr val="tx1"/>
                </a:solidFill>
              </a:rPr>
              <a:t>with</a:t>
            </a:r>
          </a:p>
          <a:p>
            <a:pPr algn="just"/>
            <a:r>
              <a:rPr lang="en-US" sz="2800" b="1" dirty="0" smtClean="0">
                <a:solidFill>
                  <a:srgbClr val="00B050"/>
                </a:solidFill>
              </a:rPr>
              <a:t> </a:t>
            </a:r>
            <a:r>
              <a:rPr lang="en-US" sz="2800" b="1" dirty="0" smtClean="0">
                <a:solidFill>
                  <a:schemeClr val="accent2"/>
                </a:solidFill>
              </a:rPr>
              <a:t>“relative pronouns”</a:t>
            </a:r>
            <a:r>
              <a:rPr lang="en-US" sz="2800" b="1" dirty="0" smtClean="0">
                <a:solidFill>
                  <a:schemeClr val="tx1"/>
                </a:solidFill>
              </a:rPr>
              <a:t>.</a:t>
            </a:r>
          </a:p>
          <a:p>
            <a:pPr algn="just"/>
            <a:r>
              <a:rPr lang="en-US" sz="2800" b="1" dirty="0" smtClean="0">
                <a:solidFill>
                  <a:schemeClr val="tx1"/>
                </a:solidFill>
              </a:rPr>
              <a:t>3. What do you about </a:t>
            </a:r>
            <a:r>
              <a:rPr lang="en-US" sz="2800" b="1" dirty="0" smtClean="0">
                <a:solidFill>
                  <a:srgbClr val="0070C0"/>
                </a:solidFill>
              </a:rPr>
              <a:t>“interrogative pronouns” </a:t>
            </a:r>
            <a:r>
              <a:rPr lang="en-US" sz="2800" b="1" dirty="0" smtClean="0">
                <a:solidFill>
                  <a:schemeClr val="tx1"/>
                </a:solidFill>
              </a:rPr>
              <a:t>?</a:t>
            </a:r>
            <a:endParaRPr lang="en-US" sz="2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00680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/>
        </p:nvSpPr>
        <p:spPr>
          <a:xfrm>
            <a:off x="7642706" y="6202464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A93267E-4ADC-4ECF-B1A1-66C208909353}" type="datetime1">
              <a:rPr lang="en-US" smtClean="0"/>
              <a:pPr/>
              <a:t>10/10/2020</a:t>
            </a:fld>
            <a:endParaRPr lang="en-US"/>
          </a:p>
        </p:txBody>
      </p:sp>
      <p:sp>
        <p:nvSpPr>
          <p:cNvPr id="3" name="6-Point Star 2"/>
          <p:cNvSpPr/>
          <p:nvPr/>
        </p:nvSpPr>
        <p:spPr>
          <a:xfrm>
            <a:off x="3334327" y="521320"/>
            <a:ext cx="5220318" cy="1583927"/>
          </a:xfrm>
          <a:prstGeom prst="star6">
            <a:avLst/>
          </a:prstGeom>
          <a:pattFill prst="wdUpDiag">
            <a:fgClr>
              <a:schemeClr val="bg2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200" b="1" dirty="0">
                <a:solidFill>
                  <a:schemeClr val="accent5"/>
                </a:solidFill>
              </a:rPr>
              <a:t>Home Work</a:t>
            </a:r>
          </a:p>
        </p:txBody>
      </p:sp>
      <p:sp>
        <p:nvSpPr>
          <p:cNvPr id="4" name="Plaque 3"/>
          <p:cNvSpPr/>
          <p:nvPr/>
        </p:nvSpPr>
        <p:spPr>
          <a:xfrm>
            <a:off x="2158409" y="2105247"/>
            <a:ext cx="7755673" cy="4036647"/>
          </a:xfrm>
          <a:prstGeom prst="plaque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800" b="1" dirty="0">
                <a:solidFill>
                  <a:schemeClr val="tx1"/>
                </a:solidFill>
              </a:rPr>
              <a:t>Make </a:t>
            </a:r>
            <a:r>
              <a:rPr lang="en-US" sz="2800" b="1" dirty="0" smtClean="0">
                <a:solidFill>
                  <a:schemeClr val="tx1"/>
                </a:solidFill>
              </a:rPr>
              <a:t>20 complex sentences consisting of </a:t>
            </a:r>
            <a:r>
              <a:rPr lang="en-US" sz="2800" b="1" dirty="0" smtClean="0">
                <a:solidFill>
                  <a:srgbClr val="00B050"/>
                </a:solidFill>
              </a:rPr>
              <a:t>“relative pronouns”</a:t>
            </a:r>
            <a:r>
              <a:rPr lang="en-US" sz="2800" b="1" dirty="0" smtClean="0">
                <a:solidFill>
                  <a:schemeClr val="tx1"/>
                </a:solidFill>
              </a:rPr>
              <a:t>, and change them into simple ones according to the rules. </a:t>
            </a:r>
            <a:endParaRPr lang="en-US" sz="2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27176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/>
        </p:nvSpPr>
        <p:spPr>
          <a:xfrm>
            <a:off x="5429443" y="6045445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19792CB-3D43-4D68-B957-92E4998DC683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10/10/2020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Slide Number Placeholder 3"/>
          <p:cNvSpPr>
            <a:spLocks noGrp="1"/>
          </p:cNvSpPr>
          <p:nvPr/>
        </p:nvSpPr>
        <p:spPr>
          <a:xfrm>
            <a:off x="6814973" y="6045445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9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4FE0D52-35D2-4874-9ACB-2DAA64C70F4D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4" name="TextBox 4"/>
          <p:cNvSpPr txBox="1"/>
          <p:nvPr/>
        </p:nvSpPr>
        <p:spPr>
          <a:xfrm>
            <a:off x="1318492" y="5036120"/>
            <a:ext cx="838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Thank you </a:t>
            </a:r>
            <a:r>
              <a:rPr lang="en-US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all</a:t>
            </a:r>
            <a:endParaRPr lang="en-US" sz="4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2020455" y="299647"/>
            <a:ext cx="8164945" cy="4558145"/>
          </a:xfrm>
          <a:prstGeom prst="ellipse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1565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7205133" y="6041362"/>
            <a:ext cx="911939" cy="365125"/>
          </a:xfrm>
        </p:spPr>
        <p:txBody>
          <a:bodyPr/>
          <a:lstStyle/>
          <a:p>
            <a:fld id="{18B206AE-3DCE-4939-8EA4-695EE52A18E9}" type="datetime1">
              <a:rPr lang="en-US" smtClean="0"/>
              <a:pPr/>
              <a:t>10/10/2020</a:t>
            </a:fld>
            <a:endParaRPr lang="en-US"/>
          </a:p>
        </p:txBody>
      </p:sp>
      <p:sp>
        <p:nvSpPr>
          <p:cNvPr id="3" name="Rounded Rectangle 2"/>
          <p:cNvSpPr/>
          <p:nvPr/>
        </p:nvSpPr>
        <p:spPr>
          <a:xfrm>
            <a:off x="2429164" y="171942"/>
            <a:ext cx="6816436" cy="9144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Look at the picture below and guess what may be the Topic Today</a:t>
            </a:r>
            <a:endParaRPr lang="en-GB" sz="2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1297172" y="1222744"/>
            <a:ext cx="9633098" cy="4818617"/>
          </a:xfrm>
          <a:prstGeom prst="round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89398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677501" y="5969000"/>
            <a:ext cx="1600200" cy="279400"/>
          </a:xfrm>
        </p:spPr>
        <p:txBody>
          <a:bodyPr/>
          <a:lstStyle/>
          <a:p>
            <a:fld id="{118CC3B4-9E1E-47E0-A485-0B7178C643B1}" type="datetime1">
              <a:rPr lang="en-US" smtClean="0"/>
              <a:t>10/10/2020</a:t>
            </a:fld>
            <a:endParaRPr lang="en-US"/>
          </a:p>
        </p:txBody>
      </p:sp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52D9C84F-267D-4391-8EC2-2ABC3061BED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31437919"/>
              </p:ext>
            </p:extLst>
          </p:nvPr>
        </p:nvGraphicFramePr>
        <p:xfrm>
          <a:off x="637860" y="599320"/>
          <a:ext cx="10916280" cy="56593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501868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/>
        </p:nvSpPr>
        <p:spPr>
          <a:xfrm>
            <a:off x="7335309" y="6162250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614A7922-A447-4D4D-99B1-7181ED311C4E}" type="datetime1">
              <a:rPr lang="en-US" smtClean="0"/>
              <a:pPr/>
              <a:t>10/10/2020</a:t>
            </a:fld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D9008A3-6E31-4CCD-88CF-1AFD65067DFA}"/>
              </a:ext>
            </a:extLst>
          </p:cNvPr>
          <p:cNvSpPr/>
          <p:nvPr/>
        </p:nvSpPr>
        <p:spPr>
          <a:xfrm>
            <a:off x="1120342" y="1697204"/>
            <a:ext cx="9495847" cy="4330321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After the lesson the </a:t>
            </a:r>
            <a:r>
              <a:rPr lang="en-US" sz="3200" b="1" dirty="0" err="1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ss</a:t>
            </a:r>
            <a:r>
              <a:rPr lang="en-US" sz="32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will be able to-</a:t>
            </a:r>
          </a:p>
          <a:p>
            <a:endParaRPr lang="en-US" sz="3200" b="1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→ </a:t>
            </a: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say about “relative pronouns” sentences.</a:t>
            </a:r>
            <a:endParaRPr lang="en-US" sz="2400" b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→ change </a:t>
            </a: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complex </a:t>
            </a: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sentences with “relative </a:t>
            </a:r>
            <a:r>
              <a:rPr lang="en-US" sz="2400" b="1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pronouns+auxiliaries</a:t>
            </a: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as main verbs” into simple. </a:t>
            </a:r>
            <a:endParaRPr lang="en-US" sz="2400" b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→ change complex sentences with “relative </a:t>
            </a:r>
            <a:r>
              <a:rPr lang="en-US" sz="2400" b="1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pronoun+other</a:t>
            </a: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verbs” into simple.</a:t>
            </a:r>
            <a:endParaRPr lang="en-US" sz="2400" b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400" b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400" b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Horizontal Scroll 3"/>
          <p:cNvSpPr/>
          <p:nvPr/>
        </p:nvSpPr>
        <p:spPr>
          <a:xfrm>
            <a:off x="1843521" y="330625"/>
            <a:ext cx="8049491" cy="1231854"/>
          </a:xfrm>
          <a:prstGeom prst="horizontalScroll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2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Learning</a:t>
            </a:r>
            <a:r>
              <a:rPr lang="en-US" sz="3200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32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Outcomes:</a:t>
            </a:r>
          </a:p>
        </p:txBody>
      </p:sp>
    </p:spTree>
    <p:extLst>
      <p:ext uri="{BB962C8B-B14F-4D97-AF65-F5344CB8AC3E}">
        <p14:creationId xmlns:p14="http://schemas.microsoft.com/office/powerpoint/2010/main" val="778277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4">
            <a:extLst>
              <a:ext uri="{FF2B5EF4-FFF2-40B4-BE49-F238E27FC236}">
                <a16:creationId xmlns:a16="http://schemas.microsoft.com/office/drawing/2014/main" id="{E1F56A62-6CAA-4B98-B8C8-9C49EA942470}"/>
              </a:ext>
            </a:extLst>
          </p:cNvPr>
          <p:cNvSpPr>
            <a:spLocks noGrp="1"/>
          </p:cNvSpPr>
          <p:nvPr/>
        </p:nvSpPr>
        <p:spPr>
          <a:xfrm>
            <a:off x="425302" y="898558"/>
            <a:ext cx="11323675" cy="560856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sz="3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1.Complex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cow 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that is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very strong can plough this land.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Simple: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 strong cow can plough this land..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3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Complex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A man </a:t>
            </a:r>
            <a:r>
              <a:rPr lang="en-US" sz="3200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who is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very intelligent can solve the riddle.</a:t>
            </a:r>
            <a:endParaRPr lang="en-US" sz="3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Complex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The fox is an animal </a:t>
            </a:r>
            <a:r>
              <a:rPr lang="en-US" sz="3200" dirty="0" smtClean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which is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very cunning.</a:t>
            </a: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.Complex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The students 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who 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are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brilliant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can get good marks. 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1284284" y="102835"/>
            <a:ext cx="9559637" cy="785090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800" b="1" dirty="0" smtClean="0">
                <a:solidFill>
                  <a:srgbClr val="C00000"/>
                </a:solidFill>
              </a:rPr>
              <a:t>Change </a:t>
            </a:r>
            <a:r>
              <a:rPr lang="en-US" sz="2800" b="1" dirty="0" smtClean="0">
                <a:solidFill>
                  <a:srgbClr val="C00000"/>
                </a:solidFill>
              </a:rPr>
              <a:t>the </a:t>
            </a:r>
            <a:r>
              <a:rPr lang="en-US" sz="2800" b="1" dirty="0" smtClean="0">
                <a:solidFill>
                  <a:srgbClr val="C00000"/>
                </a:solidFill>
              </a:rPr>
              <a:t>following complex sentences into simple </a:t>
            </a:r>
            <a:r>
              <a:rPr lang="en-US" sz="2800" b="1" dirty="0" err="1" smtClean="0">
                <a:solidFill>
                  <a:srgbClr val="C00000"/>
                </a:solidFill>
              </a:rPr>
              <a:t>ones.One</a:t>
            </a:r>
            <a:r>
              <a:rPr lang="en-US" sz="2800" b="1" dirty="0" smtClean="0">
                <a:solidFill>
                  <a:srgbClr val="C00000"/>
                </a:solidFill>
              </a:rPr>
              <a:t> </a:t>
            </a:r>
            <a:r>
              <a:rPr lang="en-US" sz="2800" b="1" dirty="0" smtClean="0">
                <a:solidFill>
                  <a:srgbClr val="C00000"/>
                </a:solidFill>
              </a:rPr>
              <a:t>is done for you.</a:t>
            </a:r>
            <a:endParaRPr lang="en-GB" sz="28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50431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/>
        </p:nvSpPr>
        <p:spPr>
          <a:xfrm>
            <a:off x="7174526" y="6247647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44A6318-1BE5-446B-AC8C-5CBC11A2EC45}" type="datetime1">
              <a:rPr lang="en-US" smtClean="0"/>
              <a:pPr/>
              <a:t>10/10/2020</a:t>
            </a:fld>
            <a:endParaRPr lang="en-US"/>
          </a:p>
        </p:txBody>
      </p:sp>
      <p:sp>
        <p:nvSpPr>
          <p:cNvPr id="3" name="Rounded Rectangle 2"/>
          <p:cNvSpPr/>
          <p:nvPr/>
        </p:nvSpPr>
        <p:spPr>
          <a:xfrm>
            <a:off x="270693" y="95694"/>
            <a:ext cx="11670146" cy="6432018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endParaRPr lang="en-GB" sz="2800" dirty="0">
              <a:solidFill>
                <a:schemeClr val="tx1"/>
              </a:solidFill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669852" y="1012123"/>
            <a:ext cx="11057859" cy="4196159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b="1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b="1" dirty="0" smtClean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.Simple</a:t>
            </a:r>
            <a:r>
              <a:rPr lang="en-US" sz="2800" dirty="0" smtClean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A very intelligent man can solve the riddle.</a:t>
            </a:r>
            <a:endParaRPr lang="en-US" sz="2800" b="1" dirty="0" smtClean="0">
              <a:solidFill>
                <a:srgbClr val="92D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8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8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Simple</a:t>
            </a:r>
            <a:r>
              <a:rPr lang="en-US" sz="28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The fox is a very cunning animal.</a:t>
            </a:r>
            <a:endParaRPr lang="en-US" sz="2800" b="1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4.Simple</a:t>
            </a:r>
            <a:r>
              <a:rPr lang="en-US" sz="28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8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brilliant </a:t>
            </a:r>
            <a:r>
              <a:rPr lang="en-US" sz="28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students </a:t>
            </a:r>
            <a:r>
              <a:rPr lang="en-US" sz="28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can get good marks.</a:t>
            </a:r>
          </a:p>
          <a:p>
            <a:endParaRPr lang="en-US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xplosion 1 4"/>
          <p:cNvSpPr/>
          <p:nvPr/>
        </p:nvSpPr>
        <p:spPr>
          <a:xfrm>
            <a:off x="4901609" y="-20429"/>
            <a:ext cx="2060266" cy="1053820"/>
          </a:xfrm>
          <a:prstGeom prst="irregularSeal1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200" b="1" dirty="0" smtClean="0">
                <a:solidFill>
                  <a:schemeClr val="tx1"/>
                </a:solidFill>
              </a:rPr>
              <a:t>Ans.</a:t>
            </a:r>
            <a:endParaRPr lang="en-GB" sz="3200" b="1" dirty="0">
              <a:solidFill>
                <a:schemeClr val="tx1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1833948" y="5368279"/>
            <a:ext cx="8543636" cy="999436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Can you guess what may be the underlying rules here?</a:t>
            </a:r>
            <a:endParaRPr lang="en-GB" sz="24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6482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/>
        </p:nvSpPr>
        <p:spPr>
          <a:xfrm>
            <a:off x="7089677" y="5965163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FE6CAE8-8AD1-436F-8499-4B39DA8337C6}" type="datetime1">
              <a:rPr lang="en-US" smtClean="0"/>
              <a:pPr/>
              <a:t>10/10/2020</a:t>
            </a:fld>
            <a:endParaRPr lang="en-US"/>
          </a:p>
        </p:txBody>
      </p:sp>
      <p:sp>
        <p:nvSpPr>
          <p:cNvPr id="3" name="Rounded Rectangle 2"/>
          <p:cNvSpPr/>
          <p:nvPr/>
        </p:nvSpPr>
        <p:spPr>
          <a:xfrm>
            <a:off x="74428" y="116958"/>
            <a:ext cx="12025423" cy="6645349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endParaRPr lang="en-US" sz="3200" dirty="0" smtClean="0">
              <a:solidFill>
                <a:srgbClr val="C00000"/>
              </a:solidFill>
            </a:endParaRPr>
          </a:p>
          <a:p>
            <a:pPr algn="just"/>
            <a:endParaRPr lang="en-US" sz="3200" dirty="0">
              <a:solidFill>
                <a:srgbClr val="C00000"/>
              </a:solidFill>
            </a:endParaRPr>
          </a:p>
          <a:p>
            <a:pPr algn="just"/>
            <a:endParaRPr lang="en-US" sz="3200" dirty="0" smtClean="0">
              <a:solidFill>
                <a:srgbClr val="C00000"/>
              </a:solidFill>
            </a:endParaRPr>
          </a:p>
          <a:p>
            <a:pPr algn="just"/>
            <a:endParaRPr lang="en-US" sz="3200" dirty="0" smtClean="0">
              <a:solidFill>
                <a:srgbClr val="C00000"/>
              </a:solidFill>
            </a:endParaRPr>
          </a:p>
          <a:p>
            <a:pPr algn="just"/>
            <a:endParaRPr lang="en-US" sz="3200" dirty="0">
              <a:solidFill>
                <a:srgbClr val="C00000"/>
              </a:solidFill>
            </a:endParaRPr>
          </a:p>
          <a:p>
            <a:pPr algn="just"/>
            <a:endParaRPr lang="en-US" sz="3200" dirty="0" smtClean="0">
              <a:solidFill>
                <a:srgbClr val="C00000"/>
              </a:solidFill>
            </a:endParaRPr>
          </a:p>
          <a:p>
            <a:pPr algn="just"/>
            <a:endParaRPr lang="en-US" sz="3200" dirty="0">
              <a:solidFill>
                <a:srgbClr val="C00000"/>
              </a:solidFill>
            </a:endParaRPr>
          </a:p>
          <a:p>
            <a:pPr algn="just"/>
            <a:r>
              <a:rPr lang="en-US" sz="3200" dirty="0" smtClean="0">
                <a:solidFill>
                  <a:srgbClr val="C00000"/>
                </a:solidFill>
              </a:rPr>
              <a:t>  </a:t>
            </a:r>
            <a:r>
              <a:rPr lang="en-US" sz="3200" b="1" dirty="0" smtClean="0">
                <a:solidFill>
                  <a:srgbClr val="C00000"/>
                </a:solidFill>
              </a:rPr>
              <a:t>Note:</a:t>
            </a:r>
            <a:r>
              <a:rPr lang="en-US" sz="3200" dirty="0" smtClean="0">
                <a:solidFill>
                  <a:srgbClr val="C00000"/>
                </a:solidFill>
              </a:rPr>
              <a:t> </a:t>
            </a:r>
            <a:r>
              <a:rPr lang="en-US" sz="2800" dirty="0" smtClean="0">
                <a:solidFill>
                  <a:schemeClr val="tx1"/>
                </a:solidFill>
              </a:rPr>
              <a:t>complex sentences </a:t>
            </a:r>
          </a:p>
          <a:p>
            <a:pPr algn="just"/>
            <a:r>
              <a:rPr lang="en-US" sz="2800" dirty="0" smtClean="0">
                <a:solidFill>
                  <a:schemeClr val="tx1"/>
                </a:solidFill>
              </a:rPr>
              <a:t>with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</a:rPr>
              <a:t>“relative </a:t>
            </a:r>
            <a:r>
              <a:rPr lang="en-US" sz="2800" dirty="0" err="1" smtClean="0">
                <a:solidFill>
                  <a:schemeClr val="accent2">
                    <a:lumMod val="75000"/>
                  </a:schemeClr>
                </a:solidFill>
              </a:rPr>
              <a:t>pronouns+auxiliaries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</a:rPr>
              <a:t> as main verbs”</a:t>
            </a:r>
            <a:r>
              <a:rPr lang="en-US" sz="2800" dirty="0" smtClean="0">
                <a:solidFill>
                  <a:schemeClr val="tx1"/>
                </a:solidFill>
              </a:rPr>
              <a:t> will be changed into simple sentences following the structure…..</a:t>
            </a:r>
          </a:p>
          <a:p>
            <a:pPr algn="just"/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smtClean="0">
                <a:solidFill>
                  <a:schemeClr val="tx1"/>
                </a:solidFill>
              </a:rPr>
              <a:t>           </a:t>
            </a:r>
            <a:r>
              <a:rPr lang="en-US" sz="2800" dirty="0" smtClean="0">
                <a:solidFill>
                  <a:srgbClr val="FFC000"/>
                </a:solidFill>
              </a:rPr>
              <a:t>relative pronouns with the auxiliaries will be omitted+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</a:p>
          <a:p>
            <a:pPr algn="just"/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smtClean="0">
                <a:solidFill>
                  <a:schemeClr val="tx1"/>
                </a:solidFill>
              </a:rPr>
              <a:t>           </a:t>
            </a:r>
            <a:r>
              <a:rPr lang="en-US" sz="2800" dirty="0" smtClean="0">
                <a:solidFill>
                  <a:schemeClr val="accent3"/>
                </a:solidFill>
              </a:rPr>
              <a:t>the rest words of the clauses with relative pronouns will be formed into meaningful phrases</a:t>
            </a:r>
            <a:r>
              <a:rPr lang="en-US" sz="2800" dirty="0" smtClean="0">
                <a:solidFill>
                  <a:schemeClr val="tx1"/>
                </a:solidFill>
              </a:rPr>
              <a:t>+ the other clauses will be used unchanged. </a:t>
            </a:r>
          </a:p>
          <a:p>
            <a:pPr algn="just"/>
            <a:r>
              <a:rPr lang="en-US" sz="3200" dirty="0" smtClean="0">
                <a:solidFill>
                  <a:srgbClr val="FFC000"/>
                </a:solidFill>
              </a:rPr>
              <a:t>Analysis: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</a:p>
          <a:p>
            <a:pPr algn="just"/>
            <a:r>
              <a:rPr lang="en-US" sz="3200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**</a:t>
            </a: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Complex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2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cow </a:t>
            </a:r>
            <a:r>
              <a:rPr lang="en-US" sz="3200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that is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very strong </a:t>
            </a:r>
            <a:r>
              <a:rPr lang="en-US" sz="3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can plough this land. </a:t>
            </a:r>
            <a:endParaRPr lang="en-US" sz="32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</a:t>
            </a:r>
          </a:p>
          <a:p>
            <a:pPr algn="just"/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</a:t>
            </a:r>
          </a:p>
          <a:p>
            <a:pPr algn="just"/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en-US" sz="32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**</a:t>
            </a: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Simple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200" u="sng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very strong cow 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can plough his land</a:t>
            </a:r>
          </a:p>
          <a:p>
            <a:pPr algn="just"/>
            <a:endParaRPr lang="en-US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3200" dirty="0" smtClean="0">
              <a:solidFill>
                <a:schemeClr val="tx1"/>
              </a:solidFill>
            </a:endParaRPr>
          </a:p>
          <a:p>
            <a:pPr algn="just"/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smtClean="0">
                <a:solidFill>
                  <a:schemeClr val="tx1"/>
                </a:solidFill>
              </a:rPr>
              <a:t>           </a:t>
            </a:r>
            <a:endParaRPr lang="en-US" sz="3200" dirty="0" smtClean="0">
              <a:solidFill>
                <a:srgbClr val="00B0F0"/>
              </a:solidFill>
            </a:endParaRPr>
          </a:p>
          <a:p>
            <a:pPr algn="just"/>
            <a:r>
              <a:rPr lang="en-US" sz="3200" dirty="0">
                <a:solidFill>
                  <a:srgbClr val="00B0F0"/>
                </a:solidFill>
              </a:rPr>
              <a:t> </a:t>
            </a:r>
            <a:r>
              <a:rPr lang="en-US" sz="3200" dirty="0" smtClean="0">
                <a:solidFill>
                  <a:srgbClr val="00B0F0"/>
                </a:solidFill>
              </a:rPr>
              <a:t>          </a:t>
            </a:r>
            <a:endParaRPr lang="en-US" sz="32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just"/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smtClean="0">
                <a:solidFill>
                  <a:schemeClr val="tx1"/>
                </a:solidFill>
              </a:rPr>
              <a:t>                      </a:t>
            </a:r>
            <a:endParaRPr lang="en-US" sz="3200" dirty="0" smtClean="0">
              <a:solidFill>
                <a:srgbClr val="0070C0"/>
              </a:solidFill>
            </a:endParaRPr>
          </a:p>
          <a:p>
            <a:pPr algn="just"/>
            <a:endParaRPr lang="en-US" sz="3200" dirty="0">
              <a:solidFill>
                <a:srgbClr val="0070C0"/>
              </a:solidFill>
            </a:endParaRPr>
          </a:p>
          <a:p>
            <a:pPr algn="just"/>
            <a:endParaRPr lang="en-US" sz="3200" dirty="0" smtClean="0">
              <a:solidFill>
                <a:schemeClr val="accent2"/>
              </a:solidFill>
            </a:endParaRPr>
          </a:p>
          <a:p>
            <a:pPr algn="just"/>
            <a:endParaRPr lang="en-US" sz="3200" dirty="0">
              <a:solidFill>
                <a:schemeClr val="tx1"/>
              </a:solidFill>
            </a:endParaRPr>
          </a:p>
          <a:p>
            <a:pPr algn="just"/>
            <a:r>
              <a:rPr lang="en-US" sz="3200" b="1" dirty="0">
                <a:solidFill>
                  <a:srgbClr val="7030A0"/>
                </a:solidFill>
              </a:rPr>
              <a:t/>
            </a:r>
            <a:br>
              <a:rPr lang="en-US" sz="3200" b="1" dirty="0">
                <a:solidFill>
                  <a:srgbClr val="7030A0"/>
                </a:solidFill>
              </a:rPr>
            </a:br>
            <a:endParaRPr lang="en-GB" sz="3200" b="1" dirty="0">
              <a:solidFill>
                <a:srgbClr val="7030A0"/>
              </a:solidFill>
            </a:endParaRPr>
          </a:p>
        </p:txBody>
      </p:sp>
      <p:sp>
        <p:nvSpPr>
          <p:cNvPr id="4" name="Bent Arrow 3"/>
          <p:cNvSpPr/>
          <p:nvPr/>
        </p:nvSpPr>
        <p:spPr>
          <a:xfrm>
            <a:off x="8339451" y="2967687"/>
            <a:ext cx="374337" cy="379582"/>
          </a:xfrm>
          <a:prstGeom prst="ben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5" name="Hexagon 4"/>
          <p:cNvSpPr/>
          <p:nvPr/>
        </p:nvSpPr>
        <p:spPr>
          <a:xfrm>
            <a:off x="4427337" y="2875298"/>
            <a:ext cx="1545191" cy="471971"/>
          </a:xfrm>
          <a:prstGeom prst="hexagon">
            <a:avLst/>
          </a:prstGeom>
          <a:solidFill>
            <a:srgbClr val="F2F2F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</a:rPr>
              <a:t>omitted</a:t>
            </a:r>
            <a:endParaRPr lang="en-GB" sz="2400" b="1" dirty="0">
              <a:solidFill>
                <a:srgbClr val="FF0000"/>
              </a:solidFill>
            </a:endParaRPr>
          </a:p>
        </p:txBody>
      </p:sp>
      <p:sp>
        <p:nvSpPr>
          <p:cNvPr id="6" name="Hexagon 5"/>
          <p:cNvSpPr/>
          <p:nvPr/>
        </p:nvSpPr>
        <p:spPr>
          <a:xfrm>
            <a:off x="5326909" y="5778925"/>
            <a:ext cx="4678327" cy="616390"/>
          </a:xfrm>
          <a:prstGeom prst="hexagon">
            <a:avLst/>
          </a:prstGeom>
          <a:solidFill>
            <a:srgbClr val="F2F2F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00B050"/>
                </a:solidFill>
              </a:rPr>
              <a:t>A meaningful phrase formed</a:t>
            </a:r>
            <a:endParaRPr lang="en-GB" sz="2400" b="1" dirty="0">
              <a:solidFill>
                <a:srgbClr val="00B050"/>
              </a:solidFill>
            </a:endParaRPr>
          </a:p>
        </p:txBody>
      </p:sp>
      <p:sp>
        <p:nvSpPr>
          <p:cNvPr id="7" name="Down Arrow 6"/>
          <p:cNvSpPr/>
          <p:nvPr/>
        </p:nvSpPr>
        <p:spPr>
          <a:xfrm>
            <a:off x="5413687" y="5386402"/>
            <a:ext cx="105469" cy="363956"/>
          </a:xfrm>
          <a:prstGeom prst="down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Bent Arrow 7"/>
          <p:cNvSpPr/>
          <p:nvPr/>
        </p:nvSpPr>
        <p:spPr>
          <a:xfrm rot="10474881">
            <a:off x="4300205" y="3813438"/>
            <a:ext cx="404636" cy="357484"/>
          </a:xfrm>
          <a:prstGeom prst="bentArrow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9" name="Hexagon 8"/>
          <p:cNvSpPr/>
          <p:nvPr/>
        </p:nvSpPr>
        <p:spPr>
          <a:xfrm>
            <a:off x="74428" y="3891902"/>
            <a:ext cx="4243560" cy="655508"/>
          </a:xfrm>
          <a:prstGeom prst="hexagon">
            <a:avLst/>
          </a:prstGeom>
          <a:solidFill>
            <a:srgbClr val="F2F2F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00B0F0"/>
                </a:solidFill>
              </a:rPr>
              <a:t>relative pronouns with </a:t>
            </a:r>
            <a:r>
              <a:rPr lang="en-US" sz="2400" b="1" dirty="0" smtClean="0">
                <a:solidFill>
                  <a:srgbClr val="00B0F0"/>
                </a:solidFill>
              </a:rPr>
              <a:t> auxiliary</a:t>
            </a:r>
            <a:endParaRPr lang="en-GB" sz="2400" b="1" dirty="0">
              <a:solidFill>
                <a:srgbClr val="00B0F0"/>
              </a:solidFill>
            </a:endParaRPr>
          </a:p>
        </p:txBody>
      </p:sp>
      <p:sp>
        <p:nvSpPr>
          <p:cNvPr id="10" name="Bent Arrow 9"/>
          <p:cNvSpPr/>
          <p:nvPr/>
        </p:nvSpPr>
        <p:spPr>
          <a:xfrm>
            <a:off x="4019771" y="3046728"/>
            <a:ext cx="374337" cy="379582"/>
          </a:xfrm>
          <a:prstGeom prst="ben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1" name="Hexagon 10"/>
          <p:cNvSpPr/>
          <p:nvPr/>
        </p:nvSpPr>
        <p:spPr>
          <a:xfrm>
            <a:off x="8747017" y="2875297"/>
            <a:ext cx="3023224" cy="471971"/>
          </a:xfrm>
          <a:prstGeom prst="hexagon">
            <a:avLst/>
          </a:prstGeom>
          <a:solidFill>
            <a:srgbClr val="F2F2F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</a:rPr>
              <a:t>The other clause</a:t>
            </a:r>
            <a:endParaRPr lang="en-GB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9106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/>
        </p:nvSpPr>
        <p:spPr>
          <a:xfrm>
            <a:off x="7089677" y="5965163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FE6CAE8-8AD1-436F-8499-4B39DA8337C6}" type="datetime1">
              <a:rPr lang="en-US" smtClean="0"/>
              <a:pPr/>
              <a:t>10/10/2020</a:t>
            </a:fld>
            <a:endParaRPr lang="en-US"/>
          </a:p>
        </p:txBody>
      </p:sp>
      <p:sp>
        <p:nvSpPr>
          <p:cNvPr id="3" name="Rounded Rectangle 2"/>
          <p:cNvSpPr/>
          <p:nvPr/>
        </p:nvSpPr>
        <p:spPr>
          <a:xfrm>
            <a:off x="74428" y="116958"/>
            <a:ext cx="12025423" cy="6645349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endParaRPr lang="en-US" sz="3200" dirty="0" smtClean="0">
              <a:solidFill>
                <a:srgbClr val="C00000"/>
              </a:solidFill>
            </a:endParaRPr>
          </a:p>
          <a:p>
            <a:pPr algn="just"/>
            <a:endParaRPr lang="en-US" sz="3200" dirty="0">
              <a:solidFill>
                <a:srgbClr val="C00000"/>
              </a:solidFill>
            </a:endParaRPr>
          </a:p>
          <a:p>
            <a:pPr algn="just"/>
            <a:endParaRPr lang="en-US" sz="3200" dirty="0" smtClean="0">
              <a:solidFill>
                <a:srgbClr val="C00000"/>
              </a:solidFill>
            </a:endParaRPr>
          </a:p>
          <a:p>
            <a:pPr algn="just"/>
            <a:endParaRPr lang="en-US" sz="3200" dirty="0" smtClean="0">
              <a:solidFill>
                <a:srgbClr val="C00000"/>
              </a:solidFill>
            </a:endParaRPr>
          </a:p>
          <a:p>
            <a:pPr algn="just"/>
            <a:endParaRPr lang="en-US" sz="3200" dirty="0">
              <a:solidFill>
                <a:srgbClr val="C00000"/>
              </a:solidFill>
            </a:endParaRPr>
          </a:p>
          <a:p>
            <a:pPr algn="just"/>
            <a:endParaRPr lang="en-US" sz="3200" dirty="0" smtClean="0">
              <a:solidFill>
                <a:srgbClr val="C00000"/>
              </a:solidFill>
            </a:endParaRPr>
          </a:p>
          <a:p>
            <a:pPr algn="just"/>
            <a:endParaRPr lang="en-US" sz="3200" dirty="0">
              <a:solidFill>
                <a:srgbClr val="C00000"/>
              </a:solidFill>
            </a:endParaRPr>
          </a:p>
          <a:p>
            <a:pPr algn="just"/>
            <a:r>
              <a:rPr lang="en-US" sz="3200" dirty="0" smtClean="0">
                <a:solidFill>
                  <a:srgbClr val="C00000"/>
                </a:solidFill>
              </a:rPr>
              <a:t>   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</a:p>
          <a:p>
            <a:pPr algn="just"/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b="1" u="sng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Relative pronouns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</a:rPr>
              <a:t>: </a:t>
            </a:r>
            <a:r>
              <a:rPr lang="en-US" sz="2800" dirty="0" smtClean="0">
                <a:solidFill>
                  <a:srgbClr val="00B0F0"/>
                </a:solidFill>
              </a:rPr>
              <a:t>“</a:t>
            </a:r>
            <a:r>
              <a:rPr lang="en-US" sz="2800" dirty="0" err="1" smtClean="0">
                <a:solidFill>
                  <a:srgbClr val="00B0F0"/>
                </a:solidFill>
              </a:rPr>
              <a:t>who,which,what,when,where,how</a:t>
            </a:r>
            <a:r>
              <a:rPr lang="en-US" sz="2800" dirty="0" smtClean="0">
                <a:solidFill>
                  <a:srgbClr val="00B0F0"/>
                </a:solidFill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</a:rPr>
              <a:t>etc</a:t>
            </a:r>
            <a:r>
              <a:rPr lang="en-US" sz="2800" dirty="0" smtClean="0">
                <a:solidFill>
                  <a:srgbClr val="00B0F0"/>
                </a:solidFill>
              </a:rPr>
              <a:t> .”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</a:rPr>
              <a:t> are called </a:t>
            </a:r>
            <a:r>
              <a:rPr lang="en-US" sz="2800" dirty="0" smtClean="0">
                <a:solidFill>
                  <a:srgbClr val="00B050"/>
                </a:solidFill>
              </a:rPr>
              <a:t>“relative pronouns” </a:t>
            </a:r>
            <a:r>
              <a:rPr lang="en-US" sz="2800" dirty="0" smtClean="0">
                <a:solidFill>
                  <a:schemeClr val="tx1"/>
                </a:solidFill>
              </a:rPr>
              <a:t>when they are used at the middle of two clauses to connect them as a complex sentence.</a:t>
            </a:r>
          </a:p>
          <a:p>
            <a:pPr algn="just"/>
            <a:endParaRPr lang="en-US" sz="2800" dirty="0">
              <a:solidFill>
                <a:schemeClr val="tx1"/>
              </a:solidFill>
            </a:endParaRPr>
          </a:p>
          <a:p>
            <a:pPr algn="just"/>
            <a:r>
              <a:rPr lang="en-US" sz="2800" dirty="0" smtClean="0">
                <a:solidFill>
                  <a:srgbClr val="FFC000"/>
                </a:solidFill>
              </a:rPr>
              <a:t>***</a:t>
            </a:r>
            <a:r>
              <a:rPr lang="en-US" sz="2800" dirty="0" smtClean="0">
                <a:solidFill>
                  <a:schemeClr val="tx1"/>
                </a:solidFill>
              </a:rPr>
              <a:t> But when these words are used at the beginning of interrogative sentences they are called </a:t>
            </a:r>
            <a:r>
              <a:rPr lang="en-US" sz="2800" dirty="0" smtClean="0">
                <a:solidFill>
                  <a:srgbClr val="7030A0"/>
                </a:solidFill>
              </a:rPr>
              <a:t>“Interrogative Pronoun”</a:t>
            </a:r>
            <a:r>
              <a:rPr lang="en-US" sz="2800" dirty="0" smtClean="0">
                <a:solidFill>
                  <a:schemeClr val="tx1"/>
                </a:solidFill>
              </a:rPr>
              <a:t>. </a:t>
            </a:r>
          </a:p>
          <a:p>
            <a:pPr algn="just"/>
            <a:endParaRPr lang="en-US" sz="2800" dirty="0" smtClean="0">
              <a:solidFill>
                <a:schemeClr val="tx1"/>
              </a:solidFill>
            </a:endParaRPr>
          </a:p>
          <a:p>
            <a:pPr algn="just"/>
            <a:r>
              <a:rPr lang="en-US" sz="2800" dirty="0" smtClean="0">
                <a:solidFill>
                  <a:srgbClr val="C00000"/>
                </a:solidFill>
              </a:rPr>
              <a:t>***</a:t>
            </a:r>
            <a:r>
              <a:rPr lang="en-US" sz="2800" dirty="0" smtClean="0">
                <a:solidFill>
                  <a:schemeClr val="tx1"/>
                </a:solidFill>
              </a:rPr>
              <a:t> These words are also known as </a:t>
            </a:r>
            <a:r>
              <a:rPr lang="en-US" sz="2800" dirty="0" smtClean="0">
                <a:solidFill>
                  <a:srgbClr val="00B050"/>
                </a:solidFill>
              </a:rPr>
              <a:t>“WH Words” </a:t>
            </a:r>
            <a:r>
              <a:rPr lang="en-US" sz="2800" dirty="0" smtClean="0">
                <a:solidFill>
                  <a:schemeClr val="tx1"/>
                </a:solidFill>
              </a:rPr>
              <a:t>in English </a:t>
            </a:r>
            <a:r>
              <a:rPr lang="en-US" sz="2800" dirty="0" err="1" smtClean="0">
                <a:solidFill>
                  <a:schemeClr val="tx1"/>
                </a:solidFill>
              </a:rPr>
              <a:t>Grammer</a:t>
            </a:r>
            <a:r>
              <a:rPr lang="en-US" sz="2800" dirty="0" smtClean="0">
                <a:solidFill>
                  <a:schemeClr val="tx1"/>
                </a:solidFill>
              </a:rPr>
              <a:t>.</a:t>
            </a:r>
          </a:p>
          <a:p>
            <a:pPr algn="just"/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smtClean="0">
                <a:solidFill>
                  <a:schemeClr val="tx1"/>
                </a:solidFill>
              </a:rPr>
              <a:t>          </a:t>
            </a:r>
          </a:p>
          <a:p>
            <a:pPr algn="just"/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smtClean="0">
                <a:solidFill>
                  <a:schemeClr val="tx1"/>
                </a:solidFill>
              </a:rPr>
              <a:t>           </a:t>
            </a:r>
            <a:endParaRPr lang="en-US" sz="3200" dirty="0" smtClean="0">
              <a:solidFill>
                <a:schemeClr val="tx1"/>
              </a:solidFill>
            </a:endParaRPr>
          </a:p>
          <a:p>
            <a:pPr algn="just"/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smtClean="0">
                <a:solidFill>
                  <a:schemeClr val="tx1"/>
                </a:solidFill>
              </a:rPr>
              <a:t>           </a:t>
            </a:r>
            <a:endParaRPr lang="en-US" sz="3200" dirty="0" smtClean="0">
              <a:solidFill>
                <a:srgbClr val="00B0F0"/>
              </a:solidFill>
            </a:endParaRPr>
          </a:p>
          <a:p>
            <a:pPr algn="just"/>
            <a:r>
              <a:rPr lang="en-US" sz="3200" dirty="0">
                <a:solidFill>
                  <a:srgbClr val="00B0F0"/>
                </a:solidFill>
              </a:rPr>
              <a:t> </a:t>
            </a:r>
            <a:r>
              <a:rPr lang="en-US" sz="3200" dirty="0" smtClean="0">
                <a:solidFill>
                  <a:srgbClr val="00B0F0"/>
                </a:solidFill>
              </a:rPr>
              <a:t>          </a:t>
            </a:r>
            <a:endParaRPr lang="en-US" sz="32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just"/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smtClean="0">
                <a:solidFill>
                  <a:schemeClr val="tx1"/>
                </a:solidFill>
              </a:rPr>
              <a:t>                      </a:t>
            </a:r>
            <a:endParaRPr lang="en-US" sz="3200" dirty="0" smtClean="0">
              <a:solidFill>
                <a:srgbClr val="0070C0"/>
              </a:solidFill>
            </a:endParaRPr>
          </a:p>
          <a:p>
            <a:pPr algn="just"/>
            <a:endParaRPr lang="en-US" sz="3200" dirty="0">
              <a:solidFill>
                <a:srgbClr val="0070C0"/>
              </a:solidFill>
            </a:endParaRPr>
          </a:p>
          <a:p>
            <a:pPr algn="just"/>
            <a:endParaRPr lang="en-US" sz="3200" dirty="0" smtClean="0">
              <a:solidFill>
                <a:schemeClr val="accent2"/>
              </a:solidFill>
            </a:endParaRPr>
          </a:p>
          <a:p>
            <a:pPr algn="just"/>
            <a:endParaRPr lang="en-US" sz="3200" dirty="0">
              <a:solidFill>
                <a:schemeClr val="tx1"/>
              </a:solidFill>
            </a:endParaRPr>
          </a:p>
          <a:p>
            <a:pPr algn="just"/>
            <a:r>
              <a:rPr lang="en-US" sz="3200" b="1" dirty="0">
                <a:solidFill>
                  <a:srgbClr val="7030A0"/>
                </a:solidFill>
              </a:rPr>
              <a:t/>
            </a:r>
            <a:br>
              <a:rPr lang="en-US" sz="3200" b="1" dirty="0">
                <a:solidFill>
                  <a:srgbClr val="7030A0"/>
                </a:solidFill>
              </a:rPr>
            </a:br>
            <a:endParaRPr lang="en-GB" sz="32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8272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4">
            <a:extLst>
              <a:ext uri="{FF2B5EF4-FFF2-40B4-BE49-F238E27FC236}">
                <a16:creationId xmlns:a16="http://schemas.microsoft.com/office/drawing/2014/main" id="{E1F56A62-6CAA-4B98-B8C8-9C49EA942470}"/>
              </a:ext>
            </a:extLst>
          </p:cNvPr>
          <p:cNvSpPr>
            <a:spLocks noGrp="1"/>
          </p:cNvSpPr>
          <p:nvPr/>
        </p:nvSpPr>
        <p:spPr>
          <a:xfrm>
            <a:off x="425302" y="887925"/>
            <a:ext cx="11323675" cy="560856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sz="3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1.Complex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The students 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who study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seriously can get good marks. </a:t>
            </a:r>
          </a:p>
          <a:p>
            <a:pPr marL="0" indent="0">
              <a:buNone/>
            </a:pP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Simple: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The students studying seriously can get good 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marks.</a:t>
            </a:r>
            <a:endParaRPr lang="en-US" sz="3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.Complex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The doctor lived in a quarter 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that belonged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the hospital.</a:t>
            </a:r>
          </a:p>
          <a:p>
            <a:pPr marL="0" indent="0">
              <a:buNone/>
            </a:pP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3.Complex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man 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who works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hard achieves success ultimately. 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Complex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A man who deceives others is deceived in the long run.</a:t>
            </a:r>
            <a:endParaRPr lang="en-US" sz="3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Complex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One </a:t>
            </a:r>
            <a:r>
              <a:rPr lang="en-US" sz="32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who helps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others helps oneself in another way.</a:t>
            </a: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1284284" y="102835"/>
            <a:ext cx="9559637" cy="785090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800" b="1" dirty="0" smtClean="0">
                <a:solidFill>
                  <a:srgbClr val="C00000"/>
                </a:solidFill>
              </a:rPr>
              <a:t>Change </a:t>
            </a:r>
            <a:r>
              <a:rPr lang="en-US" sz="2800" b="1" dirty="0" smtClean="0">
                <a:solidFill>
                  <a:srgbClr val="C00000"/>
                </a:solidFill>
              </a:rPr>
              <a:t>the </a:t>
            </a:r>
            <a:r>
              <a:rPr lang="en-US" sz="2800" b="1" dirty="0" smtClean="0">
                <a:solidFill>
                  <a:srgbClr val="C00000"/>
                </a:solidFill>
              </a:rPr>
              <a:t>following complex sentences into simple </a:t>
            </a:r>
            <a:r>
              <a:rPr lang="en-US" sz="2800" b="1" dirty="0" err="1" smtClean="0">
                <a:solidFill>
                  <a:srgbClr val="C00000"/>
                </a:solidFill>
              </a:rPr>
              <a:t>ones.One</a:t>
            </a:r>
            <a:r>
              <a:rPr lang="en-US" sz="2800" b="1" dirty="0" smtClean="0">
                <a:solidFill>
                  <a:srgbClr val="C00000"/>
                </a:solidFill>
              </a:rPr>
              <a:t> </a:t>
            </a:r>
            <a:r>
              <a:rPr lang="en-US" sz="2800" b="1" dirty="0" smtClean="0">
                <a:solidFill>
                  <a:srgbClr val="C00000"/>
                </a:solidFill>
              </a:rPr>
              <a:t>is done for you.</a:t>
            </a:r>
            <a:endParaRPr lang="en-GB" sz="28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47821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581</TotalTime>
  <Words>714</Words>
  <Application>Microsoft Office PowerPoint</Application>
  <PresentationFormat>Widescreen</PresentationFormat>
  <Paragraphs>156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Arial</vt:lpstr>
      <vt:lpstr>Arial Black</vt:lpstr>
      <vt:lpstr>Calibri</vt:lpstr>
      <vt:lpstr>Calibri Light</vt:lpstr>
      <vt:lpstr>Times New Roman</vt:lpstr>
      <vt:lpstr>Wingdings 3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Complex Sentence:</dc:title>
  <dc:creator>sm shahidullah</dc:creator>
  <cp:lastModifiedBy>Pradip das</cp:lastModifiedBy>
  <cp:revision>126</cp:revision>
  <dcterms:created xsi:type="dcterms:W3CDTF">2019-08-19T04:43:22Z</dcterms:created>
  <dcterms:modified xsi:type="dcterms:W3CDTF">2020-10-10T14:31:37Z</dcterms:modified>
</cp:coreProperties>
</file>