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9"/>
  </p:notesMasterIdLst>
  <p:sldIdLst>
    <p:sldId id="300" r:id="rId2"/>
    <p:sldId id="299" r:id="rId3"/>
    <p:sldId id="277" r:id="rId4"/>
    <p:sldId id="278" r:id="rId5"/>
    <p:sldId id="279" r:id="rId6"/>
    <p:sldId id="280" r:id="rId7"/>
    <p:sldId id="281" r:id="rId8"/>
    <p:sldId id="282" r:id="rId9"/>
    <p:sldId id="283" r:id="rId10"/>
    <p:sldId id="261" r:id="rId11"/>
    <p:sldId id="298" r:id="rId12"/>
    <p:sldId id="269" r:id="rId13"/>
    <p:sldId id="284" r:id="rId14"/>
    <p:sldId id="285" r:id="rId15"/>
    <p:sldId id="264" r:id="rId16"/>
    <p:sldId id="287" r:id="rId17"/>
    <p:sldId id="288" r:id="rId18"/>
    <p:sldId id="289" r:id="rId19"/>
    <p:sldId id="291" r:id="rId20"/>
    <p:sldId id="292" r:id="rId21"/>
    <p:sldId id="293" r:id="rId22"/>
    <p:sldId id="301" r:id="rId23"/>
    <p:sldId id="295" r:id="rId24"/>
    <p:sldId id="296" r:id="rId25"/>
    <p:sldId id="302" r:id="rId26"/>
    <p:sldId id="297" r:id="rId27"/>
    <p:sldId id="276" r:id="rId2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1C5E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544" autoAdjust="0"/>
    <p:restoredTop sz="94660"/>
  </p:normalViewPr>
  <p:slideViewPr>
    <p:cSldViewPr snapToGrid="0">
      <p:cViewPr>
        <p:scale>
          <a:sx n="70" d="100"/>
          <a:sy n="70" d="100"/>
        </p:scale>
        <p:origin x="678" y="3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AA4C0AB-D111-4359-AA78-B93E5CA9E626}" type="datetimeFigureOut">
              <a:rPr lang="en-US" smtClean="0"/>
              <a:t>10/10/2020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BA3E5D6-6143-44F0-BE87-F704AFD260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39733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A3E5D6-6143-44F0-BE87-F704AFD260CC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14210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CF7DBE-9DB2-4350-B7ED-1ED786AA32D6}" type="datetimeFigureOut">
              <a:rPr lang="en-US" smtClean="0"/>
              <a:t>10/10/2020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7A39CE-37EC-472B-BEC4-C511218745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58907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CF7DBE-9DB2-4350-B7ED-1ED786AA32D6}" type="datetimeFigureOut">
              <a:rPr lang="en-US" smtClean="0"/>
              <a:t>10/10/2020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7A39CE-37EC-472B-BEC4-C511218745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9915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CF7DBE-9DB2-4350-B7ED-1ED786AA32D6}" type="datetimeFigureOut">
              <a:rPr lang="en-US" smtClean="0"/>
              <a:t>10/10/2020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7A39CE-37EC-472B-BEC4-C511218745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60837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CF7DBE-9DB2-4350-B7ED-1ED786AA32D6}" type="datetimeFigureOut">
              <a:rPr lang="en-US" smtClean="0"/>
              <a:t>10/10/2020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7A39CE-37EC-472B-BEC4-C511218745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440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CF7DBE-9DB2-4350-B7ED-1ED786AA32D6}" type="datetimeFigureOut">
              <a:rPr lang="en-US" smtClean="0"/>
              <a:t>10/10/2020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7A39CE-37EC-472B-BEC4-C511218745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19707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CF7DBE-9DB2-4350-B7ED-1ED786AA32D6}" type="datetimeFigureOut">
              <a:rPr lang="en-US" smtClean="0"/>
              <a:t>10/10/2020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7A39CE-37EC-472B-BEC4-C511218745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08267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CF7DBE-9DB2-4350-B7ED-1ED786AA32D6}" type="datetimeFigureOut">
              <a:rPr lang="en-US" smtClean="0"/>
              <a:t>10/10/2020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7A39CE-37EC-472B-BEC4-C511218745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03251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CF7DBE-9DB2-4350-B7ED-1ED786AA32D6}" type="datetimeFigureOut">
              <a:rPr lang="en-US" smtClean="0"/>
              <a:t>10/10/2020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7A39CE-37EC-472B-BEC4-C511218745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3410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CF7DBE-9DB2-4350-B7ED-1ED786AA32D6}" type="datetimeFigureOut">
              <a:rPr lang="en-US" smtClean="0"/>
              <a:t>10/10/2020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7A39CE-37EC-472B-BEC4-C511218745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47431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CF7DBE-9DB2-4350-B7ED-1ED786AA32D6}" type="datetimeFigureOut">
              <a:rPr lang="en-US" smtClean="0"/>
              <a:t>10/10/2020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7A39CE-37EC-472B-BEC4-C511218745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39991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CF7DBE-9DB2-4350-B7ED-1ED786AA32D6}" type="datetimeFigureOut">
              <a:rPr lang="en-US" smtClean="0"/>
              <a:t>10/10/2020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7A39CE-37EC-472B-BEC4-C511218745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89371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CF7DBE-9DB2-4350-B7ED-1ED786AA32D6}" type="datetimeFigureOut">
              <a:rPr lang="en-US" smtClean="0"/>
              <a:t>10/10/2020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7A39CE-37EC-472B-BEC4-C511218745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64420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hyperlink" Target="mailto:Sweetsorror_robi@yahoo.com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jp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3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jpg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7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5" Type="http://schemas.openxmlformats.org/officeDocument/2006/relationships/image" Target="../media/image16.png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8.png"/><Relationship Id="rId7" Type="http://schemas.openxmlformats.org/officeDocument/2006/relationships/image" Target="../media/image10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9.png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5.png"/><Relationship Id="rId7" Type="http://schemas.openxmlformats.org/officeDocument/2006/relationships/image" Target="../media/image16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8.png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ব্যবহারকারী:Ce.Rakib.Hasan - উইকিপিডিয়া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37C89E4B-3C9F-44B9-8B86-D9E3D112D8EC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320142"/>
            <a:ext cx="12192000" cy="736551"/>
          </a:xfrm>
          <a:prstGeom prst="rect">
            <a:avLst/>
          </a:prstGeom>
          <a:solidFill>
            <a:schemeClr val="bg1">
              <a:alpha val="9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523875" y="5317240"/>
            <a:ext cx="11210925" cy="74483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9600" b="1" spc="50" dirty="0" err="1">
                <a:ln w="0"/>
                <a:solidFill>
                  <a:schemeClr val="tx1">
                    <a:lumMod val="85000"/>
                    <a:lumOff val="15000"/>
                  </a:schemeClr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স্বাগতম</a:t>
            </a:r>
            <a:endParaRPr lang="en-US" sz="9600" b="1" spc="50" dirty="0">
              <a:ln w="0"/>
              <a:solidFill>
                <a:schemeClr val="tx1">
                  <a:lumMod val="85000"/>
                  <a:lumOff val="15000"/>
                </a:schemeClr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NikoshBAN" panose="02000000000000000000" pitchFamily="2" charset="0"/>
              <a:ea typeface="+mj-ea"/>
              <a:cs typeface="NikoshBAN" panose="02000000000000000000" pitchFamily="2" charset="0"/>
            </a:endParaRP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AA2EAA10-076F-46BD-8F0F-B9A2FB77A85C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5241983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D891E407-403B-4764-86C9-33A56D3BCAA3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34852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19670826"/>
      </p:ext>
    </p:extLst>
  </p:cSld>
  <p:clrMapOvr>
    <a:masterClrMapping/>
  </p:clrMapOvr>
  <p:transition spd="slow">
    <p:randomBar dir="vert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Rectangle 35">
            <a:extLst>
              <a:ext uri="{FF2B5EF4-FFF2-40B4-BE49-F238E27FC236}">
                <a16:creationId xmlns:a16="http://schemas.microsoft.com/office/drawing/2014/main" id="{88294908-8B00-4F58-BBBA-20F71A40AA9E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8" name="Freeform: Shape 37">
            <a:extLst>
              <a:ext uri="{FF2B5EF4-FFF2-40B4-BE49-F238E27FC236}">
                <a16:creationId xmlns:a16="http://schemas.microsoft.com/office/drawing/2014/main" id="{4364C879-1404-4203-8E9D-CC5DE0A621A2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82782" y="-1386168"/>
            <a:ext cx="2424873" cy="3611191"/>
          </a:xfrm>
          <a:custGeom>
            <a:avLst/>
            <a:gdLst>
              <a:gd name="connsiteX0" fmla="*/ 0 w 2424873"/>
              <a:gd name="connsiteY0" fmla="*/ 2424874 h 3611191"/>
              <a:gd name="connsiteX1" fmla="*/ 2424873 w 2424873"/>
              <a:gd name="connsiteY1" fmla="*/ 0 h 3611191"/>
              <a:gd name="connsiteX2" fmla="*/ 2424873 w 2424873"/>
              <a:gd name="connsiteY2" fmla="*/ 3611191 h 3611191"/>
              <a:gd name="connsiteX3" fmla="*/ 1186317 w 2424873"/>
              <a:gd name="connsiteY3" fmla="*/ 3611191 h 36111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24873" h="3611191">
                <a:moveTo>
                  <a:pt x="0" y="2424874"/>
                </a:moveTo>
                <a:lnTo>
                  <a:pt x="2424873" y="0"/>
                </a:lnTo>
                <a:lnTo>
                  <a:pt x="2424873" y="3611191"/>
                </a:lnTo>
                <a:lnTo>
                  <a:pt x="1186317" y="3611191"/>
                </a:lnTo>
                <a:close/>
              </a:path>
            </a:pathLst>
          </a:custGeom>
          <a:solidFill>
            <a:schemeClr val="accent4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40" name="Freeform: Shape 39">
            <a:extLst>
              <a:ext uri="{FF2B5EF4-FFF2-40B4-BE49-F238E27FC236}">
                <a16:creationId xmlns:a16="http://schemas.microsoft.com/office/drawing/2014/main" id="{84617302-4B0D-4351-A6BB-6F0930D943AC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1571000" y="-338582"/>
            <a:ext cx="1635955" cy="1635955"/>
          </a:xfrm>
          <a:custGeom>
            <a:avLst/>
            <a:gdLst>
              <a:gd name="connsiteX0" fmla="*/ 0 w 1635955"/>
              <a:gd name="connsiteY0" fmla="*/ 957987 h 1635955"/>
              <a:gd name="connsiteX1" fmla="*/ 957987 w 1635955"/>
              <a:gd name="connsiteY1" fmla="*/ 0 h 1635955"/>
              <a:gd name="connsiteX2" fmla="*/ 1635955 w 1635955"/>
              <a:gd name="connsiteY2" fmla="*/ 0 h 1635955"/>
              <a:gd name="connsiteX3" fmla="*/ 1635955 w 1635955"/>
              <a:gd name="connsiteY3" fmla="*/ 1635955 h 1635955"/>
              <a:gd name="connsiteX4" fmla="*/ 0 w 1635955"/>
              <a:gd name="connsiteY4" fmla="*/ 1635955 h 16359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35955" h="1635955">
                <a:moveTo>
                  <a:pt x="0" y="957987"/>
                </a:moveTo>
                <a:lnTo>
                  <a:pt x="957987" y="0"/>
                </a:lnTo>
                <a:lnTo>
                  <a:pt x="1635955" y="0"/>
                </a:lnTo>
                <a:lnTo>
                  <a:pt x="1635955" y="1635955"/>
                </a:lnTo>
                <a:lnTo>
                  <a:pt x="0" y="1635955"/>
                </a:lnTo>
                <a:close/>
              </a:path>
            </a:pathLst>
          </a:custGeom>
          <a:solidFill>
            <a:schemeClr val="accent4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42" name="Freeform: Shape 41">
            <a:extLst>
              <a:ext uri="{FF2B5EF4-FFF2-40B4-BE49-F238E27FC236}">
                <a16:creationId xmlns:a16="http://schemas.microsoft.com/office/drawing/2014/main" id="{DA2C7802-C2E0-4218-8F89-8DD7CCD2CD1C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9627985" y="-6588"/>
            <a:ext cx="4059393" cy="2548110"/>
          </a:xfrm>
          <a:custGeom>
            <a:avLst/>
            <a:gdLst>
              <a:gd name="connsiteX0" fmla="*/ 0 w 4059393"/>
              <a:gd name="connsiteY0" fmla="*/ 1511282 h 2548110"/>
              <a:gd name="connsiteX1" fmla="*/ 1511282 w 4059393"/>
              <a:gd name="connsiteY1" fmla="*/ 0 h 2548110"/>
              <a:gd name="connsiteX2" fmla="*/ 4059393 w 4059393"/>
              <a:gd name="connsiteY2" fmla="*/ 2548110 h 2548110"/>
              <a:gd name="connsiteX3" fmla="*/ 0 w 4059393"/>
              <a:gd name="connsiteY3" fmla="*/ 2548110 h 2548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059393" h="2548110">
                <a:moveTo>
                  <a:pt x="0" y="1511282"/>
                </a:moveTo>
                <a:lnTo>
                  <a:pt x="1511282" y="0"/>
                </a:lnTo>
                <a:lnTo>
                  <a:pt x="4059393" y="2548110"/>
                </a:lnTo>
                <a:lnTo>
                  <a:pt x="0" y="2548110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A6D7111A-21E5-4EE9-8A78-10E5530F0116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10262924" y="1465780"/>
            <a:ext cx="1185708" cy="118570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46" name="Freeform: Shape 45">
            <a:extLst>
              <a:ext uri="{FF2B5EF4-FFF2-40B4-BE49-F238E27FC236}">
                <a16:creationId xmlns:a16="http://schemas.microsoft.com/office/drawing/2014/main" id="{A3969E80-A77B-49FC-9122-D89AFD5EE118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-29557" y="5198743"/>
            <a:ext cx="2444907" cy="2366116"/>
          </a:xfrm>
          <a:custGeom>
            <a:avLst/>
            <a:gdLst>
              <a:gd name="connsiteX0" fmla="*/ 0 w 2203753"/>
              <a:gd name="connsiteY0" fmla="*/ 0 h 2132734"/>
              <a:gd name="connsiteX1" fmla="*/ 2203753 w 2203753"/>
              <a:gd name="connsiteY1" fmla="*/ 0 h 2132734"/>
              <a:gd name="connsiteX2" fmla="*/ 2203753 w 2203753"/>
              <a:gd name="connsiteY2" fmla="*/ 576461 h 2132734"/>
              <a:gd name="connsiteX3" fmla="*/ 647480 w 2203753"/>
              <a:gd name="connsiteY3" fmla="*/ 2132734 h 2132734"/>
              <a:gd name="connsiteX4" fmla="*/ 0 w 2203753"/>
              <a:gd name="connsiteY4" fmla="*/ 1485255 h 21327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03753" h="2132734">
                <a:moveTo>
                  <a:pt x="0" y="0"/>
                </a:moveTo>
                <a:lnTo>
                  <a:pt x="2203753" y="0"/>
                </a:lnTo>
                <a:lnTo>
                  <a:pt x="2203753" y="576461"/>
                </a:lnTo>
                <a:lnTo>
                  <a:pt x="647480" y="2132734"/>
                </a:lnTo>
                <a:lnTo>
                  <a:pt x="0" y="1485255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1849CA57-76BD-4CF2-80BA-D7A46A01B7B1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1769787" y="5439893"/>
            <a:ext cx="928467" cy="928467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0" name="Freeform: Shape 49">
            <a:extLst>
              <a:ext uri="{FF2B5EF4-FFF2-40B4-BE49-F238E27FC236}">
                <a16:creationId xmlns:a16="http://schemas.microsoft.com/office/drawing/2014/main" id="{35E9085E-E730-4768-83D4-6CB7E9897153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3401311" y="734311"/>
            <a:ext cx="5389379" cy="5389379"/>
          </a:xfrm>
          <a:custGeom>
            <a:avLst/>
            <a:gdLst>
              <a:gd name="connsiteX0" fmla="*/ 0 w 5389379"/>
              <a:gd name="connsiteY0" fmla="*/ 540040 h 5389379"/>
              <a:gd name="connsiteX1" fmla="*/ 540040 w 5389379"/>
              <a:gd name="connsiteY1" fmla="*/ 0 h 5389379"/>
              <a:gd name="connsiteX2" fmla="*/ 5389379 w 5389379"/>
              <a:gd name="connsiteY2" fmla="*/ 0 h 5389379"/>
              <a:gd name="connsiteX3" fmla="*/ 5389379 w 5389379"/>
              <a:gd name="connsiteY3" fmla="*/ 4838655 h 5389379"/>
              <a:gd name="connsiteX4" fmla="*/ 4838655 w 5389379"/>
              <a:gd name="connsiteY4" fmla="*/ 5389379 h 5389379"/>
              <a:gd name="connsiteX5" fmla="*/ 0 w 5389379"/>
              <a:gd name="connsiteY5" fmla="*/ 5389379 h 53893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389379" h="5389379">
                <a:moveTo>
                  <a:pt x="0" y="540040"/>
                </a:moveTo>
                <a:lnTo>
                  <a:pt x="540040" y="0"/>
                </a:lnTo>
                <a:lnTo>
                  <a:pt x="5389379" y="0"/>
                </a:lnTo>
                <a:lnTo>
                  <a:pt x="5389379" y="4838655"/>
                </a:lnTo>
                <a:lnTo>
                  <a:pt x="4838655" y="5389379"/>
                </a:lnTo>
                <a:lnTo>
                  <a:pt x="0" y="5389379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3107681" y="246691"/>
            <a:ext cx="5782716" cy="2150719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600" dirty="0" err="1">
                <a:ln w="12700">
                  <a:solidFill>
                    <a:schemeClr val="tx1"/>
                  </a:solidFill>
                  <a:prstDash val="solid"/>
                </a:ln>
                <a:solidFill>
                  <a:srgbClr val="080808"/>
                </a:solidFill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আজকের</a:t>
            </a:r>
            <a:r>
              <a:rPr lang="en-US" sz="3600" dirty="0">
                <a:ln w="12700">
                  <a:solidFill>
                    <a:schemeClr val="tx1"/>
                  </a:solidFill>
                  <a:prstDash val="solid"/>
                </a:ln>
                <a:solidFill>
                  <a:srgbClr val="080808"/>
                </a:solidFill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 </a:t>
            </a:r>
            <a:r>
              <a:rPr lang="en-US" sz="3600" dirty="0" err="1">
                <a:ln w="12700">
                  <a:solidFill>
                    <a:schemeClr val="tx1"/>
                  </a:solidFill>
                  <a:prstDash val="solid"/>
                </a:ln>
                <a:solidFill>
                  <a:srgbClr val="080808"/>
                </a:solidFill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পাঠ</a:t>
            </a:r>
            <a:endParaRPr lang="en-US" sz="3600" dirty="0">
              <a:ln w="12700">
                <a:solidFill>
                  <a:schemeClr val="tx1"/>
                </a:solidFill>
                <a:prstDash val="solid"/>
              </a:ln>
              <a:solidFill>
                <a:srgbClr val="080808"/>
              </a:solidFill>
              <a:latin typeface="NikoshBAN" panose="02000000000000000000" pitchFamily="2" charset="0"/>
              <a:ea typeface="+mj-ea"/>
              <a:cs typeface="NikoshBAN" panose="02000000000000000000" pitchFamily="2" charset="0"/>
            </a:endParaRPr>
          </a:p>
        </p:txBody>
      </p:sp>
      <p:sp>
        <p:nvSpPr>
          <p:cNvPr id="52" name="Freeform: Shape 51">
            <a:extLst>
              <a:ext uri="{FF2B5EF4-FFF2-40B4-BE49-F238E27FC236}">
                <a16:creationId xmlns:a16="http://schemas.microsoft.com/office/drawing/2014/main" id="{973272FE-A474-4CAE-8CA2-BCC8B476C3F4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2700283" y="33283"/>
            <a:ext cx="6791435" cy="6791435"/>
          </a:xfrm>
          <a:custGeom>
            <a:avLst/>
            <a:gdLst>
              <a:gd name="connsiteX0" fmla="*/ 1860938 w 6791435"/>
              <a:gd name="connsiteY0" fmla="*/ 81158 h 6791435"/>
              <a:gd name="connsiteX1" fmla="*/ 1942096 w 6791435"/>
              <a:gd name="connsiteY1" fmla="*/ 0 h 6791435"/>
              <a:gd name="connsiteX2" fmla="*/ 6791435 w 6791435"/>
              <a:gd name="connsiteY2" fmla="*/ 0 h 6791435"/>
              <a:gd name="connsiteX3" fmla="*/ 6791435 w 6791435"/>
              <a:gd name="connsiteY3" fmla="*/ 4838655 h 6791435"/>
              <a:gd name="connsiteX4" fmla="*/ 6710277 w 6791435"/>
              <a:gd name="connsiteY4" fmla="*/ 4919813 h 6791435"/>
              <a:gd name="connsiteX5" fmla="*/ 6710277 w 6791435"/>
              <a:gd name="connsiteY5" fmla="*/ 81158 h 6791435"/>
              <a:gd name="connsiteX6" fmla="*/ 0 w 6791435"/>
              <a:gd name="connsiteY6" fmla="*/ 1942096 h 6791435"/>
              <a:gd name="connsiteX7" fmla="*/ 81158 w 6791435"/>
              <a:gd name="connsiteY7" fmla="*/ 1860938 h 6791435"/>
              <a:gd name="connsiteX8" fmla="*/ 81158 w 6791435"/>
              <a:gd name="connsiteY8" fmla="*/ 6710277 h 6791435"/>
              <a:gd name="connsiteX9" fmla="*/ 4919813 w 6791435"/>
              <a:gd name="connsiteY9" fmla="*/ 6710277 h 6791435"/>
              <a:gd name="connsiteX10" fmla="*/ 4838655 w 6791435"/>
              <a:gd name="connsiteY10" fmla="*/ 6791435 h 6791435"/>
              <a:gd name="connsiteX11" fmla="*/ 0 w 6791435"/>
              <a:gd name="connsiteY11" fmla="*/ 6791435 h 67914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6791435" h="6791435">
                <a:moveTo>
                  <a:pt x="1860938" y="81158"/>
                </a:moveTo>
                <a:lnTo>
                  <a:pt x="1942096" y="0"/>
                </a:lnTo>
                <a:lnTo>
                  <a:pt x="6791435" y="0"/>
                </a:lnTo>
                <a:lnTo>
                  <a:pt x="6791435" y="4838655"/>
                </a:lnTo>
                <a:lnTo>
                  <a:pt x="6710277" y="4919813"/>
                </a:lnTo>
                <a:lnTo>
                  <a:pt x="6710277" y="81158"/>
                </a:lnTo>
                <a:close/>
                <a:moveTo>
                  <a:pt x="0" y="1942096"/>
                </a:moveTo>
                <a:lnTo>
                  <a:pt x="81158" y="1860938"/>
                </a:lnTo>
                <a:lnTo>
                  <a:pt x="81158" y="6710277"/>
                </a:lnTo>
                <a:lnTo>
                  <a:pt x="4919813" y="6710277"/>
                </a:lnTo>
                <a:lnTo>
                  <a:pt x="4838655" y="6791435"/>
                </a:lnTo>
                <a:lnTo>
                  <a:pt x="0" y="6791435"/>
                </a:lnTo>
                <a:close/>
              </a:path>
            </a:pathLst>
          </a:custGeom>
          <a:solidFill>
            <a:srgbClr val="FFFFF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4" name="Freeform: Shape 53">
            <a:extLst>
              <a:ext uri="{FF2B5EF4-FFF2-40B4-BE49-F238E27FC236}">
                <a16:creationId xmlns:a16="http://schemas.microsoft.com/office/drawing/2014/main" id="{E07981EA-05A6-437C-88D7-B377B92B031D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9629823" y="5457591"/>
            <a:ext cx="2231794" cy="2568811"/>
          </a:xfrm>
          <a:custGeom>
            <a:avLst/>
            <a:gdLst>
              <a:gd name="connsiteX0" fmla="*/ 0 w 2940086"/>
              <a:gd name="connsiteY0" fmla="*/ 0 h 3384061"/>
              <a:gd name="connsiteX1" fmla="*/ 2496112 w 2940086"/>
              <a:gd name="connsiteY1" fmla="*/ 0 h 3384061"/>
              <a:gd name="connsiteX2" fmla="*/ 2940086 w 2940086"/>
              <a:gd name="connsiteY2" fmla="*/ 443975 h 3384061"/>
              <a:gd name="connsiteX3" fmla="*/ 0 w 2940086"/>
              <a:gd name="connsiteY3" fmla="*/ 3384061 h 33840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940086" h="3384061">
                <a:moveTo>
                  <a:pt x="0" y="0"/>
                </a:moveTo>
                <a:lnTo>
                  <a:pt x="2496112" y="0"/>
                </a:lnTo>
                <a:lnTo>
                  <a:pt x="2940086" y="443975"/>
                </a:lnTo>
                <a:lnTo>
                  <a:pt x="0" y="3384061"/>
                </a:lnTo>
                <a:close/>
              </a:path>
            </a:pathLst>
          </a:custGeom>
          <a:solidFill>
            <a:schemeClr val="accent4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56" name="Rectangle 55">
            <a:extLst>
              <a:ext uri="{FF2B5EF4-FFF2-40B4-BE49-F238E27FC236}">
                <a16:creationId xmlns:a16="http://schemas.microsoft.com/office/drawing/2014/main" id="{15E3C750-986E-4769-B1AE-49289FBEE757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9720059" y="5243545"/>
            <a:ext cx="959985" cy="959985"/>
          </a:xfrm>
          <a:prstGeom prst="rect">
            <a:avLst/>
          </a:prstGeom>
          <a:solidFill>
            <a:schemeClr val="accent4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8" name="TextBox 17"/>
          <p:cNvSpPr txBox="1"/>
          <p:nvPr/>
        </p:nvSpPr>
        <p:spPr>
          <a:xfrm>
            <a:off x="3339806" y="2704830"/>
            <a:ext cx="5304287" cy="1236079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13800" dirty="0" err="1">
                <a:ln w="12700">
                  <a:solidFill>
                    <a:schemeClr val="tx1"/>
                  </a:solidFill>
                  <a:prstDash val="solid"/>
                </a:ln>
                <a:solidFill>
                  <a:srgbClr val="080808"/>
                </a:solidFill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জলবায়ু</a:t>
            </a:r>
            <a:endParaRPr lang="en-US" sz="13800" dirty="0">
              <a:ln w="12700">
                <a:solidFill>
                  <a:schemeClr val="tx1"/>
                </a:solidFill>
                <a:prstDash val="solid"/>
              </a:ln>
              <a:solidFill>
                <a:srgbClr val="080808"/>
              </a:solidFill>
              <a:latin typeface="NikoshBAN" panose="02000000000000000000" pitchFamily="2" charset="0"/>
              <a:ea typeface="+mj-ea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3811442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" name="Rectangle 6">
            <a:extLst>
              <a:ext uri="{FF2B5EF4-FFF2-40B4-BE49-F238E27FC236}">
                <a16:creationId xmlns:a16="http://schemas.microsoft.com/office/drawing/2014/main" id="{907EF6B7-1338-4443-8C46-6A318D952DF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DAAE4CDD-124C-4DCF-9584-B6033B545DD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167271" cy="6858000"/>
          </a:xfrm>
          <a:custGeom>
            <a:avLst/>
            <a:gdLst>
              <a:gd name="connsiteX0" fmla="*/ 0 w 4167271"/>
              <a:gd name="connsiteY0" fmla="*/ 0 h 6858000"/>
              <a:gd name="connsiteX1" fmla="*/ 2259550 w 4167271"/>
              <a:gd name="connsiteY1" fmla="*/ 0 h 6858000"/>
              <a:gd name="connsiteX2" fmla="*/ 2387803 w 4167271"/>
              <a:gd name="connsiteY2" fmla="*/ 82222 h 6858000"/>
              <a:gd name="connsiteX3" fmla="*/ 4167271 w 4167271"/>
              <a:gd name="connsiteY3" fmla="*/ 3429000 h 6858000"/>
              <a:gd name="connsiteX4" fmla="*/ 2387803 w 4167271"/>
              <a:gd name="connsiteY4" fmla="*/ 6775779 h 6858000"/>
              <a:gd name="connsiteX5" fmla="*/ 2259550 w 4167271"/>
              <a:gd name="connsiteY5" fmla="*/ 6858000 h 6858000"/>
              <a:gd name="connsiteX6" fmla="*/ 0 w 416727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67271" h="6858000">
                <a:moveTo>
                  <a:pt x="0" y="0"/>
                </a:moveTo>
                <a:lnTo>
                  <a:pt x="2259550" y="0"/>
                </a:lnTo>
                <a:lnTo>
                  <a:pt x="2387803" y="82222"/>
                </a:lnTo>
                <a:cubicBezTo>
                  <a:pt x="3461407" y="807534"/>
                  <a:pt x="4167271" y="2035835"/>
                  <a:pt x="4167271" y="3429000"/>
                </a:cubicBezTo>
                <a:cubicBezTo>
                  <a:pt x="4167271" y="4822165"/>
                  <a:pt x="3461407" y="6050467"/>
                  <a:pt x="2387803" y="6775779"/>
                </a:cubicBezTo>
                <a:lnTo>
                  <a:pt x="225955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Arc 10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7550402" y="245547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4589302" y="2455479"/>
            <a:ext cx="6904002" cy="140780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ctr">
              <a:lnSpc>
                <a:spcPct val="90000"/>
              </a:lnSpc>
              <a:spcAft>
                <a:spcPts val="600"/>
              </a:spcAft>
            </a:pP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১৫.২.২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বাংলাদেশের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জলবায়ুর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সংক্ষিপ্ত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বর্ণনা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দিতে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227254" y="2730043"/>
            <a:ext cx="174102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শিখনফল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5972836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944198" y="269948"/>
            <a:ext cx="8744263" cy="120032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571500" indent="-571500" algn="ctr">
              <a:buFont typeface="Wingdings" panose="05000000000000000000" pitchFamily="2" charset="2"/>
              <a:buChar char="q"/>
            </a:pP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তাপমাত্রা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বৃষ্টিপাতের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উপর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ভিত্তি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বাংলাদেশের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জলবায়ুকে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কয়ভাগে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ভাগ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যায়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856075" y="1824560"/>
            <a:ext cx="777037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গ্রীষ্মকাল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                  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মার্চ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এপ্রিল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মে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sp>
        <p:nvSpPr>
          <p:cNvPr id="10" name="Right Arrow 9"/>
          <p:cNvSpPr/>
          <p:nvPr/>
        </p:nvSpPr>
        <p:spPr>
          <a:xfrm>
            <a:off x="3759176" y="1905409"/>
            <a:ext cx="978408" cy="484632"/>
          </a:xfrm>
          <a:prstGeom prst="right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C00000"/>
              </a:solidFill>
            </a:endParaRPr>
          </a:p>
        </p:txBody>
      </p:sp>
      <p:sp>
        <p:nvSpPr>
          <p:cNvPr id="15" name="Right Arrow 14"/>
          <p:cNvSpPr/>
          <p:nvPr/>
        </p:nvSpPr>
        <p:spPr>
          <a:xfrm>
            <a:off x="3759176" y="3397582"/>
            <a:ext cx="978408" cy="484632"/>
          </a:xfrm>
          <a:prstGeom prst="right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C0000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856074" y="3342281"/>
            <a:ext cx="1033592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বর্ষাকাল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                  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জুন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জুলাই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আগস্ট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সেপ্টেম্বর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অক্টোবর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।      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856075" y="4887376"/>
            <a:ext cx="94543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শীতকাল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                 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নভেম্বর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ডিসেম্বর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জানুয়ারী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ফেব্রুয়ারি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।      </a:t>
            </a:r>
          </a:p>
        </p:txBody>
      </p:sp>
      <p:sp>
        <p:nvSpPr>
          <p:cNvPr id="19" name="Right Arrow 18"/>
          <p:cNvSpPr/>
          <p:nvPr/>
        </p:nvSpPr>
        <p:spPr>
          <a:xfrm>
            <a:off x="3759176" y="4968225"/>
            <a:ext cx="978408" cy="484632"/>
          </a:xfrm>
          <a:prstGeom prst="right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02618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 animBg="1"/>
      <p:bldP spid="15" grpId="0" animBg="1"/>
      <p:bldP spid="16" grpId="0"/>
      <p:bldP spid="18" grpId="0"/>
      <p:bldP spid="19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0671A8AE-40A1-4631-A6B8-581AFF06548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8DB297A-E312-46A1-BFE2-2A7E5003DD8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3546" y="-42154"/>
            <a:ext cx="8759480" cy="6900154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AB58EF07-17C2-48CF-ABB0-EEF1F17CB8F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" y="0"/>
            <a:ext cx="9339206" cy="6858000"/>
          </a:xfrm>
          <a:prstGeom prst="rect">
            <a:avLst/>
          </a:prstGeom>
          <a:gradFill>
            <a:gsLst>
              <a:gs pos="58000">
                <a:schemeClr val="bg1"/>
              </a:gs>
              <a:gs pos="33000">
                <a:schemeClr val="bg1">
                  <a:alpha val="64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1019746" y="3355174"/>
            <a:ext cx="4628591" cy="1170669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600" b="1" dirty="0" err="1"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মার্চ</a:t>
            </a:r>
            <a:r>
              <a:rPr lang="en-US" sz="3600" b="1" dirty="0"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থেকে</a:t>
            </a:r>
            <a:r>
              <a:rPr lang="en-US" sz="3600" b="1" dirty="0"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মে</a:t>
            </a:r>
            <a:r>
              <a:rPr lang="en-US" sz="3600" b="1" dirty="0"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মাস</a:t>
            </a:r>
            <a:endParaRPr lang="en-US" sz="3600" b="1" dirty="0">
              <a:latin typeface="NikoshBAN" panose="02000000000000000000" pitchFamily="2" charset="0"/>
              <a:ea typeface="+mj-ea"/>
              <a:cs typeface="NikoshBAN" panose="02000000000000000000" pitchFamily="2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59921" y="346791"/>
            <a:ext cx="146304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1029" y="4546920"/>
            <a:ext cx="3977640" cy="18288"/>
          </a:xfrm>
          <a:prstGeom prst="rect">
            <a:avLst/>
          </a:prstGeom>
          <a:solidFill>
            <a:schemeClr val="tx1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038473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91F49A26-6DAF-47BE-AFF4-EF28932310A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230831" cy="6858001"/>
          </a:xfrm>
          <a:prstGeom prst="rect">
            <a:avLst/>
          </a:prstGeom>
        </p:spPr>
      </p:pic>
      <p:sp>
        <p:nvSpPr>
          <p:cNvPr id="8" name="Freeform 5">
            <a:extLst>
              <a:ext uri="{FF2B5EF4-FFF2-40B4-BE49-F238E27FC236}">
                <a16:creationId xmlns:a16="http://schemas.microsoft.com/office/drawing/2014/main" id="{87CC2527-562A-4F69-B487-4371E5B243E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>
            <a:off x="7488621" y="2277613"/>
            <a:ext cx="4703379" cy="4580387"/>
          </a:xfrm>
          <a:custGeom>
            <a:avLst/>
            <a:gdLst>
              <a:gd name="T0" fmla="*/ 1333 w 1333"/>
              <a:gd name="T1" fmla="*/ 1031 h 1298"/>
              <a:gd name="T2" fmla="*/ 1333 w 1333"/>
              <a:gd name="T3" fmla="*/ 380 h 1298"/>
              <a:gd name="T4" fmla="*/ 706 w 1333"/>
              <a:gd name="T5" fmla="*/ 0 h 1298"/>
              <a:gd name="T6" fmla="*/ 0 w 1333"/>
              <a:gd name="T7" fmla="*/ 706 h 1298"/>
              <a:gd name="T8" fmla="*/ 323 w 1333"/>
              <a:gd name="T9" fmla="*/ 1298 h 1298"/>
              <a:gd name="T10" fmla="*/ 1090 w 1333"/>
              <a:gd name="T11" fmla="*/ 1298 h 1298"/>
              <a:gd name="T12" fmla="*/ 1333 w 1333"/>
              <a:gd name="T13" fmla="*/ 1031 h 12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333" h="1298">
                <a:moveTo>
                  <a:pt x="1333" y="1031"/>
                </a:moveTo>
                <a:cubicBezTo>
                  <a:pt x="1333" y="380"/>
                  <a:pt x="1333" y="380"/>
                  <a:pt x="1333" y="380"/>
                </a:cubicBezTo>
                <a:cubicBezTo>
                  <a:pt x="1215" y="154"/>
                  <a:pt x="979" y="0"/>
                  <a:pt x="706" y="0"/>
                </a:cubicBezTo>
                <a:cubicBezTo>
                  <a:pt x="317" y="0"/>
                  <a:pt x="0" y="316"/>
                  <a:pt x="0" y="706"/>
                </a:cubicBezTo>
                <a:cubicBezTo>
                  <a:pt x="0" y="954"/>
                  <a:pt x="129" y="1172"/>
                  <a:pt x="323" y="1298"/>
                </a:cubicBezTo>
                <a:cubicBezTo>
                  <a:pt x="1090" y="1298"/>
                  <a:pt x="1090" y="1298"/>
                  <a:pt x="1090" y="1298"/>
                </a:cubicBezTo>
                <a:cubicBezTo>
                  <a:pt x="1193" y="1232"/>
                  <a:pt x="1276" y="1140"/>
                  <a:pt x="1333" y="1031"/>
                </a:cubicBezTo>
                <a:close/>
              </a:path>
            </a:pathLst>
          </a:custGeom>
          <a:solidFill>
            <a:schemeClr val="bg1">
              <a:alpha val="70000"/>
            </a:schemeClr>
          </a:solidFill>
          <a:ln w="50800" cap="sq" cmpd="dbl">
            <a:noFill/>
            <a:miter lim="800000"/>
          </a:ln>
          <a:effectLst/>
        </p:spPr>
        <p:txBody>
          <a:bodyPr vert="horz" lIns="91440" tIns="45720" rIns="91440" bIns="45720" rtlCol="0" anchor="t">
            <a:normAutofit/>
          </a:bodyPr>
          <a:lstStyle/>
          <a:p>
            <a:pPr algn="ctr"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</a:pPr>
            <a:endParaRPr lang="en-US" sz="1600" cap="all"/>
          </a:p>
        </p:txBody>
      </p:sp>
      <p:sp>
        <p:nvSpPr>
          <p:cNvPr id="3" name="TextBox 2"/>
          <p:cNvSpPr txBox="1"/>
          <p:nvPr/>
        </p:nvSpPr>
        <p:spPr>
          <a:xfrm>
            <a:off x="7366114" y="3289737"/>
            <a:ext cx="4948391" cy="183405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600" b="1" dirty="0" err="1"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উষ্ণ</a:t>
            </a:r>
            <a:r>
              <a:rPr lang="en-US" sz="3600" b="1" dirty="0"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মাস</a:t>
            </a:r>
            <a:r>
              <a:rPr lang="en-US" sz="3600" b="1" dirty="0"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এপ্রিল</a:t>
            </a:r>
            <a:endParaRPr lang="en-US" sz="3600" b="1" dirty="0">
              <a:latin typeface="NikoshBAN" panose="02000000000000000000" pitchFamily="2" charset="0"/>
              <a:ea typeface="+mj-ea"/>
              <a:cs typeface="NikoshBAN" panose="02000000000000000000" pitchFamily="2" charset="0"/>
            </a:endParaRP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BCDAEC91-5BCE-4B55-9CC0-43EF94CB734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9480331" y="5123793"/>
            <a:ext cx="935420" cy="0"/>
          </a:xfrm>
          <a:prstGeom prst="line">
            <a:avLst/>
          </a:prstGeom>
          <a:ln w="25400" cap="sq">
            <a:solidFill>
              <a:schemeClr val="tx1">
                <a:lumMod val="85000"/>
                <a:lumOff val="15000"/>
              </a:schemeClr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4404841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t="15730"/>
          <a:stretch/>
        </p:blipFill>
        <p:spPr>
          <a:xfrm>
            <a:off x="-37069" y="0"/>
            <a:ext cx="12191980" cy="6857990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37C89E4B-3C9F-44B9-8B86-D9E3D112D8E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320142"/>
            <a:ext cx="12192000" cy="736551"/>
          </a:xfrm>
          <a:prstGeom prst="rect">
            <a:avLst/>
          </a:prstGeom>
          <a:solidFill>
            <a:schemeClr val="bg1">
              <a:alpha val="9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1391104" y="5379168"/>
            <a:ext cx="11234738" cy="74483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6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এপ্রিল</a:t>
            </a:r>
            <a:r>
              <a:rPr lang="en-US" sz="3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বা</a:t>
            </a:r>
            <a:r>
              <a:rPr lang="en-US" sz="3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মে</a:t>
            </a:r>
            <a:r>
              <a:rPr lang="en-US" sz="3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মাসে</a:t>
            </a:r>
            <a:r>
              <a:rPr lang="en-US" sz="3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 ‘</a:t>
            </a:r>
            <a:r>
              <a:rPr lang="en-US" sz="36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কালবৈশাখী</a:t>
            </a:r>
            <a:r>
              <a:rPr lang="en-US" sz="3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’ </a:t>
            </a:r>
            <a:r>
              <a:rPr lang="en-US" sz="36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ঝড়</a:t>
            </a:r>
            <a:r>
              <a:rPr lang="en-US" sz="3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হয়</a:t>
            </a:r>
            <a:r>
              <a:rPr lang="en-US" sz="3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।</a:t>
            </a:r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AA2EAA10-076F-46BD-8F0F-B9A2FB77A85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5241983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D891E407-403B-4764-86C9-33A56D3BCAA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34852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50004055"/>
      </p:ext>
    </p:extLst>
  </p:cSld>
  <p:clrMapOvr>
    <a:masterClrMapping/>
  </p:clrMapOvr>
  <p:transition spd="slow">
    <p:cover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132283" y="4201372"/>
            <a:ext cx="6638806" cy="129243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600" b="1" u="sng" dirty="0" err="1"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জুন</a:t>
            </a:r>
            <a:r>
              <a:rPr lang="en-US" sz="3600" b="1" u="sng" dirty="0"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 </a:t>
            </a:r>
            <a:r>
              <a:rPr lang="en-US" sz="3600" b="1" u="sng" dirty="0" err="1"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থেকে</a:t>
            </a:r>
            <a:r>
              <a:rPr lang="en-US" sz="3600" b="1" u="sng" dirty="0"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 </a:t>
            </a:r>
            <a:r>
              <a:rPr lang="en-US" sz="3600" b="1" u="sng" dirty="0" err="1"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অক্টোবর</a:t>
            </a:r>
            <a:r>
              <a:rPr lang="en-US" sz="3600" b="1" u="sng" dirty="0"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 </a:t>
            </a:r>
            <a:r>
              <a:rPr lang="en-US" sz="3600" b="1" u="sng" dirty="0" err="1"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মাস</a:t>
            </a:r>
            <a:endParaRPr lang="en-US" sz="3600" b="1" u="sng" dirty="0">
              <a:latin typeface="NikoshBAN" panose="02000000000000000000" pitchFamily="2" charset="0"/>
              <a:ea typeface="+mj-ea"/>
              <a:cs typeface="NikoshBAN" panose="020000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r="3569"/>
          <a:stretch/>
        </p:blipFill>
        <p:spPr>
          <a:xfrm>
            <a:off x="4972050" y="-1"/>
            <a:ext cx="7216902" cy="435944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/>
          <a:srcRect r="2" b="5386"/>
          <a:stretch/>
        </p:blipFill>
        <p:spPr>
          <a:xfrm>
            <a:off x="20" y="3756074"/>
            <a:ext cx="4848284" cy="310192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4904144" cy="3756074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5132283" y="5307037"/>
            <a:ext cx="6638806" cy="129243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600" b="1" dirty="0" err="1"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এসময়</a:t>
            </a:r>
            <a:r>
              <a:rPr lang="en-US" sz="3600" b="1" dirty="0"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মৌসুমি</a:t>
            </a:r>
            <a:r>
              <a:rPr lang="en-US" sz="3600" b="1" dirty="0"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বায়ু</a:t>
            </a:r>
            <a:r>
              <a:rPr lang="en-US" sz="3600" b="1" dirty="0"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বঙ্গোপসাগর</a:t>
            </a:r>
            <a:r>
              <a:rPr lang="en-US" sz="3600" b="1" dirty="0"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থেকে</a:t>
            </a:r>
            <a:r>
              <a:rPr lang="en-US" sz="3600" b="1" dirty="0"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উত্তর</a:t>
            </a:r>
            <a:r>
              <a:rPr lang="en-US" sz="3600" b="1" dirty="0"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দিকে</a:t>
            </a:r>
            <a:r>
              <a:rPr lang="en-US" sz="3600" b="1" dirty="0"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বাংলাদেশের</a:t>
            </a:r>
            <a:r>
              <a:rPr lang="en-US" sz="3600" b="1" dirty="0"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উপর</a:t>
            </a:r>
            <a:r>
              <a:rPr lang="en-US" sz="3600" b="1" dirty="0"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দিয়ে</a:t>
            </a:r>
            <a:r>
              <a:rPr lang="en-US" sz="3600" b="1" dirty="0"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বয়ে</a:t>
            </a:r>
            <a:r>
              <a:rPr lang="en-US" sz="3600" b="1" dirty="0"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যায়</a:t>
            </a:r>
            <a:r>
              <a:rPr lang="en-US" sz="3600" b="1" dirty="0"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।</a:t>
            </a:r>
          </a:p>
        </p:txBody>
      </p:sp>
    </p:spTree>
    <p:extLst>
      <p:ext uri="{BB962C8B-B14F-4D97-AF65-F5344CB8AC3E}">
        <p14:creationId xmlns:p14="http://schemas.microsoft.com/office/powerpoint/2010/main" val="57249260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ectangle 26">
            <a:extLst>
              <a:ext uri="{FF2B5EF4-FFF2-40B4-BE49-F238E27FC236}">
                <a16:creationId xmlns:a16="http://schemas.microsoft.com/office/drawing/2014/main" id="{B4D3D850-2041-4B7C-AED9-54DA385B14F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40561" r="10329" b="1"/>
          <a:stretch/>
        </p:blipFill>
        <p:spPr>
          <a:xfrm>
            <a:off x="20" y="10"/>
            <a:ext cx="6095980" cy="685799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l="22000" r="21999" b="-1"/>
          <a:stretch/>
        </p:blipFill>
        <p:spPr>
          <a:xfrm>
            <a:off x="6096000" y="10"/>
            <a:ext cx="6096000" cy="6857990"/>
          </a:xfrm>
          <a:prstGeom prst="rect">
            <a:avLst/>
          </a:prstGeom>
        </p:spPr>
      </p:pic>
      <p:sp>
        <p:nvSpPr>
          <p:cNvPr id="29" name="Rectangle 28">
            <a:extLst>
              <a:ext uri="{FF2B5EF4-FFF2-40B4-BE49-F238E27FC236}">
                <a16:creationId xmlns:a16="http://schemas.microsoft.com/office/drawing/2014/main" id="{B497CCB5-5FC2-473C-AFCC-2430CEF1DF7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4409915" y="1742916"/>
            <a:ext cx="3372170" cy="3372168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4286858" y="2756140"/>
            <a:ext cx="3618284" cy="1345720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600" b="1" dirty="0" err="1">
                <a:solidFill>
                  <a:srgbClr val="080808"/>
                </a:solidFill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জুন</a:t>
            </a:r>
            <a:r>
              <a:rPr lang="en-US" sz="3600" b="1" dirty="0">
                <a:solidFill>
                  <a:srgbClr val="080808"/>
                </a:solidFill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rgbClr val="080808"/>
                </a:solidFill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থেকে</a:t>
            </a:r>
            <a:r>
              <a:rPr lang="en-US" sz="3600" b="1" dirty="0">
                <a:solidFill>
                  <a:srgbClr val="080808"/>
                </a:solidFill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rgbClr val="080808"/>
                </a:solidFill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অক্টোবর</a:t>
            </a:r>
            <a:r>
              <a:rPr lang="en-US" sz="3600" b="1" dirty="0">
                <a:solidFill>
                  <a:srgbClr val="080808"/>
                </a:solidFill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rgbClr val="080808"/>
                </a:solidFill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মাস</a:t>
            </a:r>
            <a:endParaRPr lang="en-US" sz="3600" b="1" dirty="0">
              <a:solidFill>
                <a:srgbClr val="080808"/>
              </a:solidFill>
              <a:latin typeface="NikoshBAN" panose="02000000000000000000" pitchFamily="2" charset="0"/>
              <a:ea typeface="+mj-ea"/>
              <a:cs typeface="NikoshBAN" panose="02000000000000000000" pitchFamily="2" charset="0"/>
            </a:endParaRPr>
          </a:p>
        </p:txBody>
      </p:sp>
      <p:sp>
        <p:nvSpPr>
          <p:cNvPr id="31" name="Frame 30">
            <a:extLst>
              <a:ext uri="{FF2B5EF4-FFF2-40B4-BE49-F238E27FC236}">
                <a16:creationId xmlns:a16="http://schemas.microsoft.com/office/drawing/2014/main" id="{599C8C75-BFDF-44E7-A028-EEB5EDD5881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3971277" y="1304278"/>
            <a:ext cx="4249446" cy="4249444"/>
          </a:xfrm>
          <a:prstGeom prst="frame">
            <a:avLst>
              <a:gd name="adj1" fmla="val 1195"/>
            </a:avLst>
          </a:prstGeom>
          <a:solidFill>
            <a:srgbClr val="FFFFF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101232" y="6118049"/>
            <a:ext cx="6855340" cy="781050"/>
          </a:xfrm>
          <a:prstGeom prst="rect">
            <a:avLst/>
          </a:prstGeom>
          <a:solidFill>
            <a:schemeClr val="accent6">
              <a:lumMod val="50000"/>
            </a:schemeClr>
          </a:solidFill>
        </p:spPr>
        <p:txBody>
          <a:bodyPr vert="horz" lIns="91440" tIns="45720" rIns="91440" bIns="45720" rtlCol="0" anchor="b">
            <a:norm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600" b="1" dirty="0" err="1">
                <a:solidFill>
                  <a:srgbClr val="FFC000"/>
                </a:solidFill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মোসুমি</a:t>
            </a:r>
            <a:r>
              <a:rPr lang="en-US" sz="3600" b="1" dirty="0">
                <a:solidFill>
                  <a:srgbClr val="FFC000"/>
                </a:solidFill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rgbClr val="FFC000"/>
                </a:solidFill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বায়ু</a:t>
            </a:r>
            <a:r>
              <a:rPr lang="en-US" sz="3600" b="1" dirty="0">
                <a:solidFill>
                  <a:srgbClr val="FFC000"/>
                </a:solidFill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rgbClr val="FFC000"/>
                </a:solidFill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প্রবাহের</a:t>
            </a:r>
            <a:r>
              <a:rPr lang="en-US" sz="3600" b="1" dirty="0">
                <a:solidFill>
                  <a:srgbClr val="FFC000"/>
                </a:solidFill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rgbClr val="FFC000"/>
                </a:solidFill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ফলে</a:t>
            </a:r>
            <a:r>
              <a:rPr lang="en-US" sz="3600" b="1" dirty="0">
                <a:solidFill>
                  <a:srgbClr val="FFC000"/>
                </a:solidFill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rgbClr val="FFC000"/>
                </a:solidFill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প্রচুর</a:t>
            </a:r>
            <a:r>
              <a:rPr lang="en-US" sz="3600" b="1" dirty="0">
                <a:solidFill>
                  <a:srgbClr val="FFC000"/>
                </a:solidFill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rgbClr val="FFC000"/>
                </a:solidFill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বৃষ্টিপাত</a:t>
            </a:r>
            <a:r>
              <a:rPr lang="en-US" sz="3600" b="1" dirty="0">
                <a:solidFill>
                  <a:srgbClr val="FFC000"/>
                </a:solidFill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rgbClr val="FFC000"/>
                </a:solidFill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হয়</a:t>
            </a:r>
            <a:r>
              <a:rPr lang="en-US" sz="3600" b="1" dirty="0">
                <a:solidFill>
                  <a:srgbClr val="FFC000"/>
                </a:solidFill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।</a:t>
            </a:r>
          </a:p>
        </p:txBody>
      </p:sp>
    </p:spTree>
    <p:extLst>
      <p:ext uri="{BB962C8B-B14F-4D97-AF65-F5344CB8AC3E}">
        <p14:creationId xmlns:p14="http://schemas.microsoft.com/office/powerpoint/2010/main" val="39331097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71B2258F-86CA-4D4D-8270-BC05FCDEBFB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9D6F7F5-98FE-4A31-9298-72DE6B940A7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230829" cy="6857999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AEFCE83D-8497-4B7A-B241-39AA2F94F01E}"/>
              </a:ext>
            </a:extLst>
          </p:cNvPr>
          <p:cNvSpPr txBox="1"/>
          <p:nvPr/>
        </p:nvSpPr>
        <p:spPr>
          <a:xfrm>
            <a:off x="1524000" y="-108284"/>
            <a:ext cx="9144000" cy="118342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600" b="1" dirty="0" err="1">
                <a:solidFill>
                  <a:schemeClr val="bg1"/>
                </a:solidFill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জুন</a:t>
            </a:r>
            <a:r>
              <a:rPr lang="en-US" sz="3600" b="1" dirty="0">
                <a:solidFill>
                  <a:schemeClr val="bg1"/>
                </a:solidFill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থেকে</a:t>
            </a:r>
            <a:r>
              <a:rPr lang="en-US" sz="3600" b="1" dirty="0">
                <a:solidFill>
                  <a:schemeClr val="bg1"/>
                </a:solidFill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অক্টোবর</a:t>
            </a:r>
            <a:r>
              <a:rPr lang="en-US" sz="3600" b="1" dirty="0">
                <a:solidFill>
                  <a:schemeClr val="bg1"/>
                </a:solidFill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মাস</a:t>
            </a:r>
            <a:endParaRPr lang="en-US" sz="3600" b="1" dirty="0">
              <a:solidFill>
                <a:schemeClr val="bg1"/>
              </a:solidFill>
              <a:latin typeface="NikoshBAN" panose="02000000000000000000" pitchFamily="2" charset="0"/>
              <a:ea typeface="+mj-ea"/>
              <a:cs typeface="NikoshBAN" panose="02000000000000000000" pitchFamily="2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F25AAA9-14FB-4687-9DD7-EB7ECDBBE505}"/>
              </a:ext>
            </a:extLst>
          </p:cNvPr>
          <p:cNvSpPr txBox="1"/>
          <p:nvPr/>
        </p:nvSpPr>
        <p:spPr>
          <a:xfrm>
            <a:off x="2706379" y="5715000"/>
            <a:ext cx="6779241" cy="99368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600" b="1" dirty="0" err="1">
                <a:solidFill>
                  <a:schemeClr val="bg1"/>
                </a:solidFill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এসময়</a:t>
            </a:r>
            <a:r>
              <a:rPr lang="en-US" sz="3600" b="1" dirty="0">
                <a:solidFill>
                  <a:schemeClr val="bg1"/>
                </a:solidFill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গড়ে</a:t>
            </a:r>
            <a:r>
              <a:rPr lang="en-US" sz="3600" b="1" dirty="0">
                <a:solidFill>
                  <a:schemeClr val="bg1"/>
                </a:solidFill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 ২০৩ </a:t>
            </a:r>
            <a:r>
              <a:rPr lang="en-US" sz="3600" b="1" dirty="0" err="1">
                <a:solidFill>
                  <a:schemeClr val="bg1"/>
                </a:solidFill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সেন্টিমিটার</a:t>
            </a:r>
            <a:r>
              <a:rPr lang="en-US" sz="3600" b="1" dirty="0">
                <a:solidFill>
                  <a:schemeClr val="bg1"/>
                </a:solidFill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বৃষ্টিপাত</a:t>
            </a:r>
            <a:r>
              <a:rPr lang="en-US" sz="3600" b="1" dirty="0">
                <a:solidFill>
                  <a:schemeClr val="bg1"/>
                </a:solidFill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হয়</a:t>
            </a:r>
            <a:r>
              <a:rPr lang="en-US" sz="3600" b="1" dirty="0">
                <a:solidFill>
                  <a:schemeClr val="bg1"/>
                </a:solidFill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।</a:t>
            </a:r>
          </a:p>
        </p:txBody>
      </p:sp>
    </p:spTree>
    <p:extLst>
      <p:ext uri="{BB962C8B-B14F-4D97-AF65-F5344CB8AC3E}">
        <p14:creationId xmlns:p14="http://schemas.microsoft.com/office/powerpoint/2010/main" val="172565645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9" name="Rectangle 48">
            <a:extLst>
              <a:ext uri="{FF2B5EF4-FFF2-40B4-BE49-F238E27FC236}">
                <a16:creationId xmlns:a16="http://schemas.microsoft.com/office/drawing/2014/main" id="{6234BCC6-39B9-47D9-8BF8-C665401AE23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resize_1390392315.jpg"/>
          <p:cNvPicPr>
            <a:picLocks noChangeAspect="1"/>
          </p:cNvPicPr>
          <p:nvPr/>
        </p:nvPicPr>
        <p:blipFill rotWithShape="1">
          <a:blip r:embed="rId2"/>
          <a:srcRect t="29979" r="-2" b="-2"/>
          <a:stretch/>
        </p:blipFill>
        <p:spPr>
          <a:xfrm>
            <a:off x="4926470" y="3576746"/>
            <a:ext cx="7308975" cy="3364992"/>
          </a:xfrm>
          <a:custGeom>
            <a:avLst/>
            <a:gdLst/>
            <a:ahLst/>
            <a:cxnLst/>
            <a:rect l="l" t="t" r="r" b="b"/>
            <a:pathLst>
              <a:path w="7308975" h="3364992">
                <a:moveTo>
                  <a:pt x="1210305" y="0"/>
                </a:moveTo>
                <a:lnTo>
                  <a:pt x="7308975" y="0"/>
                </a:lnTo>
                <a:lnTo>
                  <a:pt x="7308975" y="3364992"/>
                </a:lnTo>
                <a:lnTo>
                  <a:pt x="0" y="3364992"/>
                </a:lnTo>
                <a:lnTo>
                  <a:pt x="62981" y="3295722"/>
                </a:lnTo>
                <a:cubicBezTo>
                  <a:pt x="684692" y="2543371"/>
                  <a:pt x="1098874" y="1539884"/>
                  <a:pt x="1192705" y="421793"/>
                </a:cubicBezTo>
                <a:close/>
              </a:path>
            </a:pathLst>
          </a:custGeom>
        </p:spPr>
      </p:pic>
      <p:sp useBgFill="1">
        <p:nvSpPr>
          <p:cNvPr id="51" name="Freeform: Shape 50">
            <a:extLst>
              <a:ext uri="{FF2B5EF4-FFF2-40B4-BE49-F238E27FC236}">
                <a16:creationId xmlns:a16="http://schemas.microsoft.com/office/drawing/2014/main" id="{72A9CE9D-DAC3-40AF-B504-78A64A909F9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6096001" cy="6858000"/>
          </a:xfrm>
          <a:custGeom>
            <a:avLst/>
            <a:gdLst>
              <a:gd name="connsiteX0" fmla="*/ 0 w 6096001"/>
              <a:gd name="connsiteY0" fmla="*/ 0 h 6858000"/>
              <a:gd name="connsiteX1" fmla="*/ 4883024 w 6096001"/>
              <a:gd name="connsiteY1" fmla="*/ 0 h 6858000"/>
              <a:gd name="connsiteX2" fmla="*/ 4946006 w 6096001"/>
              <a:gd name="connsiteY2" fmla="*/ 69271 h 6858000"/>
              <a:gd name="connsiteX3" fmla="*/ 6096001 w 6096001"/>
              <a:gd name="connsiteY3" fmla="*/ 3429000 h 6858000"/>
              <a:gd name="connsiteX4" fmla="*/ 4946006 w 6096001"/>
              <a:gd name="connsiteY4" fmla="*/ 6788730 h 6858000"/>
              <a:gd name="connsiteX5" fmla="*/ 4883024 w 6096001"/>
              <a:gd name="connsiteY5" fmla="*/ 6858000 h 6858000"/>
              <a:gd name="connsiteX6" fmla="*/ 0 w 609600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96001" h="6858000">
                <a:moveTo>
                  <a:pt x="0" y="0"/>
                </a:moveTo>
                <a:lnTo>
                  <a:pt x="4883024" y="0"/>
                </a:lnTo>
                <a:lnTo>
                  <a:pt x="4946006" y="69271"/>
                </a:lnTo>
                <a:cubicBezTo>
                  <a:pt x="5656532" y="929100"/>
                  <a:pt x="6096001" y="2116944"/>
                  <a:pt x="6096001" y="3429000"/>
                </a:cubicBezTo>
                <a:cubicBezTo>
                  <a:pt x="6096001" y="4741056"/>
                  <a:pt x="5656532" y="5928900"/>
                  <a:pt x="4946006" y="6788730"/>
                </a:cubicBezTo>
                <a:lnTo>
                  <a:pt x="4883024" y="6858000"/>
                </a:lnTo>
                <a:lnTo>
                  <a:pt x="0" y="6858000"/>
                </a:lnTo>
                <a:close/>
              </a:path>
            </a:pathLst>
          </a:custGeom>
          <a:ln w="9525">
            <a:solidFill>
              <a:srgbClr val="EFEFEF"/>
            </a:solidFill>
          </a:ln>
          <a:effectLst>
            <a:outerShdw blurRad="50800" dist="38100" algn="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53" name="Freeform: Shape 52">
            <a:extLst>
              <a:ext uri="{FF2B5EF4-FFF2-40B4-BE49-F238E27FC236}">
                <a16:creationId xmlns:a16="http://schemas.microsoft.com/office/drawing/2014/main" id="{506D7452-6CDE-4381-86CE-07B2459383D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6087332" cy="6858000"/>
          </a:xfrm>
          <a:custGeom>
            <a:avLst/>
            <a:gdLst>
              <a:gd name="connsiteX0" fmla="*/ 0 w 6087332"/>
              <a:gd name="connsiteY0" fmla="*/ 0 h 6858000"/>
              <a:gd name="connsiteX1" fmla="*/ 4874355 w 6087332"/>
              <a:gd name="connsiteY1" fmla="*/ 0 h 6858000"/>
              <a:gd name="connsiteX2" fmla="*/ 4937337 w 6087332"/>
              <a:gd name="connsiteY2" fmla="*/ 69271 h 6858000"/>
              <a:gd name="connsiteX3" fmla="*/ 6087332 w 6087332"/>
              <a:gd name="connsiteY3" fmla="*/ 3429000 h 6858000"/>
              <a:gd name="connsiteX4" fmla="*/ 4937337 w 6087332"/>
              <a:gd name="connsiteY4" fmla="*/ 6788730 h 6858000"/>
              <a:gd name="connsiteX5" fmla="*/ 4874355 w 6087332"/>
              <a:gd name="connsiteY5" fmla="*/ 6858000 h 6858000"/>
              <a:gd name="connsiteX6" fmla="*/ 0 w 6087332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87332" h="6858000">
                <a:moveTo>
                  <a:pt x="0" y="0"/>
                </a:moveTo>
                <a:lnTo>
                  <a:pt x="4874355" y="0"/>
                </a:lnTo>
                <a:lnTo>
                  <a:pt x="4937337" y="69271"/>
                </a:lnTo>
                <a:cubicBezTo>
                  <a:pt x="5647863" y="929100"/>
                  <a:pt x="6087332" y="2116944"/>
                  <a:pt x="6087332" y="3429000"/>
                </a:cubicBezTo>
                <a:cubicBezTo>
                  <a:pt x="6087332" y="4741056"/>
                  <a:pt x="5647863" y="5928900"/>
                  <a:pt x="4937337" y="6788730"/>
                </a:cubicBezTo>
                <a:lnTo>
                  <a:pt x="4874355" y="6858000"/>
                </a:lnTo>
                <a:lnTo>
                  <a:pt x="0" y="6858000"/>
                </a:lnTo>
                <a:close/>
              </a:path>
            </a:pathLst>
          </a:cu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-179496" y="144634"/>
            <a:ext cx="5019074" cy="60432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600" b="1" dirty="0" err="1"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নভেম্বর</a:t>
            </a:r>
            <a:r>
              <a:rPr lang="en-US" sz="3600" b="1" dirty="0"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থেকে</a:t>
            </a:r>
            <a:r>
              <a:rPr lang="en-US" sz="3600" b="1" dirty="0"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ফেব্রুয়ারি</a:t>
            </a:r>
            <a:r>
              <a:rPr lang="en-US" sz="3600" b="1" dirty="0"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মাস</a:t>
            </a:r>
            <a:endParaRPr lang="en-US" sz="3600" b="1" dirty="0">
              <a:latin typeface="NikoshBAN" panose="02000000000000000000" pitchFamily="2" charset="0"/>
              <a:ea typeface="+mj-ea"/>
              <a:cs typeface="NikoshBAN" panose="02000000000000000000" pitchFamily="2" charset="0"/>
            </a:endParaRPr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id="{762DA937-8B55-4317-BD32-98D7AF30E39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67989" y="346791"/>
            <a:ext cx="146304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Avenir Next LT Pro"/>
            </a:endParaRPr>
          </a:p>
        </p:txBody>
      </p:sp>
      <p:sp>
        <p:nvSpPr>
          <p:cNvPr id="57" name="Rectangle 56">
            <a:extLst>
              <a:ext uri="{FF2B5EF4-FFF2-40B4-BE49-F238E27FC236}">
                <a16:creationId xmlns:a16="http://schemas.microsoft.com/office/drawing/2014/main" id="{C52EE5A8-045B-4D39-8ED1-513334085EE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9098" y="4461119"/>
            <a:ext cx="5019074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-43445" y="3576746"/>
            <a:ext cx="5875446" cy="960708"/>
          </a:xfrm>
          <a:prstGeom prst="rect">
            <a:avLst/>
          </a:prstGeom>
          <a:solidFill>
            <a:schemeClr val="bg1">
              <a:alpha val="50000"/>
            </a:schemeClr>
          </a:solidFill>
        </p:spPr>
        <p:txBody>
          <a:bodyPr vert="horz" lIns="91440" tIns="45720" rIns="91440" bIns="45720" rtlCol="0" anchor="b">
            <a:no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600" b="1" dirty="0" err="1"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এসময়</a:t>
            </a:r>
            <a:r>
              <a:rPr lang="en-US" sz="3600" b="1" dirty="0"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বাংলাদেশের</a:t>
            </a:r>
            <a:r>
              <a:rPr lang="en-US" sz="3600" b="1" dirty="0"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তাপমাত্রা</a:t>
            </a:r>
            <a:r>
              <a:rPr lang="en-US" sz="3600" b="1" dirty="0"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কমতে</a:t>
            </a:r>
            <a:r>
              <a:rPr lang="en-US" sz="3600" b="1" dirty="0"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থাকে</a:t>
            </a:r>
            <a:r>
              <a:rPr lang="en-US" sz="3600" b="1" dirty="0"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।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9F1853E-1D79-4400-BEE3-3AFA87C5879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3023" y="25460"/>
            <a:ext cx="7308976" cy="34749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32549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lowchart: Terminator 1"/>
          <p:cNvSpPr/>
          <p:nvPr/>
        </p:nvSpPr>
        <p:spPr>
          <a:xfrm>
            <a:off x="5411939" y="196948"/>
            <a:ext cx="1541622" cy="756947"/>
          </a:xfrm>
          <a:prstGeom prst="flowChartTerminator">
            <a:avLst/>
          </a:prstGeom>
          <a:noFill/>
          <a:ln w="28575">
            <a:solidFill>
              <a:schemeClr val="tx1"/>
            </a:solidFill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4783014" y="307564"/>
            <a:ext cx="27994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-521719" y="3582565"/>
            <a:ext cx="6704469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মোঃ তৌফিকুল ইসলাম রবি</a:t>
            </a:r>
          </a:p>
          <a:p>
            <a:pPr algn="ctr"/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প্রধান শিক্ষক</a:t>
            </a:r>
          </a:p>
          <a:p>
            <a:pPr algn="ctr"/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মোহনপুর সরকারি প্রাথমিক বিদ্যালয়</a:t>
            </a:r>
          </a:p>
          <a:p>
            <a:pPr algn="ctr"/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বিরামপুর, দিনাজপুর।</a:t>
            </a:r>
          </a:p>
          <a:p>
            <a:pPr algn="ctr"/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Sweetsorror_robi@yahoo.com</a:t>
            </a:r>
            <a:endParaRPr lang="en-US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1600" b="1" dirty="0">
                <a:latin typeface="NikoshBAN" panose="02000000000000000000" pitchFamily="2" charset="0"/>
                <a:cs typeface="NikoshBAN" panose="02000000000000000000" pitchFamily="2" charset="0"/>
              </a:rPr>
              <a:t>০১৭১৯২৪৯৭৭৬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411939" y="2558994"/>
            <a:ext cx="1541622" cy="401061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029" t="10848" r="60044" b="62713"/>
          <a:stretch/>
        </p:blipFill>
        <p:spPr>
          <a:xfrm>
            <a:off x="1421921" y="630730"/>
            <a:ext cx="2415472" cy="256918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7" name="TextBox 6"/>
          <p:cNvSpPr txBox="1"/>
          <p:nvPr/>
        </p:nvSpPr>
        <p:spPr>
          <a:xfrm>
            <a:off x="6733735" y="3469952"/>
            <a:ext cx="609600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শ্রেণিঃ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চতুর্থ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বিষয়ঃ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বাংলাদেশ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বিশ্বপরিচয়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অধ্যায়ঃ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১১ (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বাংলাদেশের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ভূপ্রকৃতি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)</a:t>
            </a:r>
          </a:p>
          <a:p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পাঠঃ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২ (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জলবায়ু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)</a:t>
            </a:r>
          </a:p>
          <a:p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পৃষ্ঠাঃ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৫৪</a:t>
            </a:r>
          </a:p>
          <a:p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সময়ঃ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৪০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মিনিট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528107" y="797070"/>
            <a:ext cx="1896868" cy="240284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179043296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>
            <a:extLst>
              <a:ext uri="{FF2B5EF4-FFF2-40B4-BE49-F238E27FC236}">
                <a16:creationId xmlns:a16="http://schemas.microsoft.com/office/drawing/2014/main" id="{9BD0A92D-399A-41B4-B955-6B72A41B74A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842264" y="0"/>
            <a:ext cx="9349736" cy="6858000"/>
          </a:xfrm>
          <a:prstGeom prst="rect">
            <a:avLst/>
          </a:prstGeom>
          <a:gradFill>
            <a:gsLst>
              <a:gs pos="0">
                <a:schemeClr val="accent1">
                  <a:lumMod val="100000"/>
                  <a:alpha val="82000"/>
                </a:schemeClr>
              </a:gs>
              <a:gs pos="25000">
                <a:schemeClr val="accent1">
                  <a:alpha val="60000"/>
                </a:schemeClr>
              </a:gs>
              <a:gs pos="94000">
                <a:schemeClr val="bg2">
                  <a:lumMod val="75000"/>
                </a:schemeClr>
              </a:gs>
              <a:gs pos="100000">
                <a:schemeClr val="bg2">
                  <a:lumMod val="7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D6A49DF9-534D-4905-8F46-02AB63EB6F3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0"/>
            <a:ext cx="12192000" cy="6858000"/>
          </a:xfrm>
          <a:prstGeom prst="rect">
            <a:avLst/>
          </a:prstGeom>
        </p:spPr>
      </p:pic>
      <p:sp>
        <p:nvSpPr>
          <p:cNvPr id="27" name="Freeform 56">
            <a:extLst>
              <a:ext uri="{FF2B5EF4-FFF2-40B4-BE49-F238E27FC236}">
                <a16:creationId xmlns:a16="http://schemas.microsoft.com/office/drawing/2014/main" id="{9FA51AA9-DFBD-4CB2-9C70-26DAC24A34C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235021" y="2"/>
            <a:ext cx="4305922" cy="3193227"/>
          </a:xfrm>
          <a:custGeom>
            <a:avLst/>
            <a:gdLst>
              <a:gd name="connsiteX0" fmla="*/ 268379 w 4305922"/>
              <a:gd name="connsiteY0" fmla="*/ 0 h 3193227"/>
              <a:gd name="connsiteX1" fmla="*/ 4037544 w 4305922"/>
              <a:gd name="connsiteY1" fmla="*/ 0 h 3193227"/>
              <a:gd name="connsiteX2" fmla="*/ 4046072 w 4305922"/>
              <a:gd name="connsiteY2" fmla="*/ 14037 h 3193227"/>
              <a:gd name="connsiteX3" fmla="*/ 4305922 w 4305922"/>
              <a:gd name="connsiteY3" fmla="*/ 1040266 h 3193227"/>
              <a:gd name="connsiteX4" fmla="*/ 2152962 w 4305922"/>
              <a:gd name="connsiteY4" fmla="*/ 3193227 h 3193227"/>
              <a:gd name="connsiteX5" fmla="*/ 0 w 4305922"/>
              <a:gd name="connsiteY5" fmla="*/ 1040266 h 3193227"/>
              <a:gd name="connsiteX6" fmla="*/ 259851 w 4305922"/>
              <a:gd name="connsiteY6" fmla="*/ 14037 h 31932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305922" h="3193227">
                <a:moveTo>
                  <a:pt x="268379" y="0"/>
                </a:moveTo>
                <a:lnTo>
                  <a:pt x="4037544" y="0"/>
                </a:lnTo>
                <a:lnTo>
                  <a:pt x="4046072" y="14037"/>
                </a:lnTo>
                <a:cubicBezTo>
                  <a:pt x="4211790" y="319097"/>
                  <a:pt x="4305922" y="668689"/>
                  <a:pt x="4305922" y="1040266"/>
                </a:cubicBezTo>
                <a:cubicBezTo>
                  <a:pt x="4305922" y="2229314"/>
                  <a:pt x="3342009" y="3193227"/>
                  <a:pt x="2152962" y="3193227"/>
                </a:cubicBezTo>
                <a:cubicBezTo>
                  <a:pt x="963913" y="3193227"/>
                  <a:pt x="0" y="2229314"/>
                  <a:pt x="0" y="1040266"/>
                </a:cubicBezTo>
                <a:cubicBezTo>
                  <a:pt x="0" y="668689"/>
                  <a:pt x="94133" y="319097"/>
                  <a:pt x="259851" y="14037"/>
                </a:cubicBezTo>
                <a:close/>
              </a:path>
            </a:pathLst>
          </a:custGeom>
          <a:solidFill>
            <a:srgbClr val="FFFFFF"/>
          </a:solidFill>
          <a:ln>
            <a:gradFill>
              <a:gsLst>
                <a:gs pos="0">
                  <a:schemeClr val="accent1">
                    <a:lumMod val="40000"/>
                    <a:lumOff val="60000"/>
                  </a:schemeClr>
                </a:gs>
                <a:gs pos="23000">
                  <a:schemeClr val="accent1">
                    <a:lumMod val="45000"/>
                    <a:lumOff val="55000"/>
                  </a:schemeClr>
                </a:gs>
                <a:gs pos="83000">
                  <a:schemeClr val="bg2">
                    <a:lumMod val="75000"/>
                  </a:schemeClr>
                </a:gs>
                <a:gs pos="100000">
                  <a:schemeClr val="bg2">
                    <a:lumMod val="75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>
            <a:alphaModFix/>
          </a:blip>
          <a:srcRect l="8139" r="4885" b="-3"/>
          <a:stretch/>
        </p:blipFill>
        <p:spPr>
          <a:xfrm>
            <a:off x="3347837" y="1"/>
            <a:ext cx="4063868" cy="3072200"/>
          </a:xfrm>
          <a:custGeom>
            <a:avLst/>
            <a:gdLst/>
            <a:ahLst/>
            <a:cxnLst/>
            <a:rect l="l" t="t" r="r" b="b"/>
            <a:pathLst>
              <a:path w="4063868" h="3072200">
                <a:moveTo>
                  <a:pt x="288818" y="0"/>
                </a:moveTo>
                <a:lnTo>
                  <a:pt x="3775050" y="0"/>
                </a:lnTo>
                <a:lnTo>
                  <a:pt x="3818625" y="71726"/>
                </a:lnTo>
                <a:cubicBezTo>
                  <a:pt x="3975028" y="359637"/>
                  <a:pt x="4063868" y="689577"/>
                  <a:pt x="4063868" y="1040266"/>
                </a:cubicBezTo>
                <a:cubicBezTo>
                  <a:pt x="4063868" y="2162473"/>
                  <a:pt x="3154140" y="3072200"/>
                  <a:pt x="2031934" y="3072200"/>
                </a:cubicBezTo>
                <a:cubicBezTo>
                  <a:pt x="909728" y="3072200"/>
                  <a:pt x="0" y="2162473"/>
                  <a:pt x="0" y="1040266"/>
                </a:cubicBezTo>
                <a:cubicBezTo>
                  <a:pt x="0" y="689577"/>
                  <a:pt x="88841" y="359637"/>
                  <a:pt x="245244" y="71726"/>
                </a:cubicBezTo>
                <a:close/>
              </a:path>
            </a:pathLst>
          </a:custGeom>
          <a:effectLst>
            <a:softEdge rad="0"/>
          </a:effectLst>
        </p:spPr>
      </p:pic>
      <p:sp>
        <p:nvSpPr>
          <p:cNvPr id="29" name="Freeform 58">
            <a:extLst>
              <a:ext uri="{FF2B5EF4-FFF2-40B4-BE49-F238E27FC236}">
                <a16:creationId xmlns:a16="http://schemas.microsoft.com/office/drawing/2014/main" id="{D5905D0D-FE5E-454B-A340-4DE821C09E8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685658" y="1424717"/>
            <a:ext cx="4506342" cy="5442758"/>
          </a:xfrm>
          <a:custGeom>
            <a:avLst/>
            <a:gdLst>
              <a:gd name="connsiteX0" fmla="*/ 3034499 w 4506342"/>
              <a:gd name="connsiteY0" fmla="*/ 0 h 5442758"/>
              <a:gd name="connsiteX1" fmla="*/ 4480922 w 4506342"/>
              <a:gd name="connsiteY1" fmla="*/ 366248 h 5442758"/>
              <a:gd name="connsiteX2" fmla="*/ 4506342 w 4506342"/>
              <a:gd name="connsiteY2" fmla="*/ 381691 h 5442758"/>
              <a:gd name="connsiteX3" fmla="*/ 4506342 w 4506342"/>
              <a:gd name="connsiteY3" fmla="*/ 5442758 h 5442758"/>
              <a:gd name="connsiteX4" fmla="*/ 1193461 w 4506342"/>
              <a:gd name="connsiteY4" fmla="*/ 5442758 h 5442758"/>
              <a:gd name="connsiteX5" fmla="*/ 1104276 w 4506342"/>
              <a:gd name="connsiteY5" fmla="*/ 5376066 h 5442758"/>
              <a:gd name="connsiteX6" fmla="*/ 0 w 4506342"/>
              <a:gd name="connsiteY6" fmla="*/ 3034499 h 5442758"/>
              <a:gd name="connsiteX7" fmla="*/ 3034499 w 4506342"/>
              <a:gd name="connsiteY7" fmla="*/ 0 h 54427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506342" h="5442758">
                <a:moveTo>
                  <a:pt x="3034499" y="0"/>
                </a:moveTo>
                <a:cubicBezTo>
                  <a:pt x="3558220" y="0"/>
                  <a:pt x="4050953" y="132675"/>
                  <a:pt x="4480922" y="366248"/>
                </a:cubicBezTo>
                <a:lnTo>
                  <a:pt x="4506342" y="381691"/>
                </a:lnTo>
                <a:lnTo>
                  <a:pt x="4506342" y="5442758"/>
                </a:lnTo>
                <a:lnTo>
                  <a:pt x="1193461" y="5442758"/>
                </a:lnTo>
                <a:lnTo>
                  <a:pt x="1104276" y="5376066"/>
                </a:lnTo>
                <a:cubicBezTo>
                  <a:pt x="429867" y="4819495"/>
                  <a:pt x="0" y="3977198"/>
                  <a:pt x="0" y="3034499"/>
                </a:cubicBezTo>
                <a:cubicBezTo>
                  <a:pt x="0" y="1358591"/>
                  <a:pt x="1358591" y="0"/>
                  <a:pt x="3034499" y="0"/>
                </a:cubicBezTo>
                <a:close/>
              </a:path>
            </a:pathLst>
          </a:custGeom>
          <a:solidFill>
            <a:srgbClr val="FFFFFF"/>
          </a:solidFill>
          <a:ln>
            <a:gradFill>
              <a:gsLst>
                <a:gs pos="0">
                  <a:schemeClr val="accent1">
                    <a:lumMod val="40000"/>
                    <a:lumOff val="60000"/>
                  </a:schemeClr>
                </a:gs>
                <a:gs pos="23000">
                  <a:schemeClr val="accent1">
                    <a:lumMod val="45000"/>
                    <a:lumOff val="55000"/>
                  </a:schemeClr>
                </a:gs>
                <a:gs pos="83000">
                  <a:schemeClr val="bg2">
                    <a:lumMod val="75000"/>
                  </a:schemeClr>
                </a:gs>
                <a:gs pos="100000">
                  <a:schemeClr val="bg2">
                    <a:lumMod val="75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4">
            <a:alphaModFix/>
          </a:blip>
          <a:srcRect l="15066" r="7581" b="1"/>
          <a:stretch/>
        </p:blipFill>
        <p:spPr>
          <a:xfrm>
            <a:off x="7840768" y="1579827"/>
            <a:ext cx="4351232" cy="5287648"/>
          </a:xfrm>
          <a:custGeom>
            <a:avLst/>
            <a:gdLst/>
            <a:ahLst/>
            <a:cxnLst/>
            <a:rect l="l" t="t" r="r" b="b"/>
            <a:pathLst>
              <a:path w="4351232" h="5287648">
                <a:moveTo>
                  <a:pt x="2879389" y="0"/>
                </a:moveTo>
                <a:cubicBezTo>
                  <a:pt x="3376340" y="0"/>
                  <a:pt x="3843887" y="125893"/>
                  <a:pt x="4251877" y="347527"/>
                </a:cubicBezTo>
                <a:lnTo>
                  <a:pt x="4351232" y="407886"/>
                </a:lnTo>
                <a:lnTo>
                  <a:pt x="4351232" y="5287648"/>
                </a:lnTo>
                <a:lnTo>
                  <a:pt x="1303444" y="5287648"/>
                </a:lnTo>
                <a:lnTo>
                  <a:pt x="1269495" y="5267024"/>
                </a:lnTo>
                <a:cubicBezTo>
                  <a:pt x="503573" y="4749577"/>
                  <a:pt x="0" y="3873291"/>
                  <a:pt x="0" y="2879389"/>
                </a:cubicBezTo>
                <a:cubicBezTo>
                  <a:pt x="0" y="1289146"/>
                  <a:pt x="1289146" y="0"/>
                  <a:pt x="2879389" y="0"/>
                </a:cubicBezTo>
                <a:close/>
              </a:path>
            </a:pathLst>
          </a:custGeom>
          <a:effectLst>
            <a:softEdge rad="0"/>
          </a:effectLst>
        </p:spPr>
      </p:pic>
      <p:sp>
        <p:nvSpPr>
          <p:cNvPr id="3" name="TextBox 2"/>
          <p:cNvSpPr txBox="1"/>
          <p:nvPr/>
        </p:nvSpPr>
        <p:spPr>
          <a:xfrm>
            <a:off x="5522981" y="131873"/>
            <a:ext cx="8557744" cy="129711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600" b="1" dirty="0" err="1"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নভেম্বর</a:t>
            </a:r>
            <a:r>
              <a:rPr lang="en-US" sz="3600" b="1" dirty="0"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থেকে</a:t>
            </a:r>
            <a:r>
              <a:rPr lang="en-US" sz="3600" b="1" dirty="0"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ফেব্রুয়ারি</a:t>
            </a:r>
            <a:r>
              <a:rPr lang="en-US" sz="3600" b="1" dirty="0"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মাস</a:t>
            </a:r>
            <a:endParaRPr lang="en-US" sz="3600" b="1" dirty="0">
              <a:latin typeface="NikoshBAN" panose="02000000000000000000" pitchFamily="2" charset="0"/>
              <a:ea typeface="+mj-ea"/>
              <a:cs typeface="NikoshBAN" panose="02000000000000000000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0" y="3728499"/>
            <a:ext cx="8557744" cy="129711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600" b="1" dirty="0" err="1"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দেশের</a:t>
            </a:r>
            <a:r>
              <a:rPr lang="en-US" sz="3600" b="1" dirty="0"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উত্তর</a:t>
            </a:r>
            <a:r>
              <a:rPr lang="en-US" sz="3600" b="1" dirty="0"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অঞ্চলে</a:t>
            </a:r>
            <a:r>
              <a:rPr lang="en-US" sz="3600" b="1" dirty="0"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বেশি</a:t>
            </a:r>
            <a:r>
              <a:rPr lang="en-US" sz="3600" b="1" dirty="0"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শীত</a:t>
            </a:r>
            <a:r>
              <a:rPr lang="en-US" sz="3600" b="1" dirty="0"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পড়ে</a:t>
            </a:r>
            <a:r>
              <a:rPr lang="en-US" sz="3600" b="1" dirty="0"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।</a:t>
            </a:r>
          </a:p>
        </p:txBody>
      </p:sp>
    </p:spTree>
    <p:extLst>
      <p:ext uri="{BB962C8B-B14F-4D97-AF65-F5344CB8AC3E}">
        <p14:creationId xmlns:p14="http://schemas.microsoft.com/office/powerpoint/2010/main" val="39723328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>
            <a:extLst>
              <a:ext uri="{FF2B5EF4-FFF2-40B4-BE49-F238E27FC236}">
                <a16:creationId xmlns:a16="http://schemas.microsoft.com/office/drawing/2014/main" id="{27BDFED6-6E33-4606-AFE2-886ADB1C018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636891A-7382-4073-AEB3-6F32D234197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2848" y="13678"/>
            <a:ext cx="7859152" cy="368137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t="11310" r="-1" b="17955"/>
          <a:stretch/>
        </p:blipFill>
        <p:spPr>
          <a:xfrm>
            <a:off x="4547938" y="3708706"/>
            <a:ext cx="7644062" cy="3176595"/>
          </a:xfrm>
          <a:prstGeom prst="rect">
            <a:avLst/>
          </a:prstGeom>
        </p:spPr>
      </p:pic>
      <p:sp>
        <p:nvSpPr>
          <p:cNvPr id="23" name="Rectangle 22">
            <a:extLst>
              <a:ext uri="{FF2B5EF4-FFF2-40B4-BE49-F238E27FC236}">
                <a16:creationId xmlns:a16="http://schemas.microsoft.com/office/drawing/2014/main" id="{890DEF05-784E-4B61-89E4-04C4ECF4E5A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36000">
                <a:schemeClr val="tx1">
                  <a:lumMod val="95000"/>
                  <a:lumOff val="5000"/>
                </a:schemeClr>
              </a:gs>
              <a:gs pos="81000">
                <a:schemeClr val="tx1">
                  <a:lumMod val="95000"/>
                  <a:lumOff val="5000"/>
                  <a:alpha val="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C41BAEC7-F7B0-4224-8B18-8F74B7D87F0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838200" y="3681408"/>
            <a:ext cx="11353799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2903561" y="2750007"/>
            <a:ext cx="9288439" cy="1128109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600" b="1" dirty="0" err="1">
                <a:solidFill>
                  <a:schemeClr val="bg1"/>
                </a:solidFill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এসময়</a:t>
            </a:r>
            <a:r>
              <a:rPr lang="en-US" sz="3600" b="1" dirty="0">
                <a:solidFill>
                  <a:schemeClr val="bg1"/>
                </a:solidFill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গড়ে</a:t>
            </a:r>
            <a:r>
              <a:rPr lang="en-US" sz="3600" b="1" dirty="0">
                <a:solidFill>
                  <a:schemeClr val="bg1"/>
                </a:solidFill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তাপমাত্রা</a:t>
            </a:r>
            <a:r>
              <a:rPr lang="en-US" sz="3600" b="1" dirty="0">
                <a:solidFill>
                  <a:schemeClr val="bg1"/>
                </a:solidFill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থাকে</a:t>
            </a:r>
            <a:r>
              <a:rPr lang="en-US" sz="3600" b="1" dirty="0">
                <a:solidFill>
                  <a:schemeClr val="bg1"/>
                </a:solidFill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 ১৮ </a:t>
            </a:r>
            <a:r>
              <a:rPr lang="en-US" sz="3600" b="1" dirty="0" err="1">
                <a:solidFill>
                  <a:schemeClr val="bg1"/>
                </a:solidFill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ডিগ্রি</a:t>
            </a:r>
            <a:r>
              <a:rPr lang="en-US" sz="3600" b="1" dirty="0">
                <a:solidFill>
                  <a:schemeClr val="bg1"/>
                </a:solidFill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সেলসিয়াস</a:t>
            </a:r>
            <a:r>
              <a:rPr lang="en-US" sz="3600" b="1" dirty="0">
                <a:solidFill>
                  <a:schemeClr val="bg1"/>
                </a:solidFill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।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019887" y="-27301"/>
            <a:ext cx="9288439" cy="1128109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600" b="1" dirty="0" err="1">
                <a:solidFill>
                  <a:schemeClr val="bg1"/>
                </a:solidFill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নভেম্বর</a:t>
            </a:r>
            <a:r>
              <a:rPr lang="en-US" sz="3600" b="1" dirty="0">
                <a:solidFill>
                  <a:schemeClr val="bg1"/>
                </a:solidFill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থেকে</a:t>
            </a:r>
            <a:r>
              <a:rPr lang="en-US" sz="3600" b="1" dirty="0">
                <a:solidFill>
                  <a:schemeClr val="bg1"/>
                </a:solidFill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ফেব্রুয়ারি</a:t>
            </a:r>
            <a:r>
              <a:rPr lang="en-US" sz="3600" b="1" dirty="0">
                <a:solidFill>
                  <a:schemeClr val="bg1"/>
                </a:solidFill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মাস</a:t>
            </a:r>
            <a:endParaRPr lang="en-US" sz="3600" b="1" dirty="0">
              <a:solidFill>
                <a:schemeClr val="bg1"/>
              </a:solidFill>
              <a:latin typeface="NikoshBAN" panose="02000000000000000000" pitchFamily="2" charset="0"/>
              <a:ea typeface="+mj-ea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32441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:a16="http://schemas.microsoft.com/office/drawing/2014/main" id="{3301E07F-4F79-4B58-8698-EF24DC1ECDBF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0" name="Arc 19">
            <a:extLst>
              <a:ext uri="{FF2B5EF4-FFF2-40B4-BE49-F238E27FC236}">
                <a16:creationId xmlns:a16="http://schemas.microsoft.com/office/drawing/2014/main" id="{E58B2195-5055-402F-A3E7-53FF0E4980C3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525836" y="775849"/>
            <a:ext cx="2987899" cy="2987899"/>
          </a:xfrm>
          <a:prstGeom prst="arc">
            <a:avLst>
              <a:gd name="adj1" fmla="val 14441841"/>
              <a:gd name="adj2" fmla="val 0"/>
            </a:avLst>
          </a:prstGeom>
          <a:ln w="127000" cap="rnd">
            <a:solidFill>
              <a:schemeClr val="accent4"/>
            </a:solidFill>
            <a:prstDash val="dash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7785889" y="775849"/>
            <a:ext cx="4467792" cy="1150671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600" dirty="0" err="1"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দলগত</a:t>
            </a:r>
            <a:r>
              <a:rPr lang="en-US" sz="3600" dirty="0"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কাজ</a:t>
            </a:r>
            <a:endParaRPr lang="en-US" sz="3600" dirty="0">
              <a:latin typeface="NikoshBAN" panose="02000000000000000000" pitchFamily="2" charset="0"/>
              <a:ea typeface="+mj-ea"/>
              <a:cs typeface="NikoshBAN" panose="02000000000000000000" pitchFamily="2" charset="0"/>
            </a:endParaRPr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9EE6F773-742A-491A-9A00-A2A150DF500A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84368" y="366810"/>
            <a:ext cx="6124381" cy="6124381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 descr="Philosophical Disquisitions: Informal &lt;strong&gt;Group Work&lt;/strong&gt; in Class ...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6747" y="2312836"/>
            <a:ext cx="4252055" cy="2232328"/>
          </a:xfrm>
          <a:custGeom>
            <a:avLst/>
            <a:gdLst/>
            <a:ahLst/>
            <a:cxnLst/>
            <a:rect l="l" t="t" r="r" b="b"/>
            <a:pathLst>
              <a:path w="4273177" h="4470400">
                <a:moveTo>
                  <a:pt x="75080" y="0"/>
                </a:moveTo>
                <a:lnTo>
                  <a:pt x="4198097" y="0"/>
                </a:lnTo>
                <a:cubicBezTo>
                  <a:pt x="4239563" y="0"/>
                  <a:pt x="4273177" y="33614"/>
                  <a:pt x="4273177" y="75080"/>
                </a:cubicBezTo>
                <a:lnTo>
                  <a:pt x="4273177" y="4395320"/>
                </a:lnTo>
                <a:cubicBezTo>
                  <a:pt x="4273177" y="4436786"/>
                  <a:pt x="4239563" y="4470400"/>
                  <a:pt x="4198097" y="4470400"/>
                </a:cubicBezTo>
                <a:lnTo>
                  <a:pt x="75080" y="4470400"/>
                </a:lnTo>
                <a:cubicBezTo>
                  <a:pt x="33614" y="4470400"/>
                  <a:pt x="0" y="4436786"/>
                  <a:pt x="0" y="4395320"/>
                </a:cubicBezTo>
                <a:lnTo>
                  <a:pt x="0" y="75080"/>
                </a:lnTo>
                <a:cubicBezTo>
                  <a:pt x="0" y="33614"/>
                  <a:pt x="33614" y="0"/>
                  <a:pt x="75080" y="0"/>
                </a:cubicBezTo>
                <a:close/>
              </a:path>
            </a:pathLst>
          </a:custGeom>
        </p:spPr>
      </p:pic>
      <p:sp>
        <p:nvSpPr>
          <p:cNvPr id="17" name="TextBox 16"/>
          <p:cNvSpPr txBox="1"/>
          <p:nvPr/>
        </p:nvSpPr>
        <p:spPr>
          <a:xfrm>
            <a:off x="6321487" y="1925178"/>
            <a:ext cx="230710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‘ক’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দলঃ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6363742" y="3429000"/>
            <a:ext cx="230710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‘খ’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দলঃ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6321487" y="4762985"/>
            <a:ext cx="230710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‘গ’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দলঃ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7550573" y="1925178"/>
            <a:ext cx="4895557" cy="646331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600" dirty="0">
                <a:latin typeface="NikoshBAN" pitchFamily="2" charset="0"/>
                <a:cs typeface="NikoshBAN" pitchFamily="2" charset="0"/>
              </a:rPr>
              <a:t>গ্রীষ্মকাল</a:t>
            </a:r>
            <a:r>
              <a:rPr lang="bn-IN" sz="3600" dirty="0">
                <a:latin typeface="NikoshBAN" pitchFamily="2" charset="0"/>
                <a:cs typeface="NikoshBAN" pitchFamily="2" charset="0"/>
              </a:rPr>
              <a:t>ের 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৩</a:t>
            </a:r>
            <a:r>
              <a:rPr lang="bn-IN" sz="3600" dirty="0">
                <a:latin typeface="NikoshBAN" pitchFamily="2" charset="0"/>
                <a:cs typeface="NikoshBAN" pitchFamily="2" charset="0"/>
              </a:rPr>
              <a:t>টি বৈশিষ্ট্য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লে</a:t>
            </a:r>
            <a:r>
              <a:rPr lang="bn-IN" sz="3600" dirty="0">
                <a:latin typeface="NikoshBAN" pitchFamily="2" charset="0"/>
                <a:cs typeface="NikoshBAN" pitchFamily="2" charset="0"/>
              </a:rPr>
              <a:t>খ।</a:t>
            </a:r>
            <a:r>
              <a:rPr lang="bn-BD" sz="3600" dirty="0">
                <a:latin typeface="NikoshBAN" pitchFamily="2" charset="0"/>
                <a:cs typeface="NikoshBAN" pitchFamily="2" charset="0"/>
              </a:rPr>
              <a:t>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7517293" y="3456273"/>
            <a:ext cx="4895557" cy="646331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dirty="0" err="1">
                <a:latin typeface="NikoshBAN" pitchFamily="2" charset="0"/>
                <a:cs typeface="NikoshBAN" pitchFamily="2" charset="0"/>
              </a:rPr>
              <a:t>বর্ষা</a:t>
            </a:r>
            <a:r>
              <a:rPr lang="bn-BD" sz="3600" dirty="0">
                <a:latin typeface="NikoshBAN" pitchFamily="2" charset="0"/>
                <a:cs typeface="NikoshBAN" pitchFamily="2" charset="0"/>
              </a:rPr>
              <a:t>কাল</a:t>
            </a:r>
            <a:r>
              <a:rPr lang="bn-IN" sz="3600" dirty="0">
                <a:latin typeface="NikoshBAN" pitchFamily="2" charset="0"/>
                <a:cs typeface="NikoshBAN" pitchFamily="2" charset="0"/>
              </a:rPr>
              <a:t>ের 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৩</a:t>
            </a:r>
            <a:r>
              <a:rPr lang="bn-IN" sz="3600" dirty="0">
                <a:latin typeface="NikoshBAN" pitchFamily="2" charset="0"/>
                <a:cs typeface="NikoshBAN" pitchFamily="2" charset="0"/>
              </a:rPr>
              <a:t>টি বৈশিষ্ট্য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লে</a:t>
            </a:r>
            <a:r>
              <a:rPr lang="bn-IN" sz="3600" dirty="0">
                <a:latin typeface="NikoshBAN" pitchFamily="2" charset="0"/>
                <a:cs typeface="NikoshBAN" pitchFamily="2" charset="0"/>
              </a:rPr>
              <a:t>খ।</a:t>
            </a:r>
            <a:r>
              <a:rPr lang="bn-BD" sz="3600" dirty="0">
                <a:latin typeface="NikoshBAN" pitchFamily="2" charset="0"/>
                <a:cs typeface="NikoshBAN" pitchFamily="2" charset="0"/>
              </a:rPr>
              <a:t>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7550572" y="4762985"/>
            <a:ext cx="4895557" cy="646331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dirty="0" err="1">
                <a:latin typeface="NikoshBAN" pitchFamily="2" charset="0"/>
                <a:cs typeface="NikoshBAN" pitchFamily="2" charset="0"/>
              </a:rPr>
              <a:t>শীত</a:t>
            </a:r>
            <a:r>
              <a:rPr lang="bn-BD" sz="3600" dirty="0">
                <a:latin typeface="NikoshBAN" pitchFamily="2" charset="0"/>
                <a:cs typeface="NikoshBAN" pitchFamily="2" charset="0"/>
              </a:rPr>
              <a:t>কাল</a:t>
            </a:r>
            <a:r>
              <a:rPr lang="bn-IN" sz="3600" dirty="0">
                <a:latin typeface="NikoshBAN" pitchFamily="2" charset="0"/>
                <a:cs typeface="NikoshBAN" pitchFamily="2" charset="0"/>
              </a:rPr>
              <a:t>ের 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৩</a:t>
            </a:r>
            <a:r>
              <a:rPr lang="bn-IN" sz="3600" dirty="0">
                <a:latin typeface="NikoshBAN" pitchFamily="2" charset="0"/>
                <a:cs typeface="NikoshBAN" pitchFamily="2" charset="0"/>
              </a:rPr>
              <a:t>টি বৈশিষ্ট্য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লে</a:t>
            </a:r>
            <a:r>
              <a:rPr lang="bn-IN" sz="3600" dirty="0">
                <a:latin typeface="NikoshBAN" pitchFamily="2" charset="0"/>
                <a:cs typeface="NikoshBAN" pitchFamily="2" charset="0"/>
              </a:rPr>
              <a:t>খ।</a:t>
            </a:r>
            <a:r>
              <a:rPr lang="bn-BD" sz="3600" dirty="0">
                <a:latin typeface="NikoshBAN" pitchFamily="2" charset="0"/>
                <a:cs typeface="NikoshBAN" pitchFamily="2" charset="0"/>
              </a:rPr>
              <a:t>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7704014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3">
            <a:extLst>
              <a:ext uri="{FF2B5EF4-FFF2-40B4-BE49-F238E27FC236}">
                <a16:creationId xmlns:a16="http://schemas.microsoft.com/office/drawing/2014/main" id="{3F24A09B-713F-43FC-AB6E-B88083968522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5468548" cy="6858000"/>
          </a:xfrm>
          <a:prstGeom prst="rect">
            <a:avLst/>
          </a:prstGeom>
          <a:solidFill>
            <a:srgbClr val="384E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1604109" y="225083"/>
            <a:ext cx="2260329" cy="56530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600" b="1" dirty="0" err="1">
                <a:solidFill>
                  <a:srgbClr val="FFFFFF"/>
                </a:solidFill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নিরব</a:t>
            </a:r>
            <a:r>
              <a:rPr lang="en-US" sz="3600" b="1" dirty="0">
                <a:solidFill>
                  <a:srgbClr val="FFFFFF"/>
                </a:solidFill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rgbClr val="FFFFFF"/>
                </a:solidFill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পাঠ</a:t>
            </a:r>
            <a:endParaRPr lang="en-US" sz="3600" b="1" dirty="0">
              <a:solidFill>
                <a:srgbClr val="FFFFFF"/>
              </a:solidFill>
              <a:latin typeface="NikoshBAN" panose="02000000000000000000" pitchFamily="2" charset="0"/>
              <a:ea typeface="+mj-ea"/>
              <a:cs typeface="NikoshBAN" panose="02000000000000000000" pitchFamily="2" charset="0"/>
            </a:endParaRP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0B91AB35-C3B4-4B70-B3DD-13D63B7DA23D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133975" y="2423149"/>
            <a:ext cx="0" cy="2011680"/>
          </a:xfrm>
          <a:prstGeom prst="line">
            <a:avLst/>
          </a:prstGeom>
          <a:ln w="19050">
            <a:solidFill>
              <a:srgbClr val="FFFFFF">
                <a:alpha val="8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50" r="-1" b="-1"/>
          <a:stretch/>
        </p:blipFill>
        <p:spPr>
          <a:xfrm>
            <a:off x="6865227" y="123763"/>
            <a:ext cx="4825026" cy="662726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43861" y="3122535"/>
            <a:ext cx="3728140" cy="629724"/>
          </a:xfrm>
          <a:prstGeom prst="rect">
            <a:avLst/>
          </a:prstGeom>
          <a:noFill/>
        </p:spPr>
        <p:txBody>
          <a:bodyPr vert="horz" lIns="91440" tIns="45720" rIns="91440" bIns="45720" rtlCol="0" anchor="b">
            <a:norm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600" b="1" dirty="0" err="1">
                <a:solidFill>
                  <a:schemeClr val="bg1"/>
                </a:solidFill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পাঠ্য</a:t>
            </a:r>
            <a:r>
              <a:rPr lang="en-US" sz="3600" b="1" dirty="0">
                <a:solidFill>
                  <a:schemeClr val="bg1"/>
                </a:solidFill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বইয়ের</a:t>
            </a:r>
            <a:r>
              <a:rPr lang="en-US" sz="3600" b="1" dirty="0">
                <a:solidFill>
                  <a:schemeClr val="bg1"/>
                </a:solidFill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 ৫৪ </a:t>
            </a:r>
            <a:r>
              <a:rPr lang="en-US" sz="3600" b="1" dirty="0" err="1">
                <a:solidFill>
                  <a:schemeClr val="bg1"/>
                </a:solidFill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পৃষ্ঠা</a:t>
            </a:r>
            <a:r>
              <a:rPr lang="en-US" sz="3600" b="1" dirty="0">
                <a:solidFill>
                  <a:schemeClr val="bg1"/>
                </a:solidFill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।</a:t>
            </a:r>
          </a:p>
        </p:txBody>
      </p:sp>
    </p:spTree>
    <p:extLst>
      <p:ext uri="{BB962C8B-B14F-4D97-AF65-F5344CB8AC3E}">
        <p14:creationId xmlns:p14="http://schemas.microsoft.com/office/powerpoint/2010/main" val="64462813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" name="Rectangle 6">
            <a:extLst>
              <a:ext uri="{FF2B5EF4-FFF2-40B4-BE49-F238E27FC236}">
                <a16:creationId xmlns:a16="http://schemas.microsoft.com/office/drawing/2014/main" id="{907EF6B7-1338-4443-8C46-6A318D952DF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DAAE4CDD-124C-4DCF-9584-B6033B545DD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167271" cy="6858000"/>
          </a:xfrm>
          <a:custGeom>
            <a:avLst/>
            <a:gdLst>
              <a:gd name="connsiteX0" fmla="*/ 0 w 4167271"/>
              <a:gd name="connsiteY0" fmla="*/ 0 h 6858000"/>
              <a:gd name="connsiteX1" fmla="*/ 2259550 w 4167271"/>
              <a:gd name="connsiteY1" fmla="*/ 0 h 6858000"/>
              <a:gd name="connsiteX2" fmla="*/ 2387803 w 4167271"/>
              <a:gd name="connsiteY2" fmla="*/ 82222 h 6858000"/>
              <a:gd name="connsiteX3" fmla="*/ 4167271 w 4167271"/>
              <a:gd name="connsiteY3" fmla="*/ 3429000 h 6858000"/>
              <a:gd name="connsiteX4" fmla="*/ 2387803 w 4167271"/>
              <a:gd name="connsiteY4" fmla="*/ 6775779 h 6858000"/>
              <a:gd name="connsiteX5" fmla="*/ 2259550 w 4167271"/>
              <a:gd name="connsiteY5" fmla="*/ 6858000 h 6858000"/>
              <a:gd name="connsiteX6" fmla="*/ 0 w 416727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67271" h="6858000">
                <a:moveTo>
                  <a:pt x="0" y="0"/>
                </a:moveTo>
                <a:lnTo>
                  <a:pt x="2259550" y="0"/>
                </a:lnTo>
                <a:lnTo>
                  <a:pt x="2387803" y="82222"/>
                </a:lnTo>
                <a:cubicBezTo>
                  <a:pt x="3461407" y="807534"/>
                  <a:pt x="4167271" y="2035835"/>
                  <a:pt x="4167271" y="3429000"/>
                </a:cubicBezTo>
                <a:cubicBezTo>
                  <a:pt x="4167271" y="4822165"/>
                  <a:pt x="3461407" y="6050467"/>
                  <a:pt x="2387803" y="6775779"/>
                </a:cubicBezTo>
                <a:lnTo>
                  <a:pt x="225955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Arc 10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7550402" y="245547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4809268" y="267248"/>
            <a:ext cx="6121329" cy="96049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ঋতুর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সাথে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তাদের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বৈশিষ্ট্যগুলো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মিল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960643" y="2986980"/>
            <a:ext cx="14255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25606606"/>
              </p:ext>
            </p:extLst>
          </p:nvPr>
        </p:nvGraphicFramePr>
        <p:xfrm>
          <a:off x="4290646" y="1706881"/>
          <a:ext cx="6794695" cy="37795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453192">
                  <a:extLst>
                    <a:ext uri="{9D8B030D-6E8A-4147-A177-3AD203B41FA5}">
                      <a16:colId xmlns:a16="http://schemas.microsoft.com/office/drawing/2014/main" val="587458384"/>
                    </a:ext>
                  </a:extLst>
                </a:gridCol>
                <a:gridCol w="4341503">
                  <a:extLst>
                    <a:ext uri="{9D8B030D-6E8A-4147-A177-3AD203B41FA5}">
                      <a16:colId xmlns:a16="http://schemas.microsoft.com/office/drawing/2014/main" val="110364513"/>
                    </a:ext>
                  </a:extLst>
                </a:gridCol>
              </a:tblGrid>
              <a:tr h="900807">
                <a:tc rowSpan="2">
                  <a:txBody>
                    <a:bodyPr/>
                    <a:lstStyle/>
                    <a:p>
                      <a:pPr algn="l"/>
                      <a:r>
                        <a:rPr lang="en-US" sz="3600" b="1" dirty="0" err="1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গ্রীষ্মকাল</a:t>
                      </a:r>
                      <a:endParaRPr lang="en-US" sz="3600" b="1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3600" b="1" dirty="0" err="1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মৌসুমি</a:t>
                      </a:r>
                      <a:r>
                        <a:rPr lang="en-US" sz="3600" b="1" baseline="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3600" b="1" baseline="0" dirty="0" err="1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বায়ু</a:t>
                      </a:r>
                      <a:endParaRPr lang="en-US" sz="3600" b="1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00821675"/>
                  </a:ext>
                </a:extLst>
              </a:tr>
              <a:tr h="310912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l"/>
                      <a:r>
                        <a:rPr lang="en-US" sz="3600" b="1" dirty="0" err="1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কালবৈশাখী</a:t>
                      </a:r>
                      <a:endParaRPr lang="en-US" sz="3600" b="1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45686374"/>
                  </a:ext>
                </a:extLst>
              </a:tr>
              <a:tr h="710865">
                <a:tc rowSpan="2">
                  <a:txBody>
                    <a:bodyPr/>
                    <a:lstStyle/>
                    <a:p>
                      <a:pPr algn="l"/>
                      <a:r>
                        <a:rPr lang="en-US" sz="3600" b="1" dirty="0" err="1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বর্ষাকাল</a:t>
                      </a:r>
                      <a:endParaRPr lang="en-US" sz="3600" b="1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65769392"/>
                  </a:ext>
                </a:extLst>
              </a:tr>
              <a:tr h="604910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lvl="1" algn="l"/>
                      <a:r>
                        <a:rPr lang="en-US" sz="3600" b="1" dirty="0" err="1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গরম</a:t>
                      </a:r>
                      <a:endParaRPr lang="en-US" sz="3600" b="1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2077188929"/>
                  </a:ext>
                </a:extLst>
              </a:tr>
              <a:tr h="351219">
                <a:tc rowSpan="2">
                  <a:txBody>
                    <a:bodyPr/>
                    <a:lstStyle/>
                    <a:p>
                      <a:pPr algn="l"/>
                      <a:r>
                        <a:rPr lang="en-US" sz="3600" b="1" dirty="0" err="1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শীতকাল</a:t>
                      </a:r>
                      <a:endParaRPr lang="en-US" sz="3600" b="1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80785045"/>
                  </a:ext>
                </a:extLst>
              </a:tr>
              <a:tr h="900807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1" algn="l"/>
                      <a:r>
                        <a:rPr lang="en-US" sz="3600" b="1" dirty="0" err="1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ঠান্ডা</a:t>
                      </a:r>
                      <a:endParaRPr lang="en-US" sz="3600" b="1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54882207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7477418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" name="Rectangle 6">
            <a:extLst>
              <a:ext uri="{FF2B5EF4-FFF2-40B4-BE49-F238E27FC236}">
                <a16:creationId xmlns:a16="http://schemas.microsoft.com/office/drawing/2014/main" id="{907EF6B7-1338-4443-8C46-6A318D952DF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DAAE4CDD-124C-4DCF-9584-B6033B545DD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167271" cy="6858000"/>
          </a:xfrm>
          <a:custGeom>
            <a:avLst/>
            <a:gdLst>
              <a:gd name="connsiteX0" fmla="*/ 0 w 4167271"/>
              <a:gd name="connsiteY0" fmla="*/ 0 h 6858000"/>
              <a:gd name="connsiteX1" fmla="*/ 2259550 w 4167271"/>
              <a:gd name="connsiteY1" fmla="*/ 0 h 6858000"/>
              <a:gd name="connsiteX2" fmla="*/ 2387803 w 4167271"/>
              <a:gd name="connsiteY2" fmla="*/ 82222 h 6858000"/>
              <a:gd name="connsiteX3" fmla="*/ 4167271 w 4167271"/>
              <a:gd name="connsiteY3" fmla="*/ 3429000 h 6858000"/>
              <a:gd name="connsiteX4" fmla="*/ 2387803 w 4167271"/>
              <a:gd name="connsiteY4" fmla="*/ 6775779 h 6858000"/>
              <a:gd name="connsiteX5" fmla="*/ 2259550 w 4167271"/>
              <a:gd name="connsiteY5" fmla="*/ 6858000 h 6858000"/>
              <a:gd name="connsiteX6" fmla="*/ 0 w 416727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67271" h="6858000">
                <a:moveTo>
                  <a:pt x="0" y="0"/>
                </a:moveTo>
                <a:lnTo>
                  <a:pt x="2259550" y="0"/>
                </a:lnTo>
                <a:lnTo>
                  <a:pt x="2387803" y="82222"/>
                </a:lnTo>
                <a:cubicBezTo>
                  <a:pt x="3461407" y="807534"/>
                  <a:pt x="4167271" y="2035835"/>
                  <a:pt x="4167271" y="3429000"/>
                </a:cubicBezTo>
                <a:cubicBezTo>
                  <a:pt x="4167271" y="4822165"/>
                  <a:pt x="3461407" y="6050467"/>
                  <a:pt x="2387803" y="6775779"/>
                </a:cubicBezTo>
                <a:lnTo>
                  <a:pt x="225955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Arc 10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7550402" y="245547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4077748" y="636190"/>
            <a:ext cx="7556087" cy="558561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নিচের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প্রশ্নটির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উত্তর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দাও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? 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ক)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ঋতুটি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তোমার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সবচেয়ে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পছন্দের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খ)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ঋতুটি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কৃষিকাজের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জন্য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উপযোগী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গ)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দেশের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উত্তর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অঞ্চলের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শীতকাল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বর্ণনা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ঘ)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বাংলাদেশে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বৃষ্টির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উপর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বঙ্গোপসাগরের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প্রভাব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বর্ণনা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960643" y="2986980"/>
            <a:ext cx="14255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1471577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" name="Rectangle 6">
            <a:extLst>
              <a:ext uri="{FF2B5EF4-FFF2-40B4-BE49-F238E27FC236}">
                <a16:creationId xmlns:a16="http://schemas.microsoft.com/office/drawing/2014/main" id="{907EF6B7-1338-4443-8C46-6A318D952DF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DAAE4CDD-124C-4DCF-9584-B6033B545DD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167271" cy="6858000"/>
          </a:xfrm>
          <a:custGeom>
            <a:avLst/>
            <a:gdLst>
              <a:gd name="connsiteX0" fmla="*/ 0 w 4167271"/>
              <a:gd name="connsiteY0" fmla="*/ 0 h 6858000"/>
              <a:gd name="connsiteX1" fmla="*/ 2259550 w 4167271"/>
              <a:gd name="connsiteY1" fmla="*/ 0 h 6858000"/>
              <a:gd name="connsiteX2" fmla="*/ 2387803 w 4167271"/>
              <a:gd name="connsiteY2" fmla="*/ 82222 h 6858000"/>
              <a:gd name="connsiteX3" fmla="*/ 4167271 w 4167271"/>
              <a:gd name="connsiteY3" fmla="*/ 3429000 h 6858000"/>
              <a:gd name="connsiteX4" fmla="*/ 2387803 w 4167271"/>
              <a:gd name="connsiteY4" fmla="*/ 6775779 h 6858000"/>
              <a:gd name="connsiteX5" fmla="*/ 2259550 w 4167271"/>
              <a:gd name="connsiteY5" fmla="*/ 6858000 h 6858000"/>
              <a:gd name="connsiteX6" fmla="*/ 0 w 416727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67271" h="6858000">
                <a:moveTo>
                  <a:pt x="0" y="0"/>
                </a:moveTo>
                <a:lnTo>
                  <a:pt x="2259550" y="0"/>
                </a:lnTo>
                <a:lnTo>
                  <a:pt x="2387803" y="82222"/>
                </a:lnTo>
                <a:cubicBezTo>
                  <a:pt x="3461407" y="807534"/>
                  <a:pt x="4167271" y="2035835"/>
                  <a:pt x="4167271" y="3429000"/>
                </a:cubicBezTo>
                <a:cubicBezTo>
                  <a:pt x="4167271" y="4822165"/>
                  <a:pt x="3461407" y="6050467"/>
                  <a:pt x="2387803" y="6775779"/>
                </a:cubicBezTo>
                <a:lnTo>
                  <a:pt x="225955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Arc 10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7550402" y="245547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990559" y="3105834"/>
            <a:ext cx="289902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পরিকল্পিত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6936768" y="885835"/>
            <a:ext cx="2105035" cy="1382204"/>
            <a:chOff x="3785775" y="270527"/>
            <a:chExt cx="2105035" cy="1382204"/>
          </a:xfrm>
        </p:grpSpPr>
        <p:sp>
          <p:nvSpPr>
            <p:cNvPr id="20" name="Rectangle 19"/>
            <p:cNvSpPr/>
            <p:nvPr/>
          </p:nvSpPr>
          <p:spPr>
            <a:xfrm>
              <a:off x="3785776" y="270527"/>
              <a:ext cx="1382204" cy="1382204"/>
            </a:xfrm>
            <a:prstGeom prst="rect">
              <a:avLst/>
            </a:pr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1" name="TextBox 20"/>
            <p:cNvSpPr txBox="1"/>
            <p:nvPr/>
          </p:nvSpPr>
          <p:spPr>
            <a:xfrm>
              <a:off x="3785775" y="270527"/>
              <a:ext cx="2105035" cy="138220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48260" tIns="48260" rIns="48260" bIns="48260" numCol="1" spcCol="1270" anchor="ctr" anchorCtr="0">
              <a:noAutofit/>
            </a:bodyPr>
            <a:lstStyle/>
            <a:p>
              <a:pPr marL="0" lvl="0" indent="0" algn="ctr" defTabSz="1689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bn-IN" sz="3600" b="1" kern="1200" dirty="0">
                  <a:latin typeface="NikoshBAN" panose="02000000000000000000" pitchFamily="2" charset="0"/>
                  <a:cs typeface="NikoshBAN" panose="02000000000000000000" pitchFamily="2" charset="0"/>
                </a:rPr>
                <a:t>গ্রীষ্মকাল</a:t>
              </a:r>
              <a:endParaRPr lang="en-US" sz="3600" b="1" kern="12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sp>
        <p:nvSpPr>
          <p:cNvPr id="10" name="Circular Arrow 9"/>
          <p:cNvSpPr/>
          <p:nvPr/>
        </p:nvSpPr>
        <p:spPr>
          <a:xfrm>
            <a:off x="4831734" y="613964"/>
            <a:ext cx="3267917" cy="3267917"/>
          </a:xfrm>
          <a:prstGeom prst="circularArrow">
            <a:avLst>
              <a:gd name="adj1" fmla="val 8248"/>
              <a:gd name="adj2" fmla="val 576057"/>
              <a:gd name="adj3" fmla="val 2964130"/>
              <a:gd name="adj4" fmla="val 51538"/>
              <a:gd name="adj5" fmla="val 9622"/>
            </a:avLst>
          </a:prstGeom>
        </p:spPr>
        <p:style>
          <a:lnRef idx="3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1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grpSp>
        <p:nvGrpSpPr>
          <p:cNvPr id="12" name="Group 11"/>
          <p:cNvGrpSpPr/>
          <p:nvPr/>
        </p:nvGrpSpPr>
        <p:grpSpPr>
          <a:xfrm>
            <a:off x="5303514" y="3113641"/>
            <a:ext cx="2325061" cy="1382204"/>
            <a:chOff x="2623596" y="2283480"/>
            <a:chExt cx="2325061" cy="1382204"/>
          </a:xfrm>
        </p:grpSpPr>
        <p:sp>
          <p:nvSpPr>
            <p:cNvPr id="18" name="Rectangle 17"/>
            <p:cNvSpPr/>
            <p:nvPr/>
          </p:nvSpPr>
          <p:spPr>
            <a:xfrm>
              <a:off x="2623597" y="2283480"/>
              <a:ext cx="1382204" cy="1382204"/>
            </a:xfrm>
            <a:prstGeom prst="rect">
              <a:avLst/>
            </a:pr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9" name="TextBox 18"/>
            <p:cNvSpPr txBox="1"/>
            <p:nvPr/>
          </p:nvSpPr>
          <p:spPr>
            <a:xfrm>
              <a:off x="2623596" y="2283480"/>
              <a:ext cx="2325061" cy="138220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48260" tIns="48260" rIns="48260" bIns="48260" numCol="1" spcCol="1270" anchor="ctr" anchorCtr="0">
              <a:noAutofit/>
            </a:bodyPr>
            <a:lstStyle/>
            <a:p>
              <a:pPr marL="0" lvl="0" indent="0" algn="ctr" defTabSz="1689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bn-IN" sz="3600" b="1" kern="1200" dirty="0">
                  <a:latin typeface="NikoshBAN" panose="02000000000000000000" pitchFamily="2" charset="0"/>
                  <a:cs typeface="NikoshBAN" panose="02000000000000000000" pitchFamily="2" charset="0"/>
                </a:rPr>
                <a:t>বর্ষাকাল</a:t>
              </a:r>
              <a:endParaRPr lang="en-US" sz="3600" b="1" kern="12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sp>
        <p:nvSpPr>
          <p:cNvPr id="13" name="Circular Arrow 12"/>
          <p:cNvSpPr/>
          <p:nvPr/>
        </p:nvSpPr>
        <p:spPr>
          <a:xfrm>
            <a:off x="4831734" y="613964"/>
            <a:ext cx="3267917" cy="3267917"/>
          </a:xfrm>
          <a:prstGeom prst="circularArrow">
            <a:avLst>
              <a:gd name="adj1" fmla="val 8248"/>
              <a:gd name="adj2" fmla="val 576057"/>
              <a:gd name="adj3" fmla="val 10172405"/>
              <a:gd name="adj4" fmla="val 7259813"/>
              <a:gd name="adj5" fmla="val 9622"/>
            </a:avLst>
          </a:prstGeom>
        </p:spPr>
        <p:style>
          <a:lnRef idx="3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1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grpSp>
        <p:nvGrpSpPr>
          <p:cNvPr id="14" name="Group 13"/>
          <p:cNvGrpSpPr/>
          <p:nvPr/>
        </p:nvGrpSpPr>
        <p:grpSpPr>
          <a:xfrm>
            <a:off x="4012442" y="885835"/>
            <a:ext cx="1982174" cy="1382204"/>
            <a:chOff x="861449" y="270527"/>
            <a:chExt cx="1982174" cy="1382204"/>
          </a:xfrm>
        </p:grpSpPr>
        <p:sp>
          <p:nvSpPr>
            <p:cNvPr id="16" name="Rectangle 15"/>
            <p:cNvSpPr/>
            <p:nvPr/>
          </p:nvSpPr>
          <p:spPr>
            <a:xfrm>
              <a:off x="1461419" y="270527"/>
              <a:ext cx="1382204" cy="1382204"/>
            </a:xfrm>
            <a:prstGeom prst="rect">
              <a:avLst/>
            </a:pr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7" name="TextBox 16"/>
            <p:cNvSpPr txBox="1"/>
            <p:nvPr/>
          </p:nvSpPr>
          <p:spPr>
            <a:xfrm>
              <a:off x="861449" y="270527"/>
              <a:ext cx="1982174" cy="138220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48260" tIns="48260" rIns="48260" bIns="48260" numCol="1" spcCol="1270" anchor="ctr" anchorCtr="0">
              <a:noAutofit/>
            </a:bodyPr>
            <a:lstStyle/>
            <a:p>
              <a:pPr marL="0" lvl="0" indent="0" algn="ctr" defTabSz="1689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bn-IN" sz="3600" b="1" kern="1200" dirty="0">
                  <a:latin typeface="NikoshBAN" panose="02000000000000000000" pitchFamily="2" charset="0"/>
                  <a:cs typeface="NikoshBAN" panose="02000000000000000000" pitchFamily="2" charset="0"/>
                </a:rPr>
                <a:t>শীতকাল</a:t>
              </a:r>
              <a:endParaRPr lang="en-US" sz="3600" b="1" kern="12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sp>
        <p:nvSpPr>
          <p:cNvPr id="15" name="Circular Arrow 14"/>
          <p:cNvSpPr/>
          <p:nvPr/>
        </p:nvSpPr>
        <p:spPr>
          <a:xfrm>
            <a:off x="4831734" y="613964"/>
            <a:ext cx="3267917" cy="3267917"/>
          </a:xfrm>
          <a:prstGeom prst="circularArrow">
            <a:avLst>
              <a:gd name="adj1" fmla="val 8248"/>
              <a:gd name="adj2" fmla="val 576057"/>
              <a:gd name="adj3" fmla="val 16856977"/>
              <a:gd name="adj4" fmla="val 14966966"/>
              <a:gd name="adj5" fmla="val 9622"/>
            </a:avLst>
          </a:prstGeom>
        </p:spPr>
        <p:style>
          <a:lnRef idx="3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1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22" name="TextBox 21"/>
          <p:cNvSpPr txBox="1"/>
          <p:nvPr/>
        </p:nvSpPr>
        <p:spPr>
          <a:xfrm>
            <a:off x="3717787" y="4522675"/>
            <a:ext cx="7820167" cy="1754326"/>
          </a:xfrm>
          <a:prstGeom prst="rect">
            <a:avLst/>
          </a:prstGeom>
          <a:noFill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3600" b="1" dirty="0">
                <a:latin typeface="NikoshBAN" pitchFamily="2" charset="0"/>
                <a:cs typeface="NikoshBAN" pitchFamily="2" charset="0"/>
              </a:rPr>
              <a:t>বৃত্তাকারে তিনটি ঋতুকে একটি পোস্টারে আকঁ। ঋতুগুলোর অন্তর্ভুক্ত মাস লেখ এবং ওই ঋতুর বিভিন্ন ছবি আকঁ।</a:t>
            </a:r>
            <a:r>
              <a:rPr lang="bn-BD" sz="3600" b="1" dirty="0">
                <a:latin typeface="NikoshBAN" pitchFamily="2" charset="0"/>
                <a:cs typeface="NikoshBAN" pitchFamily="2" charset="0"/>
              </a:rPr>
              <a:t> </a:t>
            </a:r>
            <a:endParaRPr lang="en-US" sz="3600" b="1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543276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: Shape 7">
            <a:extLst>
              <a:ext uri="{FF2B5EF4-FFF2-40B4-BE49-F238E27FC236}">
                <a16:creationId xmlns:a16="http://schemas.microsoft.com/office/drawing/2014/main" id="{66B332A4-D438-4773-A77F-5ED49A448D9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953768" y="0"/>
            <a:ext cx="8284464" cy="6858000"/>
          </a:xfrm>
          <a:custGeom>
            <a:avLst/>
            <a:gdLst>
              <a:gd name="connsiteX0" fmla="*/ 1818109 w 8284464"/>
              <a:gd name="connsiteY0" fmla="*/ 0 h 6858000"/>
              <a:gd name="connsiteX1" fmla="*/ 6466355 w 8284464"/>
              <a:gd name="connsiteY1" fmla="*/ 0 h 6858000"/>
              <a:gd name="connsiteX2" fmla="*/ 6620596 w 8284464"/>
              <a:gd name="connsiteY2" fmla="*/ 109683 h 6858000"/>
              <a:gd name="connsiteX3" fmla="*/ 8284464 w 8284464"/>
              <a:gd name="connsiteY3" fmla="*/ 3429000 h 6858000"/>
              <a:gd name="connsiteX4" fmla="*/ 6620596 w 8284464"/>
              <a:gd name="connsiteY4" fmla="*/ 6748318 h 6858000"/>
              <a:gd name="connsiteX5" fmla="*/ 6466355 w 8284464"/>
              <a:gd name="connsiteY5" fmla="*/ 6858000 h 6858000"/>
              <a:gd name="connsiteX6" fmla="*/ 1818109 w 8284464"/>
              <a:gd name="connsiteY6" fmla="*/ 6858000 h 6858000"/>
              <a:gd name="connsiteX7" fmla="*/ 1663869 w 8284464"/>
              <a:gd name="connsiteY7" fmla="*/ 6748318 h 6858000"/>
              <a:gd name="connsiteX8" fmla="*/ 0 w 8284464"/>
              <a:gd name="connsiteY8" fmla="*/ 3429000 h 6858000"/>
              <a:gd name="connsiteX9" fmla="*/ 1663869 w 8284464"/>
              <a:gd name="connsiteY9" fmla="*/ 10968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8284464" h="6858000">
                <a:moveTo>
                  <a:pt x="1818109" y="0"/>
                </a:moveTo>
                <a:lnTo>
                  <a:pt x="6466355" y="0"/>
                </a:lnTo>
                <a:lnTo>
                  <a:pt x="6620596" y="109683"/>
                </a:lnTo>
                <a:cubicBezTo>
                  <a:pt x="7630666" y="865069"/>
                  <a:pt x="8284464" y="2070683"/>
                  <a:pt x="8284464" y="3429000"/>
                </a:cubicBezTo>
                <a:cubicBezTo>
                  <a:pt x="8284464" y="4787317"/>
                  <a:pt x="7630666" y="5992931"/>
                  <a:pt x="6620596" y="6748318"/>
                </a:cubicBezTo>
                <a:lnTo>
                  <a:pt x="6466355" y="6858000"/>
                </a:lnTo>
                <a:lnTo>
                  <a:pt x="1818109" y="6858000"/>
                </a:lnTo>
                <a:lnTo>
                  <a:pt x="1663869" y="6748318"/>
                </a:lnTo>
                <a:cubicBezTo>
                  <a:pt x="653798" y="5992931"/>
                  <a:pt x="0" y="4787317"/>
                  <a:pt x="0" y="3429000"/>
                </a:cubicBezTo>
                <a:cubicBezTo>
                  <a:pt x="0" y="2070683"/>
                  <a:pt x="653798" y="865069"/>
                  <a:pt x="1663869" y="109683"/>
                </a:cubicBez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DF9AD32D-FF05-44F4-BD4D-9CEE89B71EB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118360" y="0"/>
            <a:ext cx="7955280" cy="6858000"/>
          </a:xfrm>
          <a:custGeom>
            <a:avLst/>
            <a:gdLst>
              <a:gd name="connsiteX0" fmla="*/ 1962423 w 7955280"/>
              <a:gd name="connsiteY0" fmla="*/ 0 h 6858000"/>
              <a:gd name="connsiteX1" fmla="*/ 5992858 w 7955280"/>
              <a:gd name="connsiteY1" fmla="*/ 0 h 6858000"/>
              <a:gd name="connsiteX2" fmla="*/ 6040191 w 7955280"/>
              <a:gd name="connsiteY2" fmla="*/ 27216 h 6858000"/>
              <a:gd name="connsiteX3" fmla="*/ 7955280 w 7955280"/>
              <a:gd name="connsiteY3" fmla="*/ 3429000 h 6858000"/>
              <a:gd name="connsiteX4" fmla="*/ 6040191 w 7955280"/>
              <a:gd name="connsiteY4" fmla="*/ 6830784 h 6858000"/>
              <a:gd name="connsiteX5" fmla="*/ 5992858 w 7955280"/>
              <a:gd name="connsiteY5" fmla="*/ 6858000 h 6858000"/>
              <a:gd name="connsiteX6" fmla="*/ 1962423 w 7955280"/>
              <a:gd name="connsiteY6" fmla="*/ 6858000 h 6858000"/>
              <a:gd name="connsiteX7" fmla="*/ 1915089 w 7955280"/>
              <a:gd name="connsiteY7" fmla="*/ 6830784 h 6858000"/>
              <a:gd name="connsiteX8" fmla="*/ 0 w 7955280"/>
              <a:gd name="connsiteY8" fmla="*/ 3429000 h 6858000"/>
              <a:gd name="connsiteX9" fmla="*/ 1915089 w 7955280"/>
              <a:gd name="connsiteY9" fmla="*/ 27216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7955280" h="6858000">
                <a:moveTo>
                  <a:pt x="1962423" y="0"/>
                </a:moveTo>
                <a:lnTo>
                  <a:pt x="5992858" y="0"/>
                </a:lnTo>
                <a:lnTo>
                  <a:pt x="6040191" y="27216"/>
                </a:lnTo>
                <a:cubicBezTo>
                  <a:pt x="7188332" y="724844"/>
                  <a:pt x="7955280" y="1987357"/>
                  <a:pt x="7955280" y="3429000"/>
                </a:cubicBezTo>
                <a:cubicBezTo>
                  <a:pt x="7955280" y="4870644"/>
                  <a:pt x="7188332" y="6133157"/>
                  <a:pt x="6040191" y="6830784"/>
                </a:cubicBezTo>
                <a:lnTo>
                  <a:pt x="5992858" y="6858000"/>
                </a:lnTo>
                <a:lnTo>
                  <a:pt x="1962423" y="6858000"/>
                </a:lnTo>
                <a:lnTo>
                  <a:pt x="1915089" y="6830784"/>
                </a:lnTo>
                <a:cubicBezTo>
                  <a:pt x="766948" y="6133157"/>
                  <a:pt x="0" y="4870644"/>
                  <a:pt x="0" y="3429000"/>
                </a:cubicBezTo>
                <a:cubicBezTo>
                  <a:pt x="0" y="1987357"/>
                  <a:pt x="766948" y="724844"/>
                  <a:pt x="1915089" y="27216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2555631" y="1588770"/>
            <a:ext cx="7080738" cy="397412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23900" dirty="0" err="1">
                <a:solidFill>
                  <a:schemeClr val="bg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ধন্যবাদ</a:t>
            </a:r>
            <a:endParaRPr lang="en-US" sz="23900" dirty="0">
              <a:solidFill>
                <a:schemeClr val="bg1">
                  <a:lumMod val="95000"/>
                  <a:lumOff val="5000"/>
                </a:schemeClr>
              </a:solidFill>
              <a:latin typeface="NikoshBAN" panose="02000000000000000000" pitchFamily="2" charset="0"/>
              <a:ea typeface="+mj-ea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4535395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8BB67967-F60F-4386-8C29-8CB8AC6476B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6FA730F6-1727-4A89-B3D4-4C25EC4113A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/>
          </a:blip>
          <a:srcRect r="16307" b="2"/>
          <a:stretch/>
        </p:blipFill>
        <p:spPr>
          <a:xfrm>
            <a:off x="-182887" y="-164597"/>
            <a:ext cx="6447707" cy="4622292"/>
          </a:xfrm>
          <a:prstGeom prst="rect">
            <a:avLst/>
          </a:prstGeom>
          <a:effectLst>
            <a:softEdge rad="533400"/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02" r="7998" b="1"/>
          <a:stretch/>
        </p:blipFill>
        <p:spPr>
          <a:xfrm>
            <a:off x="-186572" y="3184613"/>
            <a:ext cx="6447707" cy="3845519"/>
          </a:xfrm>
          <a:prstGeom prst="rect">
            <a:avLst/>
          </a:prstGeom>
          <a:effectLst>
            <a:softEdge rad="533400"/>
          </a:effectLst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D2D2C3D0-D5DB-4464-BB3E-2DF035FDB80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B8F04C67-3B5C-4C08-B524-73C3543C0DDA}"/>
              </a:ext>
            </a:extLst>
          </p:cNvPr>
          <p:cNvSpPr txBox="1"/>
          <p:nvPr/>
        </p:nvSpPr>
        <p:spPr>
          <a:xfrm>
            <a:off x="6992282" y="2926810"/>
            <a:ext cx="4820134" cy="100438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600" b="1" dirty="0" err="1">
                <a:solidFill>
                  <a:srgbClr val="000000"/>
                </a:solidFill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মনোযোগ</a:t>
            </a:r>
            <a:r>
              <a:rPr lang="en-US" sz="3600" b="1" dirty="0">
                <a:solidFill>
                  <a:srgbClr val="000000"/>
                </a:solidFill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সহকারে</a:t>
            </a:r>
            <a:r>
              <a:rPr lang="en-US" sz="3600" b="1" dirty="0">
                <a:solidFill>
                  <a:srgbClr val="000000"/>
                </a:solidFill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দেখ</a:t>
            </a:r>
            <a:endParaRPr lang="en-US" sz="3600" b="1" dirty="0">
              <a:solidFill>
                <a:srgbClr val="000000"/>
              </a:solidFill>
              <a:latin typeface="NikoshBAN" panose="02000000000000000000" pitchFamily="2" charset="0"/>
              <a:ea typeface="+mj-ea"/>
              <a:cs typeface="NikoshBAN" panose="02000000000000000000" pitchFamily="2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F6793F0-6DAD-422A-B8E2-6D0F471F6BE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8449200" y="142637"/>
            <a:ext cx="8449200" cy="5621816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2006617" y="5334682"/>
            <a:ext cx="95881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গ্রীষ্ম</a:t>
            </a:r>
            <a:endParaRPr lang="en-US" sz="3600" b="1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0019045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69D85F2D-97C4-455D-8E79-3C0E6B03194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92000" y="4930580"/>
            <a:ext cx="2771962" cy="1844371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3F6793F0-6DAD-422A-B8E2-6D0F471F6BE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71400" y="831431"/>
            <a:ext cx="8449200" cy="5621816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212750AD-E3EF-450C-8E0A-3FF03DE13AE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8484284" y="-38098"/>
            <a:ext cx="8449200" cy="558464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B8F04C67-3B5C-4C08-B524-73C3543C0DDA}"/>
              </a:ext>
            </a:extLst>
          </p:cNvPr>
          <p:cNvSpPr txBox="1"/>
          <p:nvPr/>
        </p:nvSpPr>
        <p:spPr>
          <a:xfrm>
            <a:off x="3336758" y="123545"/>
            <a:ext cx="55184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মনোযোগ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সহকারে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দেখ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59FC4B8D-F95A-4260-8893-D1AA2BF4538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594731" y="5325790"/>
            <a:ext cx="2415268" cy="1449161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526861" y="5868471"/>
            <a:ext cx="95881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বর্ষা</a:t>
            </a:r>
            <a:endParaRPr lang="en-US" sz="3600" b="1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8233935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F6793F0-6DAD-422A-B8E2-6D0F471F6BE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92000" y="3086209"/>
            <a:ext cx="2771962" cy="1844371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B8F04C67-3B5C-4C08-B524-73C3543C0DDA}"/>
              </a:ext>
            </a:extLst>
          </p:cNvPr>
          <p:cNvSpPr txBox="1"/>
          <p:nvPr/>
        </p:nvSpPr>
        <p:spPr>
          <a:xfrm>
            <a:off x="3336758" y="123545"/>
            <a:ext cx="55184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মনোযোগ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সহকারে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দেখ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9219" y="1273724"/>
            <a:ext cx="8408152" cy="517425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192000" y="4930580"/>
            <a:ext cx="2771962" cy="168426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527640" y="76269"/>
            <a:ext cx="5527640" cy="333325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616592" y="5968517"/>
            <a:ext cx="95881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শর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ৎ</a:t>
            </a:r>
          </a:p>
        </p:txBody>
      </p:sp>
    </p:spTree>
    <p:extLst>
      <p:ext uri="{BB962C8B-B14F-4D97-AF65-F5344CB8AC3E}">
        <p14:creationId xmlns:p14="http://schemas.microsoft.com/office/powerpoint/2010/main" val="177437317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69D85F2D-97C4-455D-8E79-3C0E6B03194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92000" y="4930580"/>
            <a:ext cx="2771962" cy="1844371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3F6793F0-6DAD-422A-B8E2-6D0F471F6BE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192000" y="3086209"/>
            <a:ext cx="2771962" cy="1844371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212750AD-E3EF-450C-8E0A-3FF03DE13AE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192000" y="1241837"/>
            <a:ext cx="2790415" cy="1844371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B8F04C67-3B5C-4C08-B524-73C3543C0DDA}"/>
              </a:ext>
            </a:extLst>
          </p:cNvPr>
          <p:cNvSpPr txBox="1"/>
          <p:nvPr/>
        </p:nvSpPr>
        <p:spPr>
          <a:xfrm>
            <a:off x="3336758" y="123545"/>
            <a:ext cx="55184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মনোযোগ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সহকারে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দেখ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4738" y="831431"/>
            <a:ext cx="9036347" cy="5449053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994745" y="0"/>
            <a:ext cx="4788568" cy="3169897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5513503" y="5695708"/>
            <a:ext cx="95881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হেমন্ত</a:t>
            </a:r>
            <a:endParaRPr lang="en-US" sz="3600" b="1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9448997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69D85F2D-97C4-455D-8E79-3C0E6B03194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92000" y="4930580"/>
            <a:ext cx="2771962" cy="1844371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3F6793F0-6DAD-422A-B8E2-6D0F471F6BE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192000" y="3086209"/>
            <a:ext cx="2771962" cy="1844371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212750AD-E3EF-450C-8E0A-3FF03DE13AE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192000" y="1241837"/>
            <a:ext cx="2790415" cy="184437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443730AD-3DEA-40AC-91A6-99BB957B216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192000" y="-602535"/>
            <a:ext cx="2796688" cy="1860823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B8F04C67-3B5C-4C08-B524-73C3543C0DDA}"/>
              </a:ext>
            </a:extLst>
          </p:cNvPr>
          <p:cNvSpPr txBox="1"/>
          <p:nvPr/>
        </p:nvSpPr>
        <p:spPr>
          <a:xfrm>
            <a:off x="3336758" y="123545"/>
            <a:ext cx="55184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মনোযোগ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সহকারে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দেখ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3494" y="1143217"/>
            <a:ext cx="8061157" cy="5336259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185234" y="51356"/>
            <a:ext cx="4860770" cy="322423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5616592" y="5852765"/>
            <a:ext cx="95881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শীত</a:t>
            </a:r>
            <a:endParaRPr lang="en-US" sz="3600" b="1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7310353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19245A10-7F37-4569-80D2-2F692931E30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8">
            <a:extLst>
              <a:ext uri="{FF2B5EF4-FFF2-40B4-BE49-F238E27FC236}">
                <a16:creationId xmlns:a16="http://schemas.microsoft.com/office/drawing/2014/main" id="{9267F70F-11C6-4597-9381-D0D80FC18FD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6406152" y="2355786"/>
            <a:ext cx="4985748" cy="353107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8F04C67-3B5C-4C08-B524-73C3543C0DDA}"/>
              </a:ext>
            </a:extLst>
          </p:cNvPr>
          <p:cNvSpPr txBox="1"/>
          <p:nvPr/>
        </p:nvSpPr>
        <p:spPr>
          <a:xfrm>
            <a:off x="7544189" y="2762205"/>
            <a:ext cx="3510355" cy="1246189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600" b="1" dirty="0" err="1">
                <a:solidFill>
                  <a:srgbClr val="FFFFFF"/>
                </a:solidFill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মনোযোগ</a:t>
            </a:r>
            <a:r>
              <a:rPr lang="en-US" sz="3600" b="1" dirty="0">
                <a:solidFill>
                  <a:srgbClr val="FFFFFF"/>
                </a:solidFill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rgbClr val="FFFFFF"/>
                </a:solidFill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সহকারে</a:t>
            </a:r>
            <a:r>
              <a:rPr lang="en-US" sz="3600" b="1" dirty="0">
                <a:solidFill>
                  <a:srgbClr val="FFFFFF"/>
                </a:solidFill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rgbClr val="FFFFFF"/>
                </a:solidFill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দেখ</a:t>
            </a:r>
            <a:endParaRPr lang="en-US" sz="3600" b="1" dirty="0">
              <a:solidFill>
                <a:srgbClr val="FFFFFF"/>
              </a:solidFill>
              <a:latin typeface="NikoshBAN" panose="02000000000000000000" pitchFamily="2" charset="0"/>
              <a:ea typeface="+mj-ea"/>
              <a:cs typeface="NikoshBAN" panose="02000000000000000000" pitchFamily="2" charset="0"/>
            </a:endParaRPr>
          </a:p>
        </p:txBody>
      </p:sp>
      <p:sp>
        <p:nvSpPr>
          <p:cNvPr id="22" name="Freeform 5">
            <a:extLst>
              <a:ext uri="{FF2B5EF4-FFF2-40B4-BE49-F238E27FC236}">
                <a16:creationId xmlns:a16="http://schemas.microsoft.com/office/drawing/2014/main" id="{2C20A93E-E407-4683-A405-147DE26132A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6409782" y="1654168"/>
            <a:ext cx="822493" cy="4232692"/>
          </a:xfrm>
          <a:custGeom>
            <a:avLst/>
            <a:gdLst>
              <a:gd name="T0" fmla="*/ 491 w 491"/>
              <a:gd name="T1" fmla="*/ 2247 h 2732"/>
              <a:gd name="T2" fmla="*/ 0 w 491"/>
              <a:gd name="T3" fmla="*/ 2732 h 2732"/>
              <a:gd name="T4" fmla="*/ 0 w 491"/>
              <a:gd name="T5" fmla="*/ 486 h 2732"/>
              <a:gd name="T6" fmla="*/ 491 w 491"/>
              <a:gd name="T7" fmla="*/ 0 h 2732"/>
              <a:gd name="T8" fmla="*/ 491 w 491"/>
              <a:gd name="T9" fmla="*/ 2247 h 27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91" h="2732">
                <a:moveTo>
                  <a:pt x="491" y="2247"/>
                </a:moveTo>
                <a:lnTo>
                  <a:pt x="0" y="2732"/>
                </a:lnTo>
                <a:lnTo>
                  <a:pt x="0" y="486"/>
                </a:lnTo>
                <a:lnTo>
                  <a:pt x="491" y="0"/>
                </a:lnTo>
                <a:lnTo>
                  <a:pt x="491" y="2247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4" name="Freeform 6">
            <a:extLst>
              <a:ext uri="{FF2B5EF4-FFF2-40B4-BE49-F238E27FC236}">
                <a16:creationId xmlns:a16="http://schemas.microsoft.com/office/drawing/2014/main" id="{9E8E3DD9-D235-48D9-A0EC-D6817EC84B7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6544520" y="1311136"/>
            <a:ext cx="687754" cy="3820236"/>
          </a:xfrm>
          <a:custGeom>
            <a:avLst/>
            <a:gdLst>
              <a:gd name="T0" fmla="*/ 414 w 414"/>
              <a:gd name="T1" fmla="*/ 2447 h 2447"/>
              <a:gd name="T2" fmla="*/ 0 w 414"/>
              <a:gd name="T3" fmla="*/ 2247 h 2447"/>
              <a:gd name="T4" fmla="*/ 0 w 414"/>
              <a:gd name="T5" fmla="*/ 0 h 2447"/>
              <a:gd name="T6" fmla="*/ 414 w 414"/>
              <a:gd name="T7" fmla="*/ 200 h 2447"/>
              <a:gd name="T8" fmla="*/ 414 w 414"/>
              <a:gd name="T9" fmla="*/ 2447 h 24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14" h="2447">
                <a:moveTo>
                  <a:pt x="414" y="2447"/>
                </a:moveTo>
                <a:lnTo>
                  <a:pt x="0" y="2247"/>
                </a:lnTo>
                <a:lnTo>
                  <a:pt x="0" y="0"/>
                </a:lnTo>
                <a:lnTo>
                  <a:pt x="414" y="200"/>
                </a:lnTo>
                <a:lnTo>
                  <a:pt x="414" y="2447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6" name="Freeform 7">
            <a:extLst>
              <a:ext uri="{FF2B5EF4-FFF2-40B4-BE49-F238E27FC236}">
                <a16:creationId xmlns:a16="http://schemas.microsoft.com/office/drawing/2014/main" id="{EA83A145-578D-4A0B-94A7-AEAB2027D7E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6544520" y="1126737"/>
            <a:ext cx="347200" cy="3699705"/>
          </a:xfrm>
          <a:custGeom>
            <a:avLst/>
            <a:gdLst>
              <a:gd name="T0" fmla="*/ 209 w 209"/>
              <a:gd name="T1" fmla="*/ 2246 h 2358"/>
              <a:gd name="T2" fmla="*/ 0 w 209"/>
              <a:gd name="T3" fmla="*/ 2358 h 2358"/>
              <a:gd name="T4" fmla="*/ 0 w 209"/>
              <a:gd name="T5" fmla="*/ 111 h 2358"/>
              <a:gd name="T6" fmla="*/ 209 w 209"/>
              <a:gd name="T7" fmla="*/ 0 h 2358"/>
              <a:gd name="T8" fmla="*/ 209 w 209"/>
              <a:gd name="T9" fmla="*/ 2246 h 23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9" h="2358">
                <a:moveTo>
                  <a:pt x="209" y="2246"/>
                </a:moveTo>
                <a:lnTo>
                  <a:pt x="0" y="2358"/>
                </a:lnTo>
                <a:lnTo>
                  <a:pt x="0" y="111"/>
                </a:lnTo>
                <a:lnTo>
                  <a:pt x="209" y="0"/>
                </a:lnTo>
                <a:lnTo>
                  <a:pt x="209" y="2246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" b="6122"/>
          <a:stretch/>
        </p:blipFill>
        <p:spPr>
          <a:xfrm>
            <a:off x="1185209" y="1126736"/>
            <a:ext cx="5635819" cy="350950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60520" y="-2662707"/>
            <a:ext cx="5870957" cy="2450804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99778" y="-1760799"/>
            <a:ext cx="2339822" cy="154889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69D85F2D-97C4-455D-8E79-3C0E6B03194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192000" y="4930580"/>
            <a:ext cx="2771962" cy="184437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F6793F0-6DAD-422A-B8E2-6D0F471F6BE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2192000" y="3086209"/>
            <a:ext cx="2771962" cy="1844371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212750AD-E3EF-450C-8E0A-3FF03DE13AE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2192000" y="1241837"/>
            <a:ext cx="2790415" cy="1844371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443730AD-3DEA-40AC-91A6-99BB957B2162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2192000" y="-602535"/>
            <a:ext cx="2796688" cy="1860823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3160520" y="4777623"/>
            <a:ext cx="95881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বসন্ত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5013613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" b="6122"/>
          <a:stretch/>
        </p:blipFill>
        <p:spPr>
          <a:xfrm>
            <a:off x="160966" y="812002"/>
            <a:ext cx="3697788" cy="2707851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90449"/>
            <a:ext cx="3727578" cy="2467551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69D85F2D-97C4-455D-8E79-3C0E6B03194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47373" y="4301922"/>
            <a:ext cx="3808500" cy="2534049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3F6793F0-6DAD-422A-B8E2-6D0F471F6BE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53079" y="4338030"/>
            <a:ext cx="3808500" cy="2534049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212750AD-E3EF-450C-8E0A-3FF03DE13AE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347373" y="768112"/>
            <a:ext cx="3844627" cy="2372456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443730AD-3DEA-40AC-91A6-99BB957B216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256483" y="852470"/>
            <a:ext cx="3428381" cy="1944411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B8F04C67-3B5C-4C08-B524-73C3543C0DDA}"/>
              </a:ext>
            </a:extLst>
          </p:cNvPr>
          <p:cNvSpPr txBox="1"/>
          <p:nvPr/>
        </p:nvSpPr>
        <p:spPr>
          <a:xfrm>
            <a:off x="3343163" y="52179"/>
            <a:ext cx="55184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মনোযোগ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সহকারে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দেখ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180452" y="1514439"/>
            <a:ext cx="6110495" cy="3615855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4366079" y="2945701"/>
            <a:ext cx="3739243" cy="646331"/>
          </a:xfrm>
          <a:prstGeom prst="rect">
            <a:avLst/>
          </a:prstGeom>
          <a:noFill/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bn-BD" sz="36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ছয়</a:t>
            </a:r>
            <a:r>
              <a:rPr lang="en-US" sz="36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6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ঋতুর ছবি</a:t>
            </a:r>
            <a:r>
              <a:rPr lang="en-US" sz="36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701760" y="2529662"/>
            <a:ext cx="4801291" cy="646331"/>
          </a:xfrm>
          <a:prstGeom prst="rect">
            <a:avLst/>
          </a:prstGeom>
          <a:noFill/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আমরা</a:t>
            </a:r>
            <a:r>
              <a:rPr lang="en-US" sz="36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কীসের</a:t>
            </a:r>
            <a:r>
              <a:rPr lang="en-US" sz="36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ছবি</a:t>
            </a:r>
            <a:r>
              <a:rPr lang="en-US" sz="36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দেখলাম</a:t>
            </a:r>
            <a:r>
              <a:rPr lang="en-US" sz="36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3534063" y="2501035"/>
            <a:ext cx="5756884" cy="646331"/>
          </a:xfrm>
          <a:prstGeom prst="rect">
            <a:avLst/>
          </a:prstGeom>
          <a:noFill/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তোমরা</a:t>
            </a:r>
            <a:r>
              <a:rPr lang="en-US" sz="36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36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কেউ</a:t>
            </a:r>
            <a:r>
              <a:rPr lang="en-US" sz="36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ছয়</a:t>
            </a:r>
            <a:r>
              <a:rPr lang="en-US" sz="36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ঋতুর</a:t>
            </a:r>
            <a:r>
              <a:rPr lang="en-US" sz="36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নাম</a:t>
            </a:r>
            <a:r>
              <a:rPr lang="en-US" sz="36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জানো</a:t>
            </a:r>
            <a:r>
              <a:rPr lang="en-US" sz="36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?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3970321" y="2558289"/>
            <a:ext cx="4926678" cy="646331"/>
          </a:xfrm>
          <a:prstGeom prst="rect">
            <a:avLst/>
          </a:prstGeom>
          <a:noFill/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গ্রীষ্ম,বর্ষা,</a:t>
            </a:r>
            <a:r>
              <a:rPr lang="en-US" sz="36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শর</a:t>
            </a:r>
            <a:r>
              <a:rPr lang="en-US" sz="36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ৎ,</a:t>
            </a:r>
            <a:r>
              <a:rPr lang="en-US" sz="36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হেমন্ত,শীত</a:t>
            </a:r>
            <a:r>
              <a:rPr lang="en-US" sz="36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6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বসন্ত</a:t>
            </a:r>
            <a:r>
              <a:rPr lang="en-US" sz="36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3141700" y="2391703"/>
            <a:ext cx="6110495" cy="1754326"/>
          </a:xfrm>
          <a:prstGeom prst="rect">
            <a:avLst/>
          </a:prstGeom>
          <a:noFill/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তাপমাত্রা</a:t>
            </a:r>
            <a:r>
              <a:rPr lang="en-US" sz="3600" b="1" dirty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600" b="1" dirty="0" err="1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বৃষ্টিপাতের</a:t>
            </a:r>
            <a:r>
              <a:rPr lang="en-US" sz="3600" b="1" dirty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উপর</a:t>
            </a:r>
            <a:r>
              <a:rPr lang="en-US" sz="3600" b="1" dirty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ভিত্তি</a:t>
            </a:r>
            <a:r>
              <a:rPr lang="en-US" sz="3600" b="1" dirty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3600" b="1" dirty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বাংলাদেশের</a:t>
            </a:r>
            <a:r>
              <a:rPr lang="en-US" sz="3600" b="1" dirty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জলবায়ুকে</a:t>
            </a:r>
            <a:r>
              <a:rPr lang="en-US" sz="3600" b="1" dirty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প্রধান</a:t>
            </a:r>
            <a:r>
              <a:rPr lang="en-US" sz="3600" b="1" dirty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তিনটি</a:t>
            </a:r>
            <a:r>
              <a:rPr lang="en-US" sz="3600" b="1" dirty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ভাগে</a:t>
            </a:r>
            <a:r>
              <a:rPr lang="en-US" sz="3600" b="1" dirty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ভাগ</a:t>
            </a:r>
            <a:r>
              <a:rPr lang="en-US" sz="3600" b="1" dirty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3600" b="1" dirty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যায়</a:t>
            </a:r>
            <a:r>
              <a:rPr lang="en-US" sz="3600" b="1" dirty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</p:spTree>
    <p:extLst>
      <p:ext uri="{BB962C8B-B14F-4D97-AF65-F5344CB8AC3E}">
        <p14:creationId xmlns:p14="http://schemas.microsoft.com/office/powerpoint/2010/main" val="42936029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xit" presetSubtype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xit" presetSubtype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xit" presetSubtype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xit" presetSubtype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3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9" grpId="1"/>
      <p:bldP spid="12" grpId="0"/>
      <p:bldP spid="12" grpId="1"/>
      <p:bldP spid="14" grpId="0"/>
      <p:bldP spid="14" grpId="1"/>
      <p:bldP spid="15" grpId="0"/>
      <p:bldP spid="15" grpId="1"/>
      <p:bldP spid="16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1611</TotalTime>
  <Words>374</Words>
  <Application>Microsoft Office PowerPoint</Application>
  <PresentationFormat>Widescreen</PresentationFormat>
  <Paragraphs>86</Paragraphs>
  <Slides>27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5" baseType="lpstr">
      <vt:lpstr>Arial</vt:lpstr>
      <vt:lpstr>Avenir Next LT Pro</vt:lpstr>
      <vt:lpstr>Calibri</vt:lpstr>
      <vt:lpstr>Calibri Light</vt:lpstr>
      <vt:lpstr>NikoshBAN</vt:lpstr>
      <vt:lpstr>Times New Roman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DPE</dc:creator>
  <cp:lastModifiedBy>Hp</cp:lastModifiedBy>
  <cp:revision>203</cp:revision>
  <dcterms:created xsi:type="dcterms:W3CDTF">2019-10-26T10:47:16Z</dcterms:created>
  <dcterms:modified xsi:type="dcterms:W3CDTF">2020-10-10T13:32:59Z</dcterms:modified>
</cp:coreProperties>
</file>