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8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5D90-E6A2-4CDB-9DBB-F30F0EB4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5C58C-F9ED-4FAF-B751-DD9217BE1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1B198-61EC-4937-919F-17D49C3B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2A114-4997-4B26-8BD0-A016C010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9ADD-0714-4069-8A40-E79C1490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10A2-288C-48E5-9DB1-E0C5F7F9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82EB9-7C6D-435C-AC2C-02A83E46E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F8BA-E241-4E3B-ACB4-94AF897E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913B5-7D1A-47B8-BB4C-D97A468E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F7620-BCF2-4534-B53F-FBD6938C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F1D85-2AF9-4052-966D-A4B7C70ED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007E0-B793-4DE0-B722-771D54DC0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B8198-2726-4DA9-B3A0-6C942F08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6515E-176C-4CB1-871E-AD846A9C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60089-A3D2-49C1-9CFA-B0DDFA6D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A8B7-7F1E-4636-8AF8-BF7E23EC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686F-9B6E-4BBF-9C7C-260ECE50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20BCC-F714-4C1C-A158-ED0FB926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FD74-2F3C-4622-A9C6-87CB918A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51DC5-97F3-4288-A051-8BF1E363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69F6-23DA-4AC0-82BD-3A326383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572BF-3F45-4184-A31A-45DA2621B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B37CE-8B91-45AF-BE26-83E30C1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8035E-009D-450B-9698-DC5F9D3F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DCB8-E83E-443D-91E3-C720CE4F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691D-1C58-48DC-AD2E-E1FC49AC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0364-89E4-4DC0-8EBE-10CBEFC42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83615-38FE-4657-97C5-B6B6868A8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33F2-3A0C-4738-A162-FA2A7119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C15F9-748C-4644-BFCE-020F9EC5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E71B0-E032-4877-A1CE-C01FA0F9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3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0837-CBFC-4DE5-8C02-4B70939F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D6631-50FF-42CF-B5A1-743916354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55192-6844-4E49-9630-344A8194C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A109B-3FA4-49AF-941B-C730A91E9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AB327-DA2C-445D-945C-EAACAD6DA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64CD2-0425-4B32-98CC-56E058C2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17F44-1435-4C1D-8611-AC2C4474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03EBA-3D72-4272-9114-0CD9D997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F93F-6531-4F20-AEDA-5503564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5E3DB-CA2C-4010-993E-5783F391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3A078-BD1D-4368-A31B-E04D0FA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B8DD7-855C-44D8-A224-18A482B1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74FC8-A693-4769-AC65-2DCC7792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B153D-D70C-40A0-96CC-51CEA45C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E6216-AA7C-445F-950C-3DCDDCBE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B9A4-8FD6-4A7E-8CFE-81EB45A8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57CC-4908-487B-BDE2-8A1B3784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86A2A-7FD5-4B38-B081-2601CF06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3F27D-262B-4C0F-A9A5-636CB36C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83262-B4C1-4EB1-91CA-8EBB36CE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7ED1D-1505-443A-84AD-F81D6C03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4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CA61-CD1E-4537-A236-D9C8FCE6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2DBCD-FC94-4506-A265-2CD90E0CA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22B7E-A44B-4BE6-8F8F-3ADD348F4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C6BBA-7FD9-4D68-BB89-CD286FF4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E8B7-F220-42D2-BB61-4E5E24A055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F35AF-31EE-4CA5-AB77-266BE55B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A630A-F655-474D-95F5-0AE9DF91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4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A426-8B4B-4A2C-8A40-DBF9153B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C0004-8DE1-4FE8-A3FE-62B9FE85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986A1-87EA-439C-BC8B-B69A3047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E8B7-F220-42D2-BB61-4E5E24A05506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80B31-0AF2-4F21-AE8B-28EFB93F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BE01D-D4F0-4000-B2C1-8D9D98526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8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porbital.deviantart.com/art/Tulip-field-298492387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hyperlink" Target="https://depositphotos.com/218363620/stock-illustration-autumn-welcome-sign-colorful-maple.html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86/s12903-019-0764-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link.springer.com/article/10.1186/s12903-019-0764-y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s://www.publicdomainpictures.net/view-image.php?image=124029&amp;picture=&amp;jazyk=DE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missbsresources.com/teaching-and-learning/the-homework-workload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C14ED8-13A6-45EA-8171-37D93AF51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045" y="2748347"/>
            <a:ext cx="15593955" cy="3590073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1C3E7-C806-4A5E-BD03-098027C47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1152"/>
          <a:stretch/>
        </p:blipFill>
        <p:spPr>
          <a:xfrm>
            <a:off x="104633" y="252910"/>
            <a:ext cx="11982734" cy="1739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1265CF-4CE9-48D2-B89B-A26E794B6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2247987"/>
            <a:ext cx="12192000" cy="508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13DCBD86-2BD3-444C-8016-A9E92B88B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414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7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0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9850F-19FE-4006-B7E7-7F06B17B2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52" y="2700995"/>
            <a:ext cx="3326295" cy="3777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47525-D609-46BF-A923-1905DEDDB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96" y="2511235"/>
            <a:ext cx="3585370" cy="415700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5AC53D-9066-4DC1-9264-DCCCBEE8F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438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>
                <a:solidFill>
                  <a:srgbClr val="FFFF00"/>
                </a:solidFill>
                <a:latin typeface="Algerian" panose="04020705040A02060702" pitchFamily="82" charset="0"/>
              </a:rPr>
              <a:t>Mohammad Abul Mansoor</a:t>
            </a:r>
            <a:br>
              <a:rPr lang="en-US" sz="49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Head teacher</a:t>
            </a:r>
            <a:br>
              <a:rPr lang="en-US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Borumchora Jonotha GPS</a:t>
            </a:r>
            <a:br>
              <a:rPr lang="en-US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Anwara, Chattogram</a:t>
            </a:r>
            <a:endParaRPr lang="en-AU" sz="4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1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1CB655-893E-4871-8EDB-69A1C2A6F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338" y="1037951"/>
            <a:ext cx="9740347" cy="364434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br>
              <a:rPr lang="en-US" sz="6700" dirty="0">
                <a:solidFill>
                  <a:srgbClr val="FF0000">
                    <a:alpha val="75000"/>
                  </a:srgbClr>
                </a:solidFill>
              </a:rPr>
            </a:br>
            <a:br>
              <a:rPr lang="en-US" sz="6700" dirty="0">
                <a:solidFill>
                  <a:srgbClr val="FF0000">
                    <a:alpha val="75000"/>
                  </a:srgbClr>
                </a:solidFill>
              </a:rPr>
            </a:br>
            <a:br>
              <a:rPr lang="en-US" sz="6700" dirty="0">
                <a:solidFill>
                  <a:srgbClr val="FF0000">
                    <a:alpha val="75000"/>
                  </a:srgbClr>
                </a:solidFill>
              </a:rPr>
            </a:br>
            <a:br>
              <a:rPr lang="en-US" sz="6700" dirty="0">
                <a:solidFill>
                  <a:srgbClr val="FF0000">
                    <a:alpha val="75000"/>
                  </a:srgbClr>
                </a:solidFill>
              </a:rPr>
            </a:br>
            <a:br>
              <a:rPr lang="en-US" sz="6700" dirty="0">
                <a:solidFill>
                  <a:srgbClr val="FF0000">
                    <a:alpha val="75000"/>
                  </a:srgbClr>
                </a:solidFill>
              </a:rPr>
            </a:br>
            <a:r>
              <a:rPr lang="en-US" sz="5300" dirty="0">
                <a:solidFill>
                  <a:srgbClr val="FF0000">
                    <a:alpha val="75000"/>
                  </a:srgbClr>
                </a:solidFill>
              </a:rPr>
              <a:t>                   </a:t>
            </a:r>
            <a:r>
              <a:rPr lang="en-US" sz="53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  <a:t>Today’s Lesson</a:t>
            </a:r>
            <a:br>
              <a:rPr lang="en-US" sz="67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  <a:t>Class: Five</a:t>
            </a:r>
            <a:b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  <a:t>Subject: English</a:t>
            </a:r>
            <a:b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  <a:t>Unit: 4</a:t>
            </a:r>
            <a:b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  <a:t>Lesson: 7</a:t>
            </a:r>
            <a:b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rgbClr val="FF0000">
                    <a:alpha val="75000"/>
                  </a:srgbClr>
                </a:solidFill>
                <a:latin typeface="Algerian" panose="04020705040A02060702" pitchFamily="82" charset="0"/>
              </a:rPr>
              <a:t>Page: 17</a:t>
            </a:r>
            <a:endParaRPr lang="en-AU" sz="4400" dirty="0">
              <a:solidFill>
                <a:srgbClr val="FF0000">
                  <a:alpha val="75000"/>
                </a:srgb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6055-3BB2-4B90-AAA2-1950ECCC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10889974" cy="186855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B050"/>
                </a:solidFill>
                <a:latin typeface="Algerian" panose="04020705040A02060702" pitchFamily="82" charset="0"/>
              </a:rPr>
              <a:t>          </a:t>
            </a:r>
            <a:r>
              <a:rPr lang="en-US" sz="5400" dirty="0">
                <a:solidFill>
                  <a:srgbClr val="00B0F0"/>
                </a:solidFill>
                <a:latin typeface="Algerian" panose="04020705040A02060702" pitchFamily="82" charset="0"/>
              </a:rPr>
              <a:t>Learning out come</a:t>
            </a:r>
            <a:br>
              <a:rPr lang="en-US" sz="5400" dirty="0">
                <a:solidFill>
                  <a:srgbClr val="00B0F0"/>
                </a:solidFill>
              </a:rPr>
            </a:br>
            <a:r>
              <a:rPr lang="en-AU" sz="4000" dirty="0">
                <a:solidFill>
                  <a:srgbClr val="00B0F0"/>
                </a:solidFill>
              </a:rPr>
              <a:t>1.1.1 recognize  sound differences in the context of words. </a:t>
            </a:r>
            <a:br>
              <a:rPr lang="en-AU" sz="4000" dirty="0">
                <a:solidFill>
                  <a:srgbClr val="00B0F0"/>
                </a:solidFill>
              </a:rPr>
            </a:br>
            <a:r>
              <a:rPr lang="en-AU" sz="4000" dirty="0">
                <a:solidFill>
                  <a:srgbClr val="00B0F0"/>
                </a:solidFill>
              </a:rPr>
              <a:t>( </a:t>
            </a:r>
            <a:r>
              <a:rPr lang="en-US" sz="4000" dirty="0">
                <a:solidFill>
                  <a:srgbClr val="00B0F0"/>
                </a:solidFill>
              </a:rPr>
              <a:t>Practicing the sound </a:t>
            </a:r>
            <a:r>
              <a:rPr lang="en-US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/θ/ থ্ )</a:t>
            </a:r>
            <a:endParaRPr lang="en-AU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61EAC-AF3F-4808-9A8C-BDBD086AC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3687" y="2476121"/>
            <a:ext cx="7834313" cy="271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5F361-2ACC-48DA-B251-404FA902BA0B}"/>
              </a:ext>
            </a:extLst>
          </p:cNvPr>
          <p:cNvSpPr txBox="1"/>
          <p:nvPr/>
        </p:nvSpPr>
        <p:spPr>
          <a:xfrm>
            <a:off x="2146852" y="5353879"/>
            <a:ext cx="913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Tongue position of pronouncing </a:t>
            </a:r>
            <a:r>
              <a:rPr 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/θ/ থ্ </a:t>
            </a:r>
            <a:r>
              <a:rPr 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600" dirty="0"/>
              <a:t> sound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55309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E6DC-D6E2-4B34-94D9-AA65EC30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0332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Look, listen and say</a:t>
            </a:r>
            <a:endParaRPr lang="en-A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8222-F0DF-4868-B670-04FE6E646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012874"/>
            <a:ext cx="11141612" cy="51640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B0F0"/>
                </a:solidFill>
              </a:rPr>
              <a:t> </a:t>
            </a:r>
            <a:r>
              <a:rPr lang="en-US" sz="1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/θ/ (থ্ ), /θ/ থ্ ), /θ/ থ্ )</a:t>
            </a:r>
          </a:p>
          <a:p>
            <a:pPr marL="0" indent="0">
              <a:buNone/>
            </a:pPr>
            <a:r>
              <a:rPr lang="en-US" sz="1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/θ/ (থ্ ), /θ/ থ্ ), /θ/ থ্ )</a:t>
            </a:r>
          </a:p>
          <a:p>
            <a:pPr marL="0" indent="0">
              <a:buNone/>
            </a:pPr>
            <a:r>
              <a:rPr lang="en-US" sz="1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/θ/ (থ্ ), /θ/ থ্ ), /θ/ থ্ )</a:t>
            </a:r>
          </a:p>
          <a:p>
            <a:pPr marL="0" indent="0">
              <a:buNone/>
            </a:pPr>
            <a:r>
              <a:rPr lang="en-US" sz="1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/θ/ as in </a:t>
            </a:r>
            <a:r>
              <a:rPr lang="en-US" sz="16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1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ree</a:t>
            </a:r>
          </a:p>
          <a:p>
            <a:pPr marL="0" indent="0">
              <a:buNone/>
            </a:pPr>
            <a:r>
              <a:rPr lang="en-US" sz="1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/θ/ree</a:t>
            </a:r>
          </a:p>
          <a:p>
            <a:pPr marL="0" indent="0">
              <a:buNone/>
            </a:pPr>
            <a:r>
              <a:rPr lang="en-US" sz="1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/θ/ree</a:t>
            </a:r>
          </a:p>
          <a:p>
            <a:pPr marL="0" indent="0">
              <a:buNone/>
            </a:pPr>
            <a:r>
              <a:rPr lang="en-US" sz="1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/θ/ree</a:t>
            </a:r>
          </a:p>
          <a:p>
            <a:pPr marL="0" indent="0">
              <a:buNone/>
            </a:pPr>
            <a:r>
              <a:rPr lang="en-US" sz="16000" dirty="0">
                <a:solidFill>
                  <a:srgbClr val="FF0000"/>
                </a:solidFill>
                <a:latin typeface="Stencil" panose="040409050D0802020404" pitchFamily="82" charset="0"/>
                <a:ea typeface="Times New Roman" panose="02020603050405020304" pitchFamily="18" charset="0"/>
              </a:rPr>
              <a:t>3, 3, 3</a:t>
            </a:r>
          </a:p>
          <a:p>
            <a:pPr marL="0" indent="0">
              <a:buNone/>
            </a:pPr>
            <a:endParaRPr lang="en-US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00B0F0"/>
                </a:solidFill>
              </a:rPr>
              <a:t> </a:t>
            </a:r>
            <a:endParaRPr lang="en-AU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47B64B4-F2A9-4FBB-8544-4B02B54A7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4197" y="2476121"/>
            <a:ext cx="647113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039B88-FE25-4F79-AE68-2A1DE187D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1809" y="1255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1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17E9-E5B5-418C-AA14-4B4F3607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791" y="172278"/>
            <a:ext cx="5406888" cy="325672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0216-5421-498B-8D17-D5A65221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287" y="3909391"/>
            <a:ext cx="7169425" cy="1338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>
                    <a:alpha val="8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4000" dirty="0">
                <a:solidFill>
                  <a:srgbClr val="FFFF00">
                    <a:alpha val="8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 is above the trees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>
                    <a:alpha val="8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/θ/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 is above the trees</a:t>
            </a:r>
            <a:endParaRPr lang="en-US" sz="4000" dirty="0">
              <a:solidFill>
                <a:srgbClr val="FF0000">
                  <a:alpha val="8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0000">
                  <a:alpha val="8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0000">
                  <a:alpha val="85000"/>
                </a:srgbClr>
              </a:solidFill>
              <a:latin typeface="Elephant" panose="02020904090505020303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7F094E-B157-4131-8977-EB3EE243D4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6"/>
          <a:stretch/>
        </p:blipFill>
        <p:spPr>
          <a:xfrm>
            <a:off x="2849218" y="172278"/>
            <a:ext cx="6096000" cy="3256722"/>
          </a:xfr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B7C51C-C77A-4D67-8D9D-872391D93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4261" y="964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5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9C0A-62D1-4B6F-A18B-D035E8F8E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0904" y="239151"/>
            <a:ext cx="4750191" cy="59084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Repeat after me </a:t>
            </a:r>
            <a:endParaRPr lang="en-AU" sz="44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B9530-56B0-4299-B9E7-840E536A5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272" y="1153552"/>
            <a:ext cx="7652825" cy="3488786"/>
          </a:xfrm>
        </p:spPr>
        <p:txBody>
          <a:bodyPr>
            <a:normAutofit fontScale="92500" lnSpcReduction="20000"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Th</a:t>
            </a:r>
            <a:r>
              <a:rPr lang="en-US" sz="5200" dirty="0"/>
              <a:t>ink, </a:t>
            </a:r>
            <a:r>
              <a:rPr lang="en-US" sz="5200" dirty="0">
                <a:solidFill>
                  <a:srgbClr val="FF0000"/>
                </a:solidFill>
              </a:rPr>
              <a:t>th</a:t>
            </a:r>
            <a:r>
              <a:rPr lang="en-US" sz="5200" dirty="0"/>
              <a:t>ink, </a:t>
            </a:r>
            <a:r>
              <a:rPr lang="en-US" sz="5200" dirty="0">
                <a:solidFill>
                  <a:srgbClr val="FF0000"/>
                </a:solidFill>
              </a:rPr>
              <a:t>th</a:t>
            </a:r>
            <a:r>
              <a:rPr lang="en-US" sz="5200" dirty="0"/>
              <a:t>ink</a:t>
            </a:r>
          </a:p>
          <a:p>
            <a:r>
              <a:rPr lang="en-US" sz="5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/θ/ink, /θ/ink, /θ/ink, </a:t>
            </a:r>
            <a:endParaRPr lang="en-US" sz="5200" dirty="0"/>
          </a:p>
          <a:p>
            <a:r>
              <a:rPr lang="en-US" sz="5200" dirty="0">
                <a:solidFill>
                  <a:srgbClr val="00B0F0"/>
                </a:solidFill>
              </a:rPr>
              <a:t>Three and thirty-three</a:t>
            </a:r>
          </a:p>
          <a:p>
            <a:r>
              <a:rPr lang="en-US" sz="5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/θ/ree, and /θ/irty-/θ/ree</a:t>
            </a:r>
          </a:p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8000" b="1" dirty="0">
              <a:solidFill>
                <a:srgbClr val="FF0000"/>
              </a:solidFill>
            </a:endParaRP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AU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E8B29-120A-4451-B1B0-041638CF6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27215" y="3798274"/>
            <a:ext cx="557520" cy="45016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66969D-EFA0-4917-9EA0-482C6979A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9928" y="1153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9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6DF4-B1B2-4BF8-B4A8-71BBE04A0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037" y="94372"/>
            <a:ext cx="5078437" cy="78204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0000"/>
                </a:solidFill>
                <a:latin typeface="Algerian" panose="04020705040A02060702" pitchFamily="82" charset="0"/>
              </a:rPr>
              <a:t>Home work</a:t>
            </a:r>
            <a:endParaRPr lang="en-AU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E68C5-7EC4-44E5-9838-4E8766AFD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0922" y="4079632"/>
            <a:ext cx="10668000" cy="207487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7600" dirty="0">
                <a:solidFill>
                  <a:srgbClr val="FF0000"/>
                </a:solidFill>
              </a:rPr>
              <a:t> 3,            13,           30    and  33</a:t>
            </a:r>
          </a:p>
          <a:p>
            <a:pPr algn="l"/>
            <a:r>
              <a:rPr lang="en-US" sz="17600" dirty="0">
                <a:solidFill>
                  <a:srgbClr val="FF0000"/>
                </a:solidFill>
              </a:rPr>
              <a:t>Three, Thirteen, thirty and Thirty-Three</a:t>
            </a:r>
          </a:p>
          <a:p>
            <a:pPr algn="l"/>
            <a:r>
              <a:rPr lang="en-US" sz="17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/θ/</a:t>
            </a:r>
            <a:r>
              <a:rPr lang="en-US" sz="17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ree,</a:t>
            </a:r>
            <a:r>
              <a:rPr lang="en-US" sz="17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/θ/</a:t>
            </a:r>
            <a:r>
              <a:rPr lang="en-US" sz="17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irteen,</a:t>
            </a:r>
            <a:r>
              <a:rPr lang="en-US" sz="17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/θ/</a:t>
            </a:r>
            <a:r>
              <a:rPr lang="en-US" sz="17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irty and </a:t>
            </a:r>
            <a:r>
              <a:rPr lang="en-US" sz="17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/θ/</a:t>
            </a:r>
            <a:r>
              <a:rPr lang="en-US" sz="17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irty - </a:t>
            </a:r>
            <a:r>
              <a:rPr lang="en-US" sz="17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/θ/</a:t>
            </a:r>
            <a:r>
              <a:rPr lang="en-US" sz="17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</a:p>
          <a:p>
            <a:pPr algn="l"/>
            <a:endParaRPr lang="en-US" sz="17600" dirty="0">
              <a:solidFill>
                <a:srgbClr val="00B0F0"/>
              </a:solidFill>
            </a:endParaRPr>
          </a:p>
          <a:p>
            <a:pPr algn="l"/>
            <a:endParaRPr lang="en-AU" sz="4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37E35-0B5E-44AF-8FF7-480AEFBF5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81421" y="876413"/>
            <a:ext cx="8018583" cy="3030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E556D-426C-4043-B847-7075F29C55E2}"/>
              </a:ext>
            </a:extLst>
          </p:cNvPr>
          <p:cNvSpPr txBox="1"/>
          <p:nvPr/>
        </p:nvSpPr>
        <p:spPr>
          <a:xfrm>
            <a:off x="1524000" y="6858000"/>
            <a:ext cx="1066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5" tooltip="https://www.missbsresources.com/teaching-and-learning/the-homework-workload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6" tooltip="https://creativecommons.org/licenses/by-nc-nd/3.0/"/>
              </a:rPr>
              <a:t>CC BY-NC-ND</a:t>
            </a:r>
            <a:endParaRPr lang="en-AU" sz="90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2209AF-2153-42DF-9D34-A5D95F782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89322" y="1225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4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71B-601C-48E1-B322-122994CC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365125"/>
            <a:ext cx="11366695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Algerian" panose="04020705040A02060702" pitchFamily="82" charset="0"/>
              </a:rPr>
              <a:t>Thank you so much for your active participation</a:t>
            </a:r>
            <a:endParaRPr lang="en-AU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CD4A5B-9DC6-46B8-B50C-EACD4270C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/>
          <a:stretch/>
        </p:blipFill>
        <p:spPr>
          <a:xfrm>
            <a:off x="407963" y="1690689"/>
            <a:ext cx="10907737" cy="480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oodbye song">
            <a:hlinkClick r:id="" action="ppaction://media"/>
            <a:extLst>
              <a:ext uri="{FF2B5EF4-FFF2-40B4-BE49-F238E27FC236}">
                <a16:creationId xmlns:a16="http://schemas.microsoft.com/office/drawing/2014/main" id="{1E5AF1DC-7310-4BC8-8CFB-83B047CE3D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4537" y="1202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7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282</Words>
  <Application>Microsoft Office PowerPoint</Application>
  <PresentationFormat>Widescreen</PresentationFormat>
  <Paragraphs>32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Algerian</vt:lpstr>
      <vt:lpstr>Arial</vt:lpstr>
      <vt:lpstr>Arial Black</vt:lpstr>
      <vt:lpstr>Calibri</vt:lpstr>
      <vt:lpstr>Calibri Light</vt:lpstr>
      <vt:lpstr>Cambria</vt:lpstr>
      <vt:lpstr>Elephant</vt:lpstr>
      <vt:lpstr>Stencil</vt:lpstr>
      <vt:lpstr>Times New Roman</vt:lpstr>
      <vt:lpstr>Office Theme</vt:lpstr>
      <vt:lpstr>PowerPoint Presentation</vt:lpstr>
      <vt:lpstr>      Mohammad Abul Mansoor Head teacher Borumchora Jonotha GPS Anwara, Chattogram</vt:lpstr>
      <vt:lpstr>                        Today’s Lesson Class: Five Subject: English Unit: 4 Lesson: 7 Page: 17</vt:lpstr>
      <vt:lpstr>          Learning out come 1.1.1 recognize  sound differences in the context of words.  ( Practicing the sound /θ/ থ্ )</vt:lpstr>
      <vt:lpstr>Look, listen and say</vt:lpstr>
      <vt:lpstr>PowerPoint Presentation</vt:lpstr>
      <vt:lpstr>Repeat after me </vt:lpstr>
      <vt:lpstr>Home work</vt:lpstr>
      <vt:lpstr> Thank you so much for your active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255</cp:revision>
  <dcterms:created xsi:type="dcterms:W3CDTF">2020-10-09T02:18:56Z</dcterms:created>
  <dcterms:modified xsi:type="dcterms:W3CDTF">2020-10-10T13:32:01Z</dcterms:modified>
</cp:coreProperties>
</file>