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9"/>
  </p:notesMasterIdLst>
  <p:sldIdLst>
    <p:sldId id="296" r:id="rId2"/>
    <p:sldId id="307" r:id="rId3"/>
    <p:sldId id="326" r:id="rId4"/>
    <p:sldId id="308" r:id="rId5"/>
    <p:sldId id="297" r:id="rId6"/>
    <p:sldId id="365" r:id="rId7"/>
    <p:sldId id="361" r:id="rId8"/>
    <p:sldId id="362" r:id="rId9"/>
    <p:sldId id="359" r:id="rId10"/>
    <p:sldId id="355" r:id="rId11"/>
    <p:sldId id="285" r:id="rId12"/>
    <p:sldId id="363" r:id="rId13"/>
    <p:sldId id="356" r:id="rId14"/>
    <p:sldId id="286" r:id="rId15"/>
    <p:sldId id="366" r:id="rId16"/>
    <p:sldId id="360" r:id="rId17"/>
    <p:sldId id="36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FF0066"/>
    <a:srgbClr val="3333CC"/>
    <a:srgbClr val="1AA65D"/>
    <a:srgbClr val="0066FF"/>
    <a:srgbClr val="9C57C7"/>
    <a:srgbClr val="43106E"/>
    <a:srgbClr val="601BA5"/>
    <a:srgbClr val="176B4F"/>
    <a:srgbClr val="310C5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09" autoAdjust="0"/>
    <p:restoredTop sz="94624" autoAdjust="0"/>
  </p:normalViewPr>
  <p:slideViewPr>
    <p:cSldViewPr>
      <p:cViewPr>
        <p:scale>
          <a:sx n="69" d="100"/>
          <a:sy n="69" d="100"/>
        </p:scale>
        <p:origin x="-13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252B8-8E02-462F-8644-8962F2AB27DD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930C04-80DE-449A-8AA6-13DDA3CC79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0830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30C04-80DE-449A-8AA6-13DDA3CC792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8620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30C04-80DE-449A-8AA6-13DDA3CC792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3459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30C04-80DE-449A-8AA6-13DDA3CC792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79247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869B0-8AB6-419F-95A4-A0153E08358C}" type="datetime1">
              <a:rPr lang="en-US" smtClean="0"/>
              <a:pPr/>
              <a:t>10/10/2020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bipul.sw@gmail.com 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7A698-DEF0-4130-81D3-D99A1A3844E0}" type="datetime1">
              <a:rPr lang="en-US" smtClean="0"/>
              <a:pPr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bipul.sw@gmail.com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7F564-A56F-4CFF-B1BE-452C2F556744}" type="datetime1">
              <a:rPr lang="en-US" smtClean="0"/>
              <a:pPr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bipul.sw@gmail.com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FC798-2127-44A7-A09D-E115715802A8}" type="datetime1">
              <a:rPr lang="en-US" smtClean="0"/>
              <a:pPr/>
              <a:t>10/10/2020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r>
              <a:rPr lang="en-US" smtClean="0"/>
              <a:t>bipul.sw@gmail.com 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65363-9EFD-4251-A600-10B73FA801A8}" type="datetime1">
              <a:rPr lang="en-US" smtClean="0"/>
              <a:pPr/>
              <a:t>10/10/2020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bipul.sw@gmail.com 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10F51-5C8A-44EB-BED0-412E667BCF6F}" type="datetime1">
              <a:rPr lang="en-US" smtClean="0"/>
              <a:pPr/>
              <a:t>10/10/2020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bipul.sw@gmail.com </a:t>
            </a: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72B3-2BCE-498F-B578-4FF55974C6FD}" type="datetime1">
              <a:rPr lang="en-US" smtClean="0"/>
              <a:pPr/>
              <a:t>10/10/2020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bipul.sw@gmail.com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333B-3E54-4F62-8044-7C561EB6266E}" type="datetime1">
              <a:rPr lang="en-US" smtClean="0"/>
              <a:pPr/>
              <a:t>10/10/2020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bipul.sw@gmail.com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4C01-54C2-4F50-8FF9-199FD7F8D1ED}" type="datetime1">
              <a:rPr lang="en-US" smtClean="0"/>
              <a:pPr/>
              <a:t>10/10/2020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bipul.sw@gmail.com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76FC7-F730-44B0-B4EF-4BA69C35E5F5}" type="datetime1">
              <a:rPr lang="en-US" smtClean="0"/>
              <a:pPr/>
              <a:t>10/10/2020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bipul.sw@gmail.com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C611B-9492-49C1-82B5-45B933C0C0A6}" type="datetime1">
              <a:rPr lang="en-US" smtClean="0"/>
              <a:pPr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bipul.sw@gmail.com </a:t>
            </a: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6D70C5B-3E7F-4695-BB72-71891844138A}" type="datetime1">
              <a:rPr lang="en-US" smtClean="0"/>
              <a:pPr/>
              <a:t>10/10/2020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bipul.sw@gmail.com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 spd="med"/>
  <p:hf sldNum="0" hd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900" b="1" dirty="0" smtClean="0"/>
          </a:p>
          <a:p>
            <a:pPr algn="ctr"/>
            <a:endParaRPr lang="en-US" sz="6600" b="1" dirty="0" smtClean="0"/>
          </a:p>
          <a:p>
            <a:pPr algn="ctr"/>
            <a:r>
              <a:rPr lang="en-US" sz="19900" b="1" dirty="0" err="1" smtClean="0"/>
              <a:t>স্বাগতম</a:t>
            </a:r>
            <a:endParaRPr lang="en-US" sz="19900" b="1" dirty="0"/>
          </a:p>
        </p:txBody>
      </p:sp>
      <p:pic>
        <p:nvPicPr>
          <p:cNvPr id="1026" name="Picture 2" descr="C:\Users\bfkc\Desktop\পাওয়ার পয়েন্ট\ছবি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144000" cy="4343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918201"/>
            <a:ext cx="8610600" cy="949199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n-IN" sz="54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সমাজকর্মের সাহায্যার্থী কেন্দ্রিক প্রক্রিয়া </a:t>
            </a:r>
            <a:endParaRPr lang="en-US" sz="5400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800"/>
            <a:ext cx="9174587" cy="3868616"/>
          </a:xfrm>
        </p:spPr>
      </p:pic>
    </p:spTree>
    <p:extLst>
      <p:ext uri="{BB962C8B-B14F-4D97-AF65-F5344CB8AC3E}">
        <p14:creationId xmlns="" xmlns:p14="http://schemas.microsoft.com/office/powerpoint/2010/main" val="8313421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906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ctr"/>
            <a:r>
              <a:rPr lang="bn-IN" sz="6600" b="1" dirty="0" smtClean="0">
                <a:solidFill>
                  <a:srgbClr val="3333CC"/>
                </a:solidFill>
                <a:latin typeface="Nikosh" pitchFamily="2" charset="0"/>
                <a:cs typeface="Nikosh" pitchFamily="2" charset="0"/>
              </a:rPr>
              <a:t>সমাজকর্মের </a:t>
            </a:r>
            <a:r>
              <a:rPr lang="bn-IN" sz="6600" b="1" dirty="0" smtClean="0">
                <a:solidFill>
                  <a:srgbClr val="3333CC"/>
                </a:solidFill>
                <a:latin typeface="Nikosh" pitchFamily="2" charset="0"/>
                <a:cs typeface="Nikosh" pitchFamily="2" charset="0"/>
              </a:rPr>
              <a:t>বৈশিষ্ট্য</a:t>
            </a:r>
            <a:r>
              <a:rPr lang="en-US" sz="66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br>
              <a:rPr lang="en-US" sz="66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</a:br>
            <a:r>
              <a:rPr lang="en-US" sz="6600" b="1" dirty="0" smtClean="0">
                <a:solidFill>
                  <a:srgbClr val="3333CC"/>
                </a:solidFill>
                <a:latin typeface="Nikosh" pitchFamily="2" charset="0"/>
                <a:cs typeface="Nikosh" pitchFamily="2" charset="0"/>
              </a:rPr>
              <a:t/>
            </a:r>
            <a:br>
              <a:rPr lang="en-US" sz="6600" b="1" dirty="0" smtClean="0">
                <a:solidFill>
                  <a:srgbClr val="3333CC"/>
                </a:solidFill>
                <a:latin typeface="Nikosh" pitchFamily="2" charset="0"/>
                <a:cs typeface="Nikosh" pitchFamily="2" charset="0"/>
              </a:rPr>
            </a:br>
            <a:r>
              <a:rPr lang="bn-IN" sz="9600" b="1" dirty="0" smtClean="0">
                <a:solidFill>
                  <a:srgbClr val="3333CC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9600" b="1" dirty="0" smtClean="0">
                <a:solidFill>
                  <a:srgbClr val="3333CC"/>
                </a:solidFill>
                <a:latin typeface="Nikosh" pitchFamily="2" charset="0"/>
                <a:cs typeface="Nikosh" pitchFamily="2" charset="0"/>
              </a:rPr>
              <a:t/>
            </a:r>
            <a:br>
              <a:rPr lang="en-US" sz="9600" b="1" dirty="0" smtClean="0">
                <a:solidFill>
                  <a:srgbClr val="3333CC"/>
                </a:solidFill>
                <a:latin typeface="Nikosh" pitchFamily="2" charset="0"/>
                <a:cs typeface="Nikosh" pitchFamily="2" charset="0"/>
              </a:rPr>
            </a:br>
            <a:r>
              <a:rPr lang="bn-IN" sz="9600" b="1" dirty="0" smtClean="0">
                <a:solidFill>
                  <a:srgbClr val="3333CC"/>
                </a:solidFill>
                <a:latin typeface="Nikosh" pitchFamily="2" charset="0"/>
                <a:cs typeface="Nikosh" pitchFamily="2" charset="0"/>
              </a:rPr>
              <a:t>   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/>
            </a:r>
            <a:br>
              <a:rPr lang="en-US" sz="4000" dirty="0" smtClean="0">
                <a:latin typeface="Nikosh" pitchFamily="2" charset="0"/>
                <a:cs typeface="Nikosh" pitchFamily="2" charset="0"/>
              </a:rPr>
            </a:b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lowchart: Process 6"/>
          <p:cNvSpPr/>
          <p:nvPr/>
        </p:nvSpPr>
        <p:spPr>
          <a:xfrm>
            <a:off x="0" y="990600"/>
            <a:ext cx="9144000" cy="58674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IN" sz="28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জাতিসংঘের অর্থনৈতিক ও সামাজিক কমিশন (</a:t>
            </a:r>
            <a:r>
              <a:rPr lang="en-US" sz="28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Economic and Social Commission of United Nations) </a:t>
            </a:r>
            <a:r>
              <a:rPr lang="bn-IN" sz="28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কর্তৃক ১৯৫০ সালে পরিচালিত প্রথম আন্তর্জাতিক জরিপে সমাজকর্মের তিনটি বৈশিষ্ট্য শনাক্ত করা হয়। এগুলো হল - </a:t>
            </a:r>
          </a:p>
          <a:p>
            <a:pPr marL="857250" indent="-857250" algn="just">
              <a:buFont typeface="+mj-lt"/>
              <a:buAutoNum type="romanLcPeriod"/>
            </a:pPr>
            <a:r>
              <a:rPr lang="bn-IN" sz="28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এটি একটি সাহায্যকারী কার্যক্রম;</a:t>
            </a:r>
          </a:p>
          <a:p>
            <a:pPr marL="857250" indent="-857250" algn="just">
              <a:buFont typeface="+mj-lt"/>
              <a:buAutoNum type="romanLcPeriod"/>
            </a:pPr>
            <a:r>
              <a:rPr lang="bn-IN" sz="28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এটি একটি সামাজিক কার্যক্রম;</a:t>
            </a:r>
          </a:p>
          <a:p>
            <a:pPr marL="857250" indent="-857250" algn="just">
              <a:buFont typeface="+mj-lt"/>
              <a:buAutoNum type="romanLcPeriod"/>
            </a:pPr>
            <a:r>
              <a:rPr lang="bn-IN" sz="28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এটি একটি সংযোগকারী কার্যক্রম। </a:t>
            </a:r>
          </a:p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bn-IN" sz="2800" b="1" u="sng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সমাজকর্মের সাধারণ বৈশিষ্ট্যঃ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bn-IN" sz="28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সাহায্যকারী ও সক্ষমকারী পেশা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bn-IN" sz="28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সুশৃঙ্খল বিশেষ জ্ঞান ও দক্ষতা নির্ভর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bn-IN" sz="28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সুসংগঠিত পদ্ধতি নির্ভর সমাধান প্রক্রিয়া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bn-IN" sz="28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পেশাদার সেবাকর্ম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bn-IN" sz="28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বহুমুখী সমস্যা সমাধান প্রক্রিয়া</a:t>
            </a:r>
            <a:endParaRPr lang="bn-IN" sz="2800" b="1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lowchart: Process 6"/>
          <p:cNvSpPr/>
          <p:nvPr/>
        </p:nvSpPr>
        <p:spPr>
          <a:xfrm>
            <a:off x="0" y="0"/>
            <a:ext cx="9144000" cy="1143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সাহায্যার্থীর বহুমুখী সমস্যার সমাধান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0" y="1143000"/>
            <a:ext cx="9144000" cy="57150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295400" y="1600200"/>
            <a:ext cx="5791200" cy="48768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Oval 9"/>
          <p:cNvSpPr/>
          <p:nvPr/>
        </p:nvSpPr>
        <p:spPr>
          <a:xfrm>
            <a:off x="2819400" y="2971800"/>
            <a:ext cx="2743200" cy="2057400"/>
          </a:xfrm>
          <a:prstGeom prst="ellipse">
            <a:avLst/>
          </a:prstGeom>
          <a:solidFill>
            <a:schemeClr val="accent3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US" sz="44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ব্যক্তি</a:t>
            </a:r>
            <a:endParaRPr lang="en-US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 rot="19531236">
            <a:off x="2280343" y="3153459"/>
            <a:ext cx="1968712" cy="94422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সমাজকর্ম</a:t>
            </a:r>
            <a:r>
              <a:rPr lang="en-US" sz="28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হস্তক্ষেপ</a:t>
            </a:r>
            <a:endParaRPr lang="en-US" sz="2800" b="1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38200" y="3810000"/>
            <a:ext cx="2133600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295400" y="2133600"/>
            <a:ext cx="266700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1524000" y="2743200"/>
            <a:ext cx="1295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সমাজকর্মী</a:t>
            </a:r>
            <a:endParaRPr lang="en-US" b="1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3992380" y="3352801"/>
            <a:ext cx="1752598" cy="15239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5562600" y="3200400"/>
            <a:ext cx="1295400" cy="10668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সমস্যা</a:t>
            </a:r>
            <a:r>
              <a:rPr lang="en-US" sz="2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বা</a:t>
            </a:r>
            <a:r>
              <a:rPr lang="en-US" sz="2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পরিবর্তন</a:t>
            </a:r>
            <a:r>
              <a:rPr lang="en-US" sz="2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এলাকা</a:t>
            </a:r>
            <a:endParaRPr lang="en-US" sz="2000" b="1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24" name="Flowchart: Process 23"/>
          <p:cNvSpPr/>
          <p:nvPr/>
        </p:nvSpPr>
        <p:spPr>
          <a:xfrm>
            <a:off x="3810000" y="1981200"/>
            <a:ext cx="1828800" cy="7620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পারিপার্শ্বিক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পরিবেশ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lowchart: Process 6"/>
          <p:cNvSpPr/>
          <p:nvPr/>
        </p:nvSpPr>
        <p:spPr>
          <a:xfrm>
            <a:off x="0" y="0"/>
            <a:ext cx="9144000" cy="68580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/>
            <a:r>
              <a:rPr lang="bn-IN" sz="4400" b="1" u="sng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সমাজকর্মের স্বতন্ত্র বা বিশেষ বৈশিষ্ট্যঃ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bn-IN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সামগ্রিক দৃষ্টিভঙ্গি</a:t>
            </a:r>
            <a:r>
              <a:rPr lang="en-US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৷</a:t>
            </a:r>
            <a:r>
              <a:rPr lang="bn-IN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bn-IN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বহুমুখী পেশা</a:t>
            </a:r>
            <a:r>
              <a:rPr lang="en-US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৷</a:t>
            </a:r>
            <a:r>
              <a:rPr lang="bn-IN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bn-IN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সামাজিক সম্পর্ক ও মানব সম্পর্কের উন্নয়ন</a:t>
            </a:r>
            <a:r>
              <a:rPr lang="en-US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৷</a:t>
            </a:r>
            <a:endParaRPr lang="bn-IN" sz="4400" b="1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bn-IN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কলা, বিজ্ঞান ও পেশার সমন্বয়</a:t>
            </a:r>
            <a:r>
              <a:rPr lang="en-US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৷</a:t>
            </a:r>
            <a:endParaRPr lang="bn-IN" sz="4400" b="1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bn-IN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সম্পদের সদ্ব্যবহার</a:t>
            </a:r>
            <a:r>
              <a:rPr lang="en-US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৷</a:t>
            </a:r>
            <a:endParaRPr lang="bn-IN" sz="4400" b="1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bn-IN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সুনির্দিষ্ট পেশাগত সংগঠন</a:t>
            </a:r>
            <a:r>
              <a:rPr lang="en-US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৷</a:t>
            </a:r>
            <a:endParaRPr lang="bn-IN" sz="4400" b="1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bn-IN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কর্মী-সাহায্যার্থী সম্পর্ক</a:t>
            </a:r>
            <a:r>
              <a:rPr lang="en-US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৷</a:t>
            </a:r>
            <a:r>
              <a:rPr lang="bn-IN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bn-IN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পৃথক মূল্যবোধ ও ব্যবহারিক নীতিমালা</a:t>
            </a:r>
            <a:r>
              <a:rPr lang="en-US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৷</a:t>
            </a:r>
            <a:r>
              <a:rPr lang="bn-IN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bn-IN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সামঞ্জস্য বিধান</a:t>
            </a:r>
            <a:r>
              <a:rPr lang="en-US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৷</a:t>
            </a:r>
            <a:r>
              <a:rPr lang="bn-IN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957214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15978"/>
          </a:xfrm>
          <a:blipFill>
            <a:blip r:embed="rId2"/>
            <a:tile tx="0" ty="0" sx="100000" sy="100000" flip="none" algn="tl"/>
          </a:blipFill>
          <a:ln>
            <a:solidFill>
              <a:srgbClr val="7030A0"/>
            </a:solidFill>
          </a:ln>
        </p:spPr>
        <p:txBody>
          <a:bodyPr>
            <a:noAutofit/>
          </a:bodyPr>
          <a:lstStyle/>
          <a:p>
            <a:pPr lvl="0" algn="ctr"/>
            <a:r>
              <a:rPr lang="bn-IN" sz="9600" b="1" u="sng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  <a:sym typeface="Wingdings"/>
              </a:rPr>
              <a:t>মূল্যায়ন</a:t>
            </a:r>
            <a:r>
              <a:rPr lang="bn-IN" sz="5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  <a:sym typeface="Wingdings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/>
            </a:r>
            <a:br>
              <a:rPr lang="en-US" sz="54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</a:br>
            <a:endParaRPr lang="en-US" sz="5400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371600"/>
            <a:ext cx="9144000" cy="5486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১</a:t>
            </a:r>
            <a:r>
              <a:rPr lang="bn-IN" sz="40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। ‘সমাজকর্ম’ এর ইংরেজি হলো - </a:t>
            </a:r>
          </a:p>
          <a:p>
            <a:r>
              <a:rPr lang="bn-IN" sz="40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  </a:t>
            </a:r>
            <a:r>
              <a:rPr lang="bn-IN" sz="3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ক) </a:t>
            </a:r>
            <a:r>
              <a:rPr lang="en-US" sz="3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Social Science   </a:t>
            </a:r>
            <a:r>
              <a:rPr lang="bn-IN" sz="3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খ)</a:t>
            </a:r>
            <a:r>
              <a:rPr lang="en-US" sz="3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Social Welfare </a:t>
            </a:r>
            <a:endParaRPr lang="bn-IN" sz="3800" dirty="0" smtClean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  <a:p>
            <a:r>
              <a:rPr lang="bn-IN" sz="3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  গ) </a:t>
            </a:r>
            <a:r>
              <a:rPr lang="en-US" sz="3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Sociology             </a:t>
            </a:r>
            <a:r>
              <a:rPr lang="bn-IN" sz="3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ঘ)</a:t>
            </a:r>
            <a:r>
              <a:rPr lang="en-US" sz="3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Social Work </a:t>
            </a:r>
          </a:p>
          <a:p>
            <a:r>
              <a:rPr lang="en-US" sz="40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২</a:t>
            </a:r>
            <a:r>
              <a:rPr lang="bn-IN" sz="40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40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সমাজকর্ম</a:t>
            </a:r>
            <a:r>
              <a:rPr lang="en-US" sz="40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মূলত</a:t>
            </a:r>
            <a:r>
              <a:rPr lang="en-US" sz="40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কী</a:t>
            </a:r>
            <a:r>
              <a:rPr lang="en-US" sz="40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?</a:t>
            </a:r>
            <a:endParaRPr lang="bn-IN" sz="4000" dirty="0" smtClean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  <a:p>
            <a:r>
              <a:rPr lang="bn-IN" sz="40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   </a:t>
            </a:r>
            <a:r>
              <a:rPr lang="bn-IN" sz="3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ক) </a:t>
            </a:r>
            <a:r>
              <a:rPr lang="en-US" sz="38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3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8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বিষয়ের</a:t>
            </a:r>
            <a:r>
              <a:rPr lang="en-US" sz="3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8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নাম</a:t>
            </a:r>
            <a:r>
              <a:rPr lang="bn-IN" sz="3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      খ) </a:t>
            </a:r>
            <a:r>
              <a:rPr lang="en-US" sz="38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3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8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প্রত্যয়ের</a:t>
            </a:r>
            <a:r>
              <a:rPr lang="en-US" sz="3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8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নাম</a:t>
            </a:r>
            <a:r>
              <a:rPr lang="bn-IN" sz="3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  </a:t>
            </a:r>
          </a:p>
          <a:p>
            <a:r>
              <a:rPr lang="bn-IN" sz="3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   গ) </a:t>
            </a:r>
            <a:r>
              <a:rPr lang="en-US" sz="38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3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8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সাহায্যকারী</a:t>
            </a:r>
            <a:r>
              <a:rPr lang="en-US" sz="3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8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পেশা</a:t>
            </a:r>
            <a:r>
              <a:rPr lang="bn-IN" sz="3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 ঘ) </a:t>
            </a:r>
            <a:r>
              <a:rPr lang="en-US" sz="38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3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8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সমন্বয়ধর্মী</a:t>
            </a:r>
            <a:r>
              <a:rPr lang="en-US" sz="38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8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পেশা</a:t>
            </a:r>
            <a:endParaRPr lang="bn-IN" sz="3800" dirty="0" smtClean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u="sng" dirty="0" err="1" smtClean="0">
                <a:latin typeface="Nikosh" pitchFamily="2" charset="0"/>
                <a:cs typeface="Nikosh" pitchFamily="2" charset="0"/>
              </a:rPr>
              <a:t>সৃজনশীল</a:t>
            </a:r>
            <a:r>
              <a:rPr lang="en-US" sz="5400" u="sng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u="sng" dirty="0" err="1" smtClean="0">
                <a:latin typeface="Nikosh" pitchFamily="2" charset="0"/>
                <a:cs typeface="Nikosh" pitchFamily="2" charset="0"/>
              </a:rPr>
              <a:t>প্রশ্ন</a:t>
            </a:r>
            <a:endParaRPr lang="en-US" sz="5400" u="sng" dirty="0" smtClean="0">
              <a:latin typeface="Nikosh" pitchFamily="2" charset="0"/>
              <a:cs typeface="Nikosh" pitchFamily="2" charset="0"/>
            </a:endParaRPr>
          </a:p>
          <a:p>
            <a:pPr algn="ctr"/>
            <a:endParaRPr lang="en-US" u="sng" dirty="0"/>
          </a:p>
        </p:txBody>
      </p:sp>
      <p:sp>
        <p:nvSpPr>
          <p:cNvPr id="7" name="Rectangle 6"/>
          <p:cNvSpPr/>
          <p:nvPr/>
        </p:nvSpPr>
        <p:spPr>
          <a:xfrm>
            <a:off x="0" y="685800"/>
            <a:ext cx="9144000" cy="6172200"/>
          </a:xfrm>
          <a:prstGeom prst="rect">
            <a:avLst/>
          </a:prstGeom>
          <a:blipFill dpi="0" rotWithShape="1">
            <a:blip r:embed="rId2">
              <a:alphaModFix amt="90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600" b="1" dirty="0" smtClean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  <a:p>
            <a:pPr algn="just"/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রাফা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চট্রগাম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বিশ্ববিদ্যালয়ের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ছাত্রী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সে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এমন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বিষয়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নিয়ে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পড়ছে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বর্তমান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বিশ্বে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যার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প্রয়োজনীয়তা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দিন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দিন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বৃদ্ধি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পাচ্ছে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কারণ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এটি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মনোসামাজিক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সমস্যার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বিজ্ঞান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ভিত্তিক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সমাধানে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সাহায্য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করে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পরিবর্তনশীল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সামাজিক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অবস্থার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সাথে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সামঞ্জস্য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বিধানের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পাশাপাশি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সমস্যা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সমাধানে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মানুষকে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সক্ষম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করে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তোলার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পরিবেশ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সৃষ্টি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করাই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এর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লক্ষ্য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অতীতকাল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থেকে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বিভিন্ন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পর্যায়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অতিক্রম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করে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বর্তমানে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এটি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মানবোচিত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পেশার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মর্যদা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লাভ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করেছে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ক) Economic and Social Commission of United Nations 	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সমাজকর্মের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কয়টি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বৈশিষ্ট্যের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কথা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বলেছেন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খ) “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সমাজকর্ম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সংগঠিত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সাহায্য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প্রক্রিয়া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”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ব্যাখ্যা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কর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গ)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সাফা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কোন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বিষয়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নিয়ে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পড়াশুনা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করছে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তার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উদ্দেশ্য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	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বর্ণনা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কর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ঘ) ‘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বাংলাদেশে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উক্ত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বিষয়টির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প্রয়োজনীয়তা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দিন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দিন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বৃদ্ধি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পাচ্ছে’-বিশ্লেষণ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	</a:t>
            </a:r>
            <a:r>
              <a:rPr lang="en-US" sz="3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কর</a:t>
            </a:r>
            <a:r>
              <a:rPr lang="en-US" sz="3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pPr algn="ctr"/>
            <a:endParaRPr lang="en-US" sz="2600" b="1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FC798-2127-44A7-A09D-E115715802A8}" type="datetime1">
              <a:rPr lang="en-US" smtClean="0"/>
              <a:pPr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bipul.sw@gmail.com 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432" indent="0">
              <a:buNone/>
            </a:pPr>
            <a:endParaRPr lang="en-US" sz="36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7432" indent="0">
              <a:buNone/>
            </a:pPr>
            <a:endParaRPr lang="en-US" sz="36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7432" indent="0">
              <a:buNone/>
            </a:pPr>
            <a:endParaRPr lang="en-US" sz="40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2" descr="C:\Users\bfkc\Desktop\পাওয়ার পয়েন্ট\ছবি\বাড়ি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514599"/>
          </a:xfrm>
          <a:prstGeom prst="rect">
            <a:avLst/>
          </a:prstGeom>
          <a:noFill/>
        </p:spPr>
      </p:pic>
      <p:sp>
        <p:nvSpPr>
          <p:cNvPr id="8" name="Oval 7"/>
          <p:cNvSpPr/>
          <p:nvPr/>
        </p:nvSpPr>
        <p:spPr>
          <a:xfrm>
            <a:off x="0" y="1524000"/>
            <a:ext cx="4343400" cy="609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</a:rPr>
              <a:t>বাড়ির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কাজ</a:t>
            </a:r>
            <a:endParaRPr lang="en-US" sz="800" b="1" dirty="0">
              <a:solidFill>
                <a:srgbClr val="FF0000"/>
              </a:solidFill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0" y="2514600"/>
            <a:ext cx="9144000" cy="4343400"/>
          </a:xfrm>
          <a:prstGeom prst="flowChartProcess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432" indent="0">
              <a:buNone/>
            </a:pPr>
            <a:r>
              <a:rPr lang="bn-IN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১।</a:t>
            </a:r>
            <a:r>
              <a:rPr lang="en-US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IN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সমাজকর্মের</a:t>
            </a:r>
            <a:r>
              <a:rPr lang="en-US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প্রকৃতিগুলো</a:t>
            </a:r>
            <a:r>
              <a:rPr lang="en-US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খাতায়</a:t>
            </a:r>
            <a:r>
              <a:rPr lang="en-US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লিখবে</a:t>
            </a:r>
            <a:r>
              <a:rPr lang="en-US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pPr marL="27432" indent="0">
              <a:buNone/>
            </a:pPr>
            <a:r>
              <a:rPr lang="bn-IN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২। সমাজকর্মের</a:t>
            </a:r>
            <a:r>
              <a:rPr lang="en-US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IN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বৈশিষ্ট্যসমূহ</a:t>
            </a:r>
            <a:r>
              <a:rPr lang="en-US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IN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চিহ্নিত করবে ।  </a:t>
            </a:r>
            <a:endParaRPr lang="en-US" sz="4400" b="1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Process 5"/>
          <p:cNvSpPr/>
          <p:nvPr/>
        </p:nvSpPr>
        <p:spPr>
          <a:xfrm>
            <a:off x="0" y="0"/>
            <a:ext cx="9144000" cy="685800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en-US" sz="239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977473"/>
            <a:ext cx="8531503" cy="45089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7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ধন্যবাদ</a:t>
            </a:r>
            <a:endParaRPr lang="en-US" sz="4800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4114800"/>
            <a:ext cx="9144000" cy="2743200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marL="0" indent="0" algn="r">
              <a:buNone/>
            </a:pPr>
            <a:r>
              <a:rPr lang="bn-IN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মোঃ </a:t>
            </a:r>
            <a:r>
              <a:rPr lang="en-US" sz="44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বিল্লাল</a:t>
            </a:r>
            <a:r>
              <a:rPr lang="en-US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হোসেন</a:t>
            </a:r>
            <a:r>
              <a:rPr lang="en-US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জুয়েল</a:t>
            </a:r>
            <a:endParaRPr lang="bn-IN" sz="4400" b="1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pPr marL="0" indent="0" algn="r">
              <a:buNone/>
            </a:pPr>
            <a:r>
              <a:rPr lang="bn-IN" sz="43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প্রভাষক, সমাজকর্ম বিভাগ</a:t>
            </a:r>
            <a:endParaRPr lang="en-US" sz="4300" b="1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pPr marL="0" indent="0" algn="r">
              <a:buNone/>
            </a:pPr>
            <a:r>
              <a:rPr lang="en-US" sz="54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বাংলাবাজার</a:t>
            </a:r>
            <a:r>
              <a:rPr lang="en-US" sz="5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ফাতেমা</a:t>
            </a:r>
            <a:r>
              <a:rPr lang="en-US" sz="5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খানম</a:t>
            </a:r>
            <a:r>
              <a:rPr lang="en-US" sz="5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ডিগ্রি</a:t>
            </a:r>
            <a:r>
              <a:rPr lang="en-US" sz="5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কলেজ</a:t>
            </a:r>
            <a:r>
              <a:rPr lang="en-US" sz="5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ভোলা</a:t>
            </a:r>
            <a:r>
              <a:rPr lang="en-US" sz="5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।</a:t>
            </a:r>
            <a:endParaRPr lang="en-US" sz="5400" b="1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4114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1" name="Picture 3" descr="C:\Users\bfkc\Desktop\jewel-Picture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304800"/>
            <a:ext cx="2971800" cy="3449638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0" y="2545140"/>
            <a:ext cx="4419600" cy="156966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9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" pitchFamily="2" charset="0"/>
                <a:cs typeface="Nikosh" pitchFamily="2" charset="0"/>
              </a:rPr>
              <a:t>উপস্থাপনায়</a:t>
            </a:r>
            <a:r>
              <a:rPr lang="bn-IN" sz="6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endParaRPr lang="en-US" sz="6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496027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1"/>
            <a:ext cx="4800600" cy="838200"/>
          </a:xfrm>
          <a:solidFill>
            <a:srgbClr val="FF0000"/>
          </a:solidFill>
        </p:spPr>
        <p:txBody>
          <a:bodyPr>
            <a:noAutofit/>
          </a:bodyPr>
          <a:lstStyle/>
          <a:p>
            <a:pPr algn="ctr"/>
            <a:r>
              <a:rPr lang="en-US" sz="4800" b="1" dirty="0" err="1">
                <a:solidFill>
                  <a:srgbClr val="1AA65D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b="1" dirty="0">
                <a:solidFill>
                  <a:srgbClr val="1AA65D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1AA65D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4800" b="1" dirty="0" smtClean="0">
                <a:solidFill>
                  <a:srgbClr val="1AA65D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>
              <a:solidFill>
                <a:srgbClr val="1AA65D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21" y="1340002"/>
            <a:ext cx="9118979" cy="4984598"/>
          </a:xfrm>
          <a:solidFill>
            <a:schemeClr val="bg1">
              <a:lumMod val="95000"/>
            </a:schemeClr>
          </a:solidFill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endParaRPr lang="en-US" sz="48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86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</a:t>
            </a:r>
            <a:r>
              <a:rPr lang="bn-IN" sz="86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মাজকর্ম ১ম পত্র </a:t>
            </a:r>
            <a:endParaRPr lang="en-US" sz="8600" b="1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pPr marL="0" indent="0">
              <a:buNone/>
            </a:pPr>
            <a:r>
              <a:rPr lang="en-US" sz="5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শ্রেণীঃ</a:t>
            </a:r>
            <a:r>
              <a:rPr lang="en-US" sz="5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IN" sz="56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একাদশ </a:t>
            </a:r>
            <a:endParaRPr lang="en-US" sz="5600" b="1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pPr marL="0" indent="0">
              <a:buNone/>
            </a:pPr>
            <a:r>
              <a:rPr lang="en-US" sz="56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অধ্যায়ঃ</a:t>
            </a:r>
            <a:r>
              <a:rPr lang="en-US" sz="56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১ম (</a:t>
            </a:r>
            <a:r>
              <a:rPr lang="bn-IN" sz="56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সমাজকর্মঃ প্রকৃতি </a:t>
            </a:r>
            <a:r>
              <a:rPr lang="en-US" sz="56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ও</a:t>
            </a:r>
            <a:r>
              <a:rPr lang="bn-IN" sz="56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6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বৈশিষ্ট্য</a:t>
            </a:r>
            <a:r>
              <a:rPr lang="en-US" sz="56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)</a:t>
            </a:r>
          </a:p>
          <a:p>
            <a:pPr marL="0" indent="0">
              <a:buNone/>
            </a:pPr>
            <a:r>
              <a:rPr lang="en-US" sz="41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Neture</a:t>
            </a:r>
            <a:r>
              <a:rPr lang="en-US" sz="41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&amp; Characteristics of Social Work</a:t>
            </a:r>
            <a:endParaRPr lang="en-US" sz="4700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pPr marL="0" indent="0">
              <a:buNone/>
            </a:pPr>
            <a:r>
              <a:rPr lang="en-US" sz="64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তারিখঃ</a:t>
            </a:r>
            <a:r>
              <a:rPr lang="en-US" sz="64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IN" sz="64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4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১৪ </a:t>
            </a:r>
            <a:r>
              <a:rPr lang="bn-IN" sz="64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অক্টোবর,</a:t>
            </a:r>
            <a:r>
              <a:rPr lang="en-US" sz="64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২০২০</a:t>
            </a:r>
            <a:endParaRPr lang="bn-IN" sz="6400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pPr marL="0" indent="0" algn="ctr">
              <a:buNone/>
            </a:pP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434987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152400"/>
            <a:ext cx="4800600" cy="9144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n-IN" sz="8000" b="1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পাঠ ঘোষণা</a:t>
            </a:r>
            <a:r>
              <a:rPr lang="bn-IN" sz="6000" b="1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  </a:t>
            </a:r>
            <a:endParaRPr lang="en-US" sz="6000" b="1" dirty="0">
              <a:solidFill>
                <a:srgbClr val="00B050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8036" y="1066801"/>
            <a:ext cx="3875964" cy="530670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945" y="990600"/>
            <a:ext cx="5311220" cy="538290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710903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228600"/>
            <a:ext cx="4038600" cy="1066800"/>
          </a:xfrm>
          <a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ctr"/>
            <a:r>
              <a:rPr lang="bn-IN" sz="73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solidFill>
                  <a:srgbClr val="92D050"/>
                </a:solidFill>
              </a:rPr>
              <a:t/>
            </a:r>
            <a:br>
              <a:rPr lang="en-US" dirty="0" smtClean="0">
                <a:solidFill>
                  <a:srgbClr val="92D05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28600" y="1371600"/>
            <a:ext cx="8686800" cy="5105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সমাজকর্মের প্রকৃতি বা 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স্বভাব</a:t>
            </a:r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	</a:t>
            </a:r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০২। </a:t>
            </a:r>
            <a:r>
              <a:rPr lang="bn-IN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সমাজকর্মের প্রকৃতি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bn-IN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করতে 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পারবে। </a:t>
            </a:r>
          </a:p>
          <a:p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০৩</a:t>
            </a:r>
            <a:r>
              <a:rPr lang="bn-IN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সমাজকর্মের বৈশিষ্ট্য নির্ধারণ 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 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36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endParaRPr lang="bn-IN" sz="32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Alternate Process 6"/>
          <p:cNvSpPr/>
          <p:nvPr/>
        </p:nvSpPr>
        <p:spPr>
          <a:xfrm>
            <a:off x="1447800" y="1676400"/>
            <a:ext cx="6553200" cy="4267200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সমাজকর্মের</a:t>
            </a:r>
            <a:r>
              <a:rPr lang="en-US" sz="6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প্রকৃতি</a:t>
            </a:r>
            <a:r>
              <a:rPr lang="en-US" sz="6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Neture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of social work</a:t>
            </a:r>
            <a:endParaRPr lang="en-US" sz="900" b="1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bn-IN" sz="36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বর্তমান বিশ্বে সমাজকর্ম অন্যতম কল্যাণকামী পেশা হিসেবে স্বীকৃতি লাভ করেছে। </a:t>
            </a:r>
            <a:r>
              <a:rPr lang="en-US" sz="36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Rex A. Skidmore</a:t>
            </a:r>
            <a:r>
              <a:rPr lang="bn-IN" sz="36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ও অন্যান্যরা সমাজকর্মের কিছু সুনির্দিষ্ট প্রকৃতি উল্লেখ করেছেন –</a:t>
            </a:r>
          </a:p>
          <a:p>
            <a:pPr lvl="0"/>
            <a:r>
              <a:rPr lang="bn-IN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১। অন্যান্য পেশার ন্যায় সমাজকর্মেও সমস্যা সমাধানের কার্যাবলি 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	</a:t>
            </a:r>
            <a:r>
              <a:rPr lang="bn-IN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বিদ্যমান।</a:t>
            </a:r>
          </a:p>
          <a:p>
            <a:pPr lvl="0"/>
            <a:r>
              <a:rPr lang="bn-IN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২। সমাজকর্ম অনুশীলন একটি কলা যেখানে বৈজ্ঞানিক জ্ঞান এবং 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	</a:t>
            </a:r>
            <a:r>
              <a:rPr lang="bn-IN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মূল্যবোধ উপস্থিত। </a:t>
            </a:r>
          </a:p>
          <a:p>
            <a:pPr lvl="0"/>
            <a:r>
              <a:rPr lang="bn-IN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৩। সামাজ স্বীকৃত আকাঙ্ক্ষা ও মানুষের প্রয়োজন পূরণে 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	</a:t>
            </a:r>
            <a:r>
              <a:rPr lang="bn-IN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সমাজকর্ম একটি পেশা হিসেবে আবির্ভূত এবং এর উন্নয়নের 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	</a:t>
            </a:r>
            <a:r>
              <a:rPr lang="bn-IN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ধারা প্রতিনিয়তই বিকাশমান।   </a:t>
            </a:r>
          </a:p>
          <a:p>
            <a:pPr lvl="0"/>
            <a:r>
              <a:rPr lang="bn-IN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৪। সমাজকর্ম অনুশীলনের মূল্যবোধগুলো অধিকাংশই সমাজ হতে </a:t>
            </a:r>
            <a:r>
              <a:rPr lang="en-US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	</a:t>
            </a:r>
            <a:r>
              <a:rPr lang="bn-IN" sz="3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গৃহীত হয়।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525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৫। সমাজকর্মের বৈজ্ঞানিক ভিত্তিতে তিন ধরনের জ্ঞান রয়েছে; যথা –</a:t>
            </a:r>
            <a:endParaRPr lang="en-US" sz="3200" b="1" dirty="0" smtClean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	</a:t>
            </a:r>
            <a:r>
              <a:rPr lang="bn-IN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ক) তত্ত্বীয় জ্ঞান, </a:t>
            </a:r>
            <a:endParaRPr lang="en-US" sz="3200" b="1" dirty="0" smtClean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	</a:t>
            </a:r>
            <a:r>
              <a:rPr lang="bn-IN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খ) অনুকল্পনির্ভর জ্ঞান, যা পরবর্তীতে তত্ত্বীয় জ্ঞানে পরিণত হয় 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		</a:t>
            </a:r>
            <a:r>
              <a:rPr lang="bn-IN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এবং </a:t>
            </a:r>
            <a:endParaRPr lang="en-US" sz="3200" b="1" dirty="0" smtClean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	</a:t>
            </a:r>
            <a:r>
              <a:rPr lang="bn-IN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গ) অনুমান নির্ভর জ্ঞান, যা প্রথমে অনুকল্প নির্ভর জ্ঞান এবং পরে 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	</a:t>
            </a:r>
            <a:r>
              <a:rPr lang="bn-IN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তত্ত্বীয় 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	</a:t>
            </a:r>
            <a:r>
              <a:rPr lang="bn-IN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জ্ঞানে পরিবর্তিত হয়। </a:t>
            </a:r>
          </a:p>
          <a:p>
            <a:r>
              <a:rPr lang="bn-IN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৬। সমাজকর্ম অনুশীলনে যে জ্ঞানের প্রয়োজন হয় তা সমস্যার প্রয়োজনীয় 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	</a:t>
            </a:r>
            <a:r>
              <a:rPr lang="bn-IN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সমাধান, কার্যাবলি ও লক্ষ্যের উপর নির্ভর করে। </a:t>
            </a:r>
          </a:p>
          <a:p>
            <a:r>
              <a:rPr lang="bn-IN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৭। সমাজকর্মীদের জন্য পেশাগত জ্ঞান ও মূল্যবোধের প্রসার একটি গুরত্বপূর্ণ 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	</a:t>
            </a:r>
            <a:r>
              <a:rPr lang="bn-IN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বৈশিষ্ট্য, যেখানে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IN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সমাজকর্মী নিজেই পেশাগত সাহায্য প্রদানের 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	</a:t>
            </a:r>
            <a:r>
              <a:rPr lang="bn-IN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মাধ্যম হিসেবে কাজ করে। </a:t>
            </a:r>
          </a:p>
          <a:p>
            <a:r>
              <a:rPr lang="bn-IN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৮। সর্বোপরি, সমাজকর্মীর পেশাগত দক্ষতা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IN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তার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IN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কার্যক্রমের মধ্যে 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	</a:t>
            </a:r>
            <a:r>
              <a:rPr lang="bn-IN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প্রকাশ </a:t>
            </a:r>
            <a:r>
              <a:rPr lang="en-US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	</a:t>
            </a:r>
            <a:r>
              <a:rPr lang="bn-IN" sz="32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পায়। </a:t>
            </a:r>
            <a:endParaRPr lang="bn-IN" b="1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decagon 8"/>
          <p:cNvSpPr/>
          <p:nvPr/>
        </p:nvSpPr>
        <p:spPr>
          <a:xfrm>
            <a:off x="838200" y="2209800"/>
            <a:ext cx="7543800" cy="4267200"/>
          </a:xfrm>
          <a:prstGeom prst="dodecagon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bn-IN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জ্ঞানগত 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bn-IN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দক্ষতাগত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bn-IN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ভূমিকাগত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bn-IN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প্রয়োগক্ষেত্রগত 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bn-IN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পরিচিতিগত</a:t>
            </a:r>
            <a:endParaRPr lang="en-US" sz="4400" dirty="0" smtClean="0">
              <a:solidFill>
                <a:schemeClr val="bg1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0" y="0"/>
            <a:ext cx="9144000" cy="1905000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bn-IN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অন্যান্য পেশার ন্যায় সমাজকর্মের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রয়েছে আলাদা </a:t>
            </a:r>
            <a:r>
              <a:rPr lang="bn-IN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প্রকৃতি বা স্বভাব। যেমনঃ  </a:t>
            </a:r>
            <a:endParaRPr lang="bn-IN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694555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2539</TotalTime>
  <Words>408</Words>
  <Application>Microsoft Office PowerPoint</Application>
  <PresentationFormat>On-screen Show (4:3)</PresentationFormat>
  <Paragraphs>91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Trek</vt:lpstr>
      <vt:lpstr>Slide 1</vt:lpstr>
      <vt:lpstr>Slide 2</vt:lpstr>
      <vt:lpstr>পাঠ পরিচিতি </vt:lpstr>
      <vt:lpstr>পাঠ ঘোষণা  </vt:lpstr>
      <vt:lpstr>শিখনফল                                       INTRODUCTION</vt:lpstr>
      <vt:lpstr>Slide 6</vt:lpstr>
      <vt:lpstr>Slide 7</vt:lpstr>
      <vt:lpstr>Slide 8</vt:lpstr>
      <vt:lpstr>Slide 9</vt:lpstr>
      <vt:lpstr>সমাজকর্মের সাহায্যার্থী কেন্দ্রিক প্রক্রিয়া </vt:lpstr>
      <vt:lpstr>সমাজকর্মের বৈশিষ্ট্য         </vt:lpstr>
      <vt:lpstr>Slide 12</vt:lpstr>
      <vt:lpstr>Slide 13</vt:lpstr>
      <vt:lpstr>মূল্যায়ন  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''SHAHJAHAN''</dc:creator>
  <cp:lastModifiedBy>HP</cp:lastModifiedBy>
  <cp:revision>874</cp:revision>
  <dcterms:created xsi:type="dcterms:W3CDTF">2006-08-16T00:00:00Z</dcterms:created>
  <dcterms:modified xsi:type="dcterms:W3CDTF">2020-10-10T08:38:44Z</dcterms:modified>
</cp:coreProperties>
</file>