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912" r:id="rId2"/>
    <p:sldMasterId id="2147484050" r:id="rId3"/>
  </p:sldMasterIdLst>
  <p:notesMasterIdLst>
    <p:notesMasterId r:id="rId22"/>
  </p:notesMasterIdLst>
  <p:sldIdLst>
    <p:sldId id="476" r:id="rId4"/>
    <p:sldId id="626" r:id="rId5"/>
    <p:sldId id="518" r:id="rId6"/>
    <p:sldId id="519" r:id="rId7"/>
    <p:sldId id="621" r:id="rId8"/>
    <p:sldId id="590" r:id="rId9"/>
    <p:sldId id="613" r:id="rId10"/>
    <p:sldId id="623" r:id="rId11"/>
    <p:sldId id="617" r:id="rId12"/>
    <p:sldId id="614" r:id="rId13"/>
    <p:sldId id="615" r:id="rId14"/>
    <p:sldId id="625" r:id="rId15"/>
    <p:sldId id="618" r:id="rId16"/>
    <p:sldId id="609" r:id="rId17"/>
    <p:sldId id="610" r:id="rId18"/>
    <p:sldId id="611" r:id="rId19"/>
    <p:sldId id="281" r:id="rId20"/>
    <p:sldId id="28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000000"/>
    <a:srgbClr val="FFCC00"/>
    <a:srgbClr val="33CC33"/>
    <a:srgbClr val="FF9900"/>
    <a:srgbClr val="FFFFCC"/>
    <a:srgbClr val="BB5181"/>
    <a:srgbClr val="B0C7E2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4409" autoAdjust="0"/>
  </p:normalViewPr>
  <p:slideViewPr>
    <p:cSldViewPr>
      <p:cViewPr varScale="1">
        <p:scale>
          <a:sx n="72" d="100"/>
          <a:sy n="72" d="100"/>
        </p:scale>
        <p:origin x="132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85588D-079D-47FC-9133-1257B85D7086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D0E9A5-CBAC-448E-874D-B303F5AF5E36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bn-BD" sz="2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১. রাষ্ট্র পরিচালনার মূলনীতিসমূহ ব্যাখ্যা করতে পারবে। </a:t>
          </a:r>
          <a:endParaRPr lang="en-US" sz="2600" dirty="0">
            <a:solidFill>
              <a:schemeClr val="tx1"/>
            </a:solidFill>
          </a:endParaRPr>
        </a:p>
      </dgm:t>
    </dgm:pt>
    <dgm:pt modelId="{77FB4845-5C61-49CB-A0E5-D7EE47F4D787}" type="parTrans" cxnId="{85377B0D-6D53-4E28-8578-686602C858F9}">
      <dgm:prSet/>
      <dgm:spPr/>
      <dgm:t>
        <a:bodyPr/>
        <a:lstStyle/>
        <a:p>
          <a:endParaRPr lang="en-US"/>
        </a:p>
      </dgm:t>
    </dgm:pt>
    <dgm:pt modelId="{D8539AD3-605C-43F3-8D63-C5D8A63CBFF0}" type="sibTrans" cxnId="{85377B0D-6D53-4E28-8578-686602C858F9}">
      <dgm:prSet/>
      <dgm:spPr/>
      <dgm:t>
        <a:bodyPr/>
        <a:lstStyle/>
        <a:p>
          <a:endParaRPr lang="en-US"/>
        </a:p>
      </dgm:t>
    </dgm:pt>
    <dgm:pt modelId="{BF2A5B9A-A51B-40FA-99EE-9A50A49EF4B2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bn-BD" sz="2600" dirty="0" smtClean="0">
              <a:latin typeface="NikoshBAN" pitchFamily="2" charset="0"/>
              <a:cs typeface="NikoshBAN" pitchFamily="2" charset="0"/>
            </a:rPr>
            <a:t>২. রাষ্ট্র পরিচালনার মূলনীতিসমূহ মেনে চলার ক্ষেত্রে নাগরিকের ভূমিকা বর্ণনা করতে পারবে।  </a:t>
          </a:r>
          <a:endParaRPr lang="en-US" sz="2600" dirty="0"/>
        </a:p>
      </dgm:t>
    </dgm:pt>
    <dgm:pt modelId="{BC396DE2-2816-4C38-B67D-9E87D5FB83A2}" type="parTrans" cxnId="{5DEEBCE9-686C-4BEE-9B92-21D9553D6C4E}">
      <dgm:prSet/>
      <dgm:spPr/>
      <dgm:t>
        <a:bodyPr/>
        <a:lstStyle/>
        <a:p>
          <a:endParaRPr lang="en-US"/>
        </a:p>
      </dgm:t>
    </dgm:pt>
    <dgm:pt modelId="{84773551-BE20-4E3F-94E9-B012F070D902}" type="sibTrans" cxnId="{5DEEBCE9-686C-4BEE-9B92-21D9553D6C4E}">
      <dgm:prSet/>
      <dgm:spPr/>
      <dgm:t>
        <a:bodyPr/>
        <a:lstStyle/>
        <a:p>
          <a:endParaRPr lang="en-US"/>
        </a:p>
      </dgm:t>
    </dgm:pt>
    <dgm:pt modelId="{93FD5DF6-B828-44A4-A8DA-099B27AB6FDA}" type="pres">
      <dgm:prSet presAssocID="{DA85588D-079D-47FC-9133-1257B85D708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9DA654EE-9459-4446-B1FC-ED5A45700970}" type="pres">
      <dgm:prSet presAssocID="{DA85588D-079D-47FC-9133-1257B85D7086}" presName="Name1" presStyleCnt="0"/>
      <dgm:spPr/>
      <dgm:t>
        <a:bodyPr/>
        <a:lstStyle/>
        <a:p>
          <a:endParaRPr lang="en-US"/>
        </a:p>
      </dgm:t>
    </dgm:pt>
    <dgm:pt modelId="{E97E28AA-F6BE-4760-9B5F-255473E4A5F1}" type="pres">
      <dgm:prSet presAssocID="{DA85588D-079D-47FC-9133-1257B85D7086}" presName="cycle" presStyleCnt="0"/>
      <dgm:spPr/>
      <dgm:t>
        <a:bodyPr/>
        <a:lstStyle/>
        <a:p>
          <a:endParaRPr lang="en-US"/>
        </a:p>
      </dgm:t>
    </dgm:pt>
    <dgm:pt modelId="{EA2F3D3C-0E7F-4604-B26B-C05BBA539B4A}" type="pres">
      <dgm:prSet presAssocID="{DA85588D-079D-47FC-9133-1257B85D7086}" presName="srcNode" presStyleLbl="node1" presStyleIdx="0" presStyleCnt="2"/>
      <dgm:spPr/>
      <dgm:t>
        <a:bodyPr/>
        <a:lstStyle/>
        <a:p>
          <a:endParaRPr lang="en-US"/>
        </a:p>
      </dgm:t>
    </dgm:pt>
    <dgm:pt modelId="{749123FC-F793-4A31-9C87-B82B7891AC9E}" type="pres">
      <dgm:prSet presAssocID="{DA85588D-079D-47FC-9133-1257B85D7086}" presName="conn" presStyleLbl="parChTrans1D2" presStyleIdx="0" presStyleCnt="1"/>
      <dgm:spPr/>
      <dgm:t>
        <a:bodyPr/>
        <a:lstStyle/>
        <a:p>
          <a:endParaRPr lang="en-US"/>
        </a:p>
      </dgm:t>
    </dgm:pt>
    <dgm:pt modelId="{E5B902E3-AEB9-4583-9767-03C178E755E7}" type="pres">
      <dgm:prSet presAssocID="{DA85588D-079D-47FC-9133-1257B85D7086}" presName="extraNode" presStyleLbl="node1" presStyleIdx="0" presStyleCnt="2"/>
      <dgm:spPr/>
      <dgm:t>
        <a:bodyPr/>
        <a:lstStyle/>
        <a:p>
          <a:endParaRPr lang="en-US"/>
        </a:p>
      </dgm:t>
    </dgm:pt>
    <dgm:pt modelId="{0D41B5AB-A48F-4E6B-8861-AA7322D76CBC}" type="pres">
      <dgm:prSet presAssocID="{DA85588D-079D-47FC-9133-1257B85D7086}" presName="dstNode" presStyleLbl="node1" presStyleIdx="0" presStyleCnt="2"/>
      <dgm:spPr/>
      <dgm:t>
        <a:bodyPr/>
        <a:lstStyle/>
        <a:p>
          <a:endParaRPr lang="en-US"/>
        </a:p>
      </dgm:t>
    </dgm:pt>
    <dgm:pt modelId="{81CC448A-B002-4A89-BECE-1BEBB8DF324C}" type="pres">
      <dgm:prSet presAssocID="{6FD0E9A5-CBAC-448E-874D-B303F5AF5E36}" presName="text_1" presStyleLbl="node1" presStyleIdx="0" presStyleCnt="2" custLinFactNeighborX="306" custLinFactNeighborY="84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3BFB1B-BA8D-4B8E-BD77-70074829D3A3}" type="pres">
      <dgm:prSet presAssocID="{6FD0E9A5-CBAC-448E-874D-B303F5AF5E36}" presName="accent_1" presStyleCnt="0"/>
      <dgm:spPr/>
      <dgm:t>
        <a:bodyPr/>
        <a:lstStyle/>
        <a:p>
          <a:endParaRPr lang="en-US"/>
        </a:p>
      </dgm:t>
    </dgm:pt>
    <dgm:pt modelId="{509FE5A2-8089-4DAD-A831-16A037B798B6}" type="pres">
      <dgm:prSet presAssocID="{6FD0E9A5-CBAC-448E-874D-B303F5AF5E36}" presName="accentRepeatNode" presStyleLbl="solidFgAcc1" presStyleIdx="0" presStyleCnt="2"/>
      <dgm:spPr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546C452-8902-420F-9600-02862C714814}" type="pres">
      <dgm:prSet presAssocID="{BF2A5B9A-A51B-40FA-99EE-9A50A49EF4B2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DA20B2-96B7-4472-9207-E8C9CD7D6AFF}" type="pres">
      <dgm:prSet presAssocID="{BF2A5B9A-A51B-40FA-99EE-9A50A49EF4B2}" presName="accent_2" presStyleCnt="0"/>
      <dgm:spPr/>
      <dgm:t>
        <a:bodyPr/>
        <a:lstStyle/>
        <a:p>
          <a:endParaRPr lang="en-US"/>
        </a:p>
      </dgm:t>
    </dgm:pt>
    <dgm:pt modelId="{2A62B645-327A-4458-B349-A9B283CE450B}" type="pres">
      <dgm:prSet presAssocID="{BF2A5B9A-A51B-40FA-99EE-9A50A49EF4B2}" presName="accentRepeatNode" presStyleLbl="solidFgAcc1" presStyleIdx="1" presStyleCnt="2"/>
      <dgm:spPr>
        <a:blipFill dpi="0" rotWithShape="0">
          <a:blip xmlns:r="http://schemas.openxmlformats.org/officeDocument/2006/relationships" r:embed="rId2"/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856675D2-8A7A-4EAF-A68A-ECCECBE97FEC}" type="presOf" srcId="{DA85588D-079D-47FC-9133-1257B85D7086}" destId="{93FD5DF6-B828-44A4-A8DA-099B27AB6FDA}" srcOrd="0" destOrd="0" presId="urn:microsoft.com/office/officeart/2008/layout/VerticalCurvedList"/>
    <dgm:cxn modelId="{60F05B61-9AFF-4F18-8404-A16532D9B16E}" type="presOf" srcId="{6FD0E9A5-CBAC-448E-874D-B303F5AF5E36}" destId="{81CC448A-B002-4A89-BECE-1BEBB8DF324C}" srcOrd="0" destOrd="0" presId="urn:microsoft.com/office/officeart/2008/layout/VerticalCurvedList"/>
    <dgm:cxn modelId="{5DEEBCE9-686C-4BEE-9B92-21D9553D6C4E}" srcId="{DA85588D-079D-47FC-9133-1257B85D7086}" destId="{BF2A5B9A-A51B-40FA-99EE-9A50A49EF4B2}" srcOrd="1" destOrd="0" parTransId="{BC396DE2-2816-4C38-B67D-9E87D5FB83A2}" sibTransId="{84773551-BE20-4E3F-94E9-B012F070D902}"/>
    <dgm:cxn modelId="{4552608C-0468-489D-BEA2-98A01C33A2DA}" type="presOf" srcId="{BF2A5B9A-A51B-40FA-99EE-9A50A49EF4B2}" destId="{1546C452-8902-420F-9600-02862C714814}" srcOrd="0" destOrd="0" presId="urn:microsoft.com/office/officeart/2008/layout/VerticalCurvedList"/>
    <dgm:cxn modelId="{297F2CF0-617D-4864-90C1-2C76A4BB2AB2}" type="presOf" srcId="{D8539AD3-605C-43F3-8D63-C5D8A63CBFF0}" destId="{749123FC-F793-4A31-9C87-B82B7891AC9E}" srcOrd="0" destOrd="0" presId="urn:microsoft.com/office/officeart/2008/layout/VerticalCurvedList"/>
    <dgm:cxn modelId="{85377B0D-6D53-4E28-8578-686602C858F9}" srcId="{DA85588D-079D-47FC-9133-1257B85D7086}" destId="{6FD0E9A5-CBAC-448E-874D-B303F5AF5E36}" srcOrd="0" destOrd="0" parTransId="{77FB4845-5C61-49CB-A0E5-D7EE47F4D787}" sibTransId="{D8539AD3-605C-43F3-8D63-C5D8A63CBFF0}"/>
    <dgm:cxn modelId="{1F204C73-A0E9-4234-B45D-556B1F21049C}" type="presParOf" srcId="{93FD5DF6-B828-44A4-A8DA-099B27AB6FDA}" destId="{9DA654EE-9459-4446-B1FC-ED5A45700970}" srcOrd="0" destOrd="0" presId="urn:microsoft.com/office/officeart/2008/layout/VerticalCurvedList"/>
    <dgm:cxn modelId="{78E6E505-1893-4468-98C8-2D523B73A7C1}" type="presParOf" srcId="{9DA654EE-9459-4446-B1FC-ED5A45700970}" destId="{E97E28AA-F6BE-4760-9B5F-255473E4A5F1}" srcOrd="0" destOrd="0" presId="urn:microsoft.com/office/officeart/2008/layout/VerticalCurvedList"/>
    <dgm:cxn modelId="{1699236B-D6A6-409E-A9A6-47754D5EB22C}" type="presParOf" srcId="{E97E28AA-F6BE-4760-9B5F-255473E4A5F1}" destId="{EA2F3D3C-0E7F-4604-B26B-C05BBA539B4A}" srcOrd="0" destOrd="0" presId="urn:microsoft.com/office/officeart/2008/layout/VerticalCurvedList"/>
    <dgm:cxn modelId="{0955242C-E554-4210-A04D-3FBDAD7F4964}" type="presParOf" srcId="{E97E28AA-F6BE-4760-9B5F-255473E4A5F1}" destId="{749123FC-F793-4A31-9C87-B82B7891AC9E}" srcOrd="1" destOrd="0" presId="urn:microsoft.com/office/officeart/2008/layout/VerticalCurvedList"/>
    <dgm:cxn modelId="{D0421A58-A5B1-4FD3-BF92-92C6C1DDEC9A}" type="presParOf" srcId="{E97E28AA-F6BE-4760-9B5F-255473E4A5F1}" destId="{E5B902E3-AEB9-4583-9767-03C178E755E7}" srcOrd="2" destOrd="0" presId="urn:microsoft.com/office/officeart/2008/layout/VerticalCurvedList"/>
    <dgm:cxn modelId="{1BFA2E73-BB68-40BC-9A8E-03FF99E85A73}" type="presParOf" srcId="{E97E28AA-F6BE-4760-9B5F-255473E4A5F1}" destId="{0D41B5AB-A48F-4E6B-8861-AA7322D76CBC}" srcOrd="3" destOrd="0" presId="urn:microsoft.com/office/officeart/2008/layout/VerticalCurvedList"/>
    <dgm:cxn modelId="{81C7969E-4E9C-4E2B-8F9B-00DB77F86510}" type="presParOf" srcId="{9DA654EE-9459-4446-B1FC-ED5A45700970}" destId="{81CC448A-B002-4A89-BECE-1BEBB8DF324C}" srcOrd="1" destOrd="0" presId="urn:microsoft.com/office/officeart/2008/layout/VerticalCurvedList"/>
    <dgm:cxn modelId="{1FF4AB28-E7BC-4083-B2E0-38D1CFD59283}" type="presParOf" srcId="{9DA654EE-9459-4446-B1FC-ED5A45700970}" destId="{DE3BFB1B-BA8D-4B8E-BD77-70074829D3A3}" srcOrd="2" destOrd="0" presId="urn:microsoft.com/office/officeart/2008/layout/VerticalCurvedList"/>
    <dgm:cxn modelId="{3099DA3B-38B0-4AFC-BA38-D5E459ACD7F1}" type="presParOf" srcId="{DE3BFB1B-BA8D-4B8E-BD77-70074829D3A3}" destId="{509FE5A2-8089-4DAD-A831-16A037B798B6}" srcOrd="0" destOrd="0" presId="urn:microsoft.com/office/officeart/2008/layout/VerticalCurvedList"/>
    <dgm:cxn modelId="{1E181E90-7796-4D7B-BE80-EE34B54D949C}" type="presParOf" srcId="{9DA654EE-9459-4446-B1FC-ED5A45700970}" destId="{1546C452-8902-420F-9600-02862C714814}" srcOrd="3" destOrd="0" presId="urn:microsoft.com/office/officeart/2008/layout/VerticalCurvedList"/>
    <dgm:cxn modelId="{ABB687BC-AAAB-420A-9A31-51F1E82364D8}" type="presParOf" srcId="{9DA654EE-9459-4446-B1FC-ED5A45700970}" destId="{1EDA20B2-96B7-4472-9207-E8C9CD7D6AFF}" srcOrd="4" destOrd="0" presId="urn:microsoft.com/office/officeart/2008/layout/VerticalCurvedList"/>
    <dgm:cxn modelId="{AC69D6DE-0536-45DC-92CB-C18E95B9C62B}" type="presParOf" srcId="{1EDA20B2-96B7-4472-9207-E8C9CD7D6AFF}" destId="{2A62B645-327A-4458-B349-A9B283CE450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A30508-26A0-4CFA-BE3E-EAFA77AC22A8}" type="doc">
      <dgm:prSet loTypeId="urn:microsoft.com/office/officeart/2005/8/layout/radial1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2231F3-7D6F-4614-B86F-0816783CE64F}">
      <dgm:prSet phldrT="[Text]" custT="1"/>
      <dgm:spPr>
        <a:solidFill>
          <a:schemeClr val="accent6">
            <a:lumMod val="75000"/>
          </a:schemeClr>
        </a:solidFill>
        <a:ln w="57150"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মূলনীতি</a:t>
          </a:r>
          <a:endParaRPr lang="en-US" sz="2400" dirty="0"/>
        </a:p>
      </dgm:t>
    </dgm:pt>
    <dgm:pt modelId="{0BC6B641-AE6F-48E9-966C-125BF5709F2D}" type="parTrans" cxnId="{902211A1-1119-46BB-B7A2-528925392E4A}">
      <dgm:prSet/>
      <dgm:spPr/>
      <dgm:t>
        <a:bodyPr/>
        <a:lstStyle/>
        <a:p>
          <a:endParaRPr lang="en-US"/>
        </a:p>
      </dgm:t>
    </dgm:pt>
    <dgm:pt modelId="{A557C928-5DC4-4310-9E63-FAE53D4D4ED2}" type="sibTrans" cxnId="{902211A1-1119-46BB-B7A2-528925392E4A}">
      <dgm:prSet/>
      <dgm:spPr/>
      <dgm:t>
        <a:bodyPr/>
        <a:lstStyle/>
        <a:p>
          <a:endParaRPr lang="en-US"/>
        </a:p>
      </dgm:t>
    </dgm:pt>
    <dgm:pt modelId="{B9BE7D55-6C12-408E-81B7-0BDD2ECADD7E}">
      <dgm:prSet phldrT="[Text]" custT="1"/>
      <dgm:spPr>
        <a:solidFill>
          <a:schemeClr val="accent2">
            <a:lumMod val="75000"/>
          </a:schemeClr>
        </a:solidFill>
        <a:ln w="57150"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জাতীয়তাবাদ</a:t>
          </a:r>
          <a:endParaRPr lang="en-US" sz="2000" dirty="0"/>
        </a:p>
      </dgm:t>
    </dgm:pt>
    <dgm:pt modelId="{9B9D9FFA-F6D5-46BE-91F9-E4E6209AD063}" type="parTrans" cxnId="{FE71D380-4CF7-4A1E-AF13-570D1ECCA78A}">
      <dgm:prSet/>
      <dgm:spPr>
        <a:ln w="57150"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98C0B77F-C244-47E9-9D13-F920705C1A49}" type="sibTrans" cxnId="{FE71D380-4CF7-4A1E-AF13-570D1ECCA78A}">
      <dgm:prSet/>
      <dgm:spPr/>
      <dgm:t>
        <a:bodyPr/>
        <a:lstStyle/>
        <a:p>
          <a:endParaRPr lang="en-US"/>
        </a:p>
      </dgm:t>
    </dgm:pt>
    <dgm:pt modelId="{0B87D4E1-B8ED-4321-B59F-E53E367B2450}">
      <dgm:prSet phldrT="[Text]" custT="1"/>
      <dgm:spPr>
        <a:solidFill>
          <a:schemeClr val="accent3">
            <a:lumMod val="75000"/>
          </a:schemeClr>
        </a:solidFill>
        <a:ln w="57150"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z="2400" smtClean="0">
              <a:latin typeface="NikoshBAN" pitchFamily="2" charset="0"/>
              <a:cs typeface="NikoshBAN" pitchFamily="2" charset="0"/>
            </a:rPr>
            <a:t>সমাজতন্ত্র </a:t>
          </a:r>
          <a:endParaRPr lang="en-US" sz="2400" dirty="0"/>
        </a:p>
      </dgm:t>
    </dgm:pt>
    <dgm:pt modelId="{AC832A39-98F9-49E8-A2A1-64382254069A}" type="parTrans" cxnId="{0B9FC9E5-195F-48C9-BBE0-3FA9F714A041}">
      <dgm:prSet/>
      <dgm:spPr>
        <a:ln w="57150"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48AB8D0B-0685-451B-B6AE-C1D1008F84EC}" type="sibTrans" cxnId="{0B9FC9E5-195F-48C9-BBE0-3FA9F714A041}">
      <dgm:prSet/>
      <dgm:spPr/>
      <dgm:t>
        <a:bodyPr/>
        <a:lstStyle/>
        <a:p>
          <a:endParaRPr lang="en-US"/>
        </a:p>
      </dgm:t>
    </dgm:pt>
    <dgm:pt modelId="{EE99FF69-6FC3-427D-AA9B-8F5755E249D5}">
      <dgm:prSet phldrT="[Text]" custT="1"/>
      <dgm:spPr>
        <a:solidFill>
          <a:srgbClr val="7030A0"/>
        </a:solidFill>
        <a:ln w="57150"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গণতন্ত্র </a:t>
          </a:r>
          <a:endParaRPr lang="en-US" sz="2400" dirty="0"/>
        </a:p>
      </dgm:t>
    </dgm:pt>
    <dgm:pt modelId="{CC1D8AE1-6702-4903-8036-83A9AB06D685}" type="parTrans" cxnId="{5BAFAB64-2C98-486B-989C-5B89F005B6CD}">
      <dgm:prSet/>
      <dgm:spPr>
        <a:ln w="57150"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DF9B661F-07D6-40B7-ACA9-D6093B28381A}" type="sibTrans" cxnId="{5BAFAB64-2C98-486B-989C-5B89F005B6CD}">
      <dgm:prSet/>
      <dgm:spPr/>
      <dgm:t>
        <a:bodyPr/>
        <a:lstStyle/>
        <a:p>
          <a:endParaRPr lang="en-US"/>
        </a:p>
      </dgm:t>
    </dgm:pt>
    <dgm:pt modelId="{83C4BEA2-4A4B-46AF-A9DB-AD7FA9B13E7E}">
      <dgm:prSet phldrT="[Text]" custT="1"/>
      <dgm:spPr>
        <a:solidFill>
          <a:srgbClr val="0000CC"/>
        </a:solidFill>
        <a:ln w="57150"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z="2400" smtClean="0">
              <a:latin typeface="NikoshBAN" pitchFamily="2" charset="0"/>
              <a:cs typeface="NikoshBAN" pitchFamily="2" charset="0"/>
            </a:rPr>
            <a:t>ধর্মনিরপেক্ষতা </a:t>
          </a:r>
          <a:endParaRPr lang="en-US" sz="2400" dirty="0"/>
        </a:p>
      </dgm:t>
    </dgm:pt>
    <dgm:pt modelId="{7D179B11-D805-414E-BE31-DD12B3582A83}" type="parTrans" cxnId="{96611474-5E95-4571-B6FC-63D71FF79746}">
      <dgm:prSet/>
      <dgm:spPr>
        <a:ln w="57150"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</dgm:pt>
    <dgm:pt modelId="{9E5E39EA-A51F-41DB-909E-9150FB2F38C3}" type="sibTrans" cxnId="{96611474-5E95-4571-B6FC-63D71FF79746}">
      <dgm:prSet/>
      <dgm:spPr/>
      <dgm:t>
        <a:bodyPr/>
        <a:lstStyle/>
        <a:p>
          <a:endParaRPr lang="en-US"/>
        </a:p>
      </dgm:t>
    </dgm:pt>
    <dgm:pt modelId="{A99A6E4D-FFBE-4F93-A640-851C0387BFC0}" type="pres">
      <dgm:prSet presAssocID="{8CA30508-26A0-4CFA-BE3E-EAFA77AC22A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CF2316-32E2-4AD3-99C7-6D94D208B872}" type="pres">
      <dgm:prSet presAssocID="{242231F3-7D6F-4614-B86F-0816783CE64F}" presName="centerShape" presStyleLbl="node0" presStyleIdx="0" presStyleCnt="1" custScaleX="125127" custScaleY="133396" custLinFactNeighborX="3529" custLinFactNeighborY="-900"/>
      <dgm:spPr/>
      <dgm:t>
        <a:bodyPr/>
        <a:lstStyle/>
        <a:p>
          <a:endParaRPr lang="en-US"/>
        </a:p>
      </dgm:t>
    </dgm:pt>
    <dgm:pt modelId="{BB2E39BF-0D9A-4495-8424-BA9F2BEA24F1}" type="pres">
      <dgm:prSet presAssocID="{9B9D9FFA-F6D5-46BE-91F9-E4E6209AD063}" presName="Name9" presStyleLbl="parChTrans1D2" presStyleIdx="0" presStyleCnt="4" custScaleX="1205424"/>
      <dgm:spPr/>
      <dgm:t>
        <a:bodyPr/>
        <a:lstStyle/>
        <a:p>
          <a:endParaRPr lang="en-US"/>
        </a:p>
      </dgm:t>
    </dgm:pt>
    <dgm:pt modelId="{D1E07146-16BA-4E28-9B3E-5BBC7D85E252}" type="pres">
      <dgm:prSet presAssocID="{9B9D9FFA-F6D5-46BE-91F9-E4E6209AD063}" presName="connTx" presStyleLbl="parChTrans1D2" presStyleIdx="0" presStyleCnt="4"/>
      <dgm:spPr/>
      <dgm:t>
        <a:bodyPr/>
        <a:lstStyle/>
        <a:p>
          <a:endParaRPr lang="en-US"/>
        </a:p>
      </dgm:t>
    </dgm:pt>
    <dgm:pt modelId="{0C00D10E-578A-483A-A5F5-A56F27D25BAD}" type="pres">
      <dgm:prSet presAssocID="{B9BE7D55-6C12-408E-81B7-0BDD2ECADD7E}" presName="node" presStyleLbl="node1" presStyleIdx="0" presStyleCnt="4" custScaleX="125127" custScaleY="114479" custRadScaleRad="106723" custRadScaleInc="8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773EA3-2548-46D3-A652-F995EF1040A3}" type="pres">
      <dgm:prSet presAssocID="{AC832A39-98F9-49E8-A2A1-64382254069A}" presName="Name9" presStyleLbl="parChTrans1D2" presStyleIdx="1" presStyleCnt="4" custScaleX="2000000"/>
      <dgm:spPr/>
      <dgm:t>
        <a:bodyPr/>
        <a:lstStyle/>
        <a:p>
          <a:endParaRPr lang="en-US"/>
        </a:p>
      </dgm:t>
    </dgm:pt>
    <dgm:pt modelId="{ECD3C788-EFD3-4CEA-9233-011B939CC940}" type="pres">
      <dgm:prSet presAssocID="{AC832A39-98F9-49E8-A2A1-64382254069A}" presName="connTx" presStyleLbl="parChTrans1D2" presStyleIdx="1" presStyleCnt="4"/>
      <dgm:spPr/>
      <dgm:t>
        <a:bodyPr/>
        <a:lstStyle/>
        <a:p>
          <a:endParaRPr lang="en-US"/>
        </a:p>
      </dgm:t>
    </dgm:pt>
    <dgm:pt modelId="{3FF9FE14-BFE3-450E-82B1-BCA77D3D6E0C}" type="pres">
      <dgm:prSet presAssocID="{0B87D4E1-B8ED-4321-B59F-E53E367B2450}" presName="node" presStyleLbl="node1" presStyleIdx="1" presStyleCnt="4" custScaleX="125127" custScaleY="1333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FBBE67-891D-4A17-91F3-A3523AD3F7E3}" type="pres">
      <dgm:prSet presAssocID="{CC1D8AE1-6702-4903-8036-83A9AB06D685}" presName="Name9" presStyleLbl="parChTrans1D2" presStyleIdx="2" presStyleCnt="4" custScaleX="215129"/>
      <dgm:spPr/>
      <dgm:t>
        <a:bodyPr/>
        <a:lstStyle/>
        <a:p>
          <a:endParaRPr lang="en-US"/>
        </a:p>
      </dgm:t>
    </dgm:pt>
    <dgm:pt modelId="{3BDEFE28-BE84-4C24-9A64-9EA3366F32C7}" type="pres">
      <dgm:prSet presAssocID="{CC1D8AE1-6702-4903-8036-83A9AB06D685}" presName="connTx" presStyleLbl="parChTrans1D2" presStyleIdx="2" presStyleCnt="4"/>
      <dgm:spPr/>
      <dgm:t>
        <a:bodyPr/>
        <a:lstStyle/>
        <a:p>
          <a:endParaRPr lang="en-US"/>
        </a:p>
      </dgm:t>
    </dgm:pt>
    <dgm:pt modelId="{693B5648-5BEC-4CB1-9013-4C379210A3C7}" type="pres">
      <dgm:prSet presAssocID="{EE99FF69-6FC3-427D-AA9B-8F5755E249D5}" presName="node" presStyleLbl="node1" presStyleIdx="2" presStyleCnt="4" custScaleX="125127" custScaleY="117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2716A1-79B9-4016-A8C4-7D423BE64647}" type="pres">
      <dgm:prSet presAssocID="{7D179B11-D805-414E-BE31-DD12B3582A83}" presName="Name9" presStyleLbl="parChTrans1D2" presStyleIdx="3" presStyleCnt="4" custScaleX="2000000"/>
      <dgm:spPr/>
      <dgm:t>
        <a:bodyPr/>
        <a:lstStyle/>
        <a:p>
          <a:endParaRPr lang="en-US"/>
        </a:p>
      </dgm:t>
    </dgm:pt>
    <dgm:pt modelId="{00F885AC-8A3D-4F66-BF4A-4C6D6FF27952}" type="pres">
      <dgm:prSet presAssocID="{7D179B11-D805-414E-BE31-DD12B3582A83}" presName="connTx" presStyleLbl="parChTrans1D2" presStyleIdx="3" presStyleCnt="4"/>
      <dgm:spPr/>
      <dgm:t>
        <a:bodyPr/>
        <a:lstStyle/>
        <a:p>
          <a:endParaRPr lang="en-US"/>
        </a:p>
      </dgm:t>
    </dgm:pt>
    <dgm:pt modelId="{5D6DEA34-44CB-473D-90E6-8A2511A9B253}" type="pres">
      <dgm:prSet presAssocID="{83C4BEA2-4A4B-46AF-A9DB-AD7FA9B13E7E}" presName="node" presStyleLbl="node1" presStyleIdx="3" presStyleCnt="4" custScaleX="158511" custScaleY="1431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6D98A31-C2EA-4C2F-B5C9-66380F5CD03E}" type="presOf" srcId="{EE99FF69-6FC3-427D-AA9B-8F5755E249D5}" destId="{693B5648-5BEC-4CB1-9013-4C379210A3C7}" srcOrd="0" destOrd="0" presId="urn:microsoft.com/office/officeart/2005/8/layout/radial1"/>
    <dgm:cxn modelId="{A22CB38E-104F-4F44-84D5-CFC9B05333A1}" type="presOf" srcId="{9B9D9FFA-F6D5-46BE-91F9-E4E6209AD063}" destId="{BB2E39BF-0D9A-4495-8424-BA9F2BEA24F1}" srcOrd="0" destOrd="0" presId="urn:microsoft.com/office/officeart/2005/8/layout/radial1"/>
    <dgm:cxn modelId="{6C122F48-0539-4D16-B0F8-963986BA1DFD}" type="presOf" srcId="{B9BE7D55-6C12-408E-81B7-0BDD2ECADD7E}" destId="{0C00D10E-578A-483A-A5F5-A56F27D25BAD}" srcOrd="0" destOrd="0" presId="urn:microsoft.com/office/officeart/2005/8/layout/radial1"/>
    <dgm:cxn modelId="{902211A1-1119-46BB-B7A2-528925392E4A}" srcId="{8CA30508-26A0-4CFA-BE3E-EAFA77AC22A8}" destId="{242231F3-7D6F-4614-B86F-0816783CE64F}" srcOrd="0" destOrd="0" parTransId="{0BC6B641-AE6F-48E9-966C-125BF5709F2D}" sibTransId="{A557C928-5DC4-4310-9E63-FAE53D4D4ED2}"/>
    <dgm:cxn modelId="{6719C93A-A923-440D-9257-19CA33B61921}" type="presOf" srcId="{0B87D4E1-B8ED-4321-B59F-E53E367B2450}" destId="{3FF9FE14-BFE3-450E-82B1-BCA77D3D6E0C}" srcOrd="0" destOrd="0" presId="urn:microsoft.com/office/officeart/2005/8/layout/radial1"/>
    <dgm:cxn modelId="{40022C73-B1CB-4961-8E6F-4A10E28EEF84}" type="presOf" srcId="{242231F3-7D6F-4614-B86F-0816783CE64F}" destId="{45CF2316-32E2-4AD3-99C7-6D94D208B872}" srcOrd="0" destOrd="0" presId="urn:microsoft.com/office/officeart/2005/8/layout/radial1"/>
    <dgm:cxn modelId="{23A39F96-A2FA-44D3-9EFC-471982717680}" type="presOf" srcId="{9B9D9FFA-F6D5-46BE-91F9-E4E6209AD063}" destId="{D1E07146-16BA-4E28-9B3E-5BBC7D85E252}" srcOrd="1" destOrd="0" presId="urn:microsoft.com/office/officeart/2005/8/layout/radial1"/>
    <dgm:cxn modelId="{D922799A-E168-456C-AAEF-C9701FD40D0F}" type="presOf" srcId="{CC1D8AE1-6702-4903-8036-83A9AB06D685}" destId="{C2FBBE67-891D-4A17-91F3-A3523AD3F7E3}" srcOrd="0" destOrd="0" presId="urn:microsoft.com/office/officeart/2005/8/layout/radial1"/>
    <dgm:cxn modelId="{080165E0-CD68-4EEF-B1A6-535688FC180E}" type="presOf" srcId="{83C4BEA2-4A4B-46AF-A9DB-AD7FA9B13E7E}" destId="{5D6DEA34-44CB-473D-90E6-8A2511A9B253}" srcOrd="0" destOrd="0" presId="urn:microsoft.com/office/officeart/2005/8/layout/radial1"/>
    <dgm:cxn modelId="{20F4F75E-BA04-4111-A456-A7E80BE4543C}" type="presOf" srcId="{CC1D8AE1-6702-4903-8036-83A9AB06D685}" destId="{3BDEFE28-BE84-4C24-9A64-9EA3366F32C7}" srcOrd="1" destOrd="0" presId="urn:microsoft.com/office/officeart/2005/8/layout/radial1"/>
    <dgm:cxn modelId="{FE71D380-4CF7-4A1E-AF13-570D1ECCA78A}" srcId="{242231F3-7D6F-4614-B86F-0816783CE64F}" destId="{B9BE7D55-6C12-408E-81B7-0BDD2ECADD7E}" srcOrd="0" destOrd="0" parTransId="{9B9D9FFA-F6D5-46BE-91F9-E4E6209AD063}" sibTransId="{98C0B77F-C244-47E9-9D13-F920705C1A49}"/>
    <dgm:cxn modelId="{5BAFAB64-2C98-486B-989C-5B89F005B6CD}" srcId="{242231F3-7D6F-4614-B86F-0816783CE64F}" destId="{EE99FF69-6FC3-427D-AA9B-8F5755E249D5}" srcOrd="2" destOrd="0" parTransId="{CC1D8AE1-6702-4903-8036-83A9AB06D685}" sibTransId="{DF9B661F-07D6-40B7-ACA9-D6093B28381A}"/>
    <dgm:cxn modelId="{5ADEE8F8-1A6A-456E-AB90-ACFBCE872A69}" type="presOf" srcId="{AC832A39-98F9-49E8-A2A1-64382254069A}" destId="{ECD3C788-EFD3-4CEA-9233-011B939CC940}" srcOrd="1" destOrd="0" presId="urn:microsoft.com/office/officeart/2005/8/layout/radial1"/>
    <dgm:cxn modelId="{D640955C-D763-466B-84BE-892393084B84}" type="presOf" srcId="{7D179B11-D805-414E-BE31-DD12B3582A83}" destId="{00F885AC-8A3D-4F66-BF4A-4C6D6FF27952}" srcOrd="1" destOrd="0" presId="urn:microsoft.com/office/officeart/2005/8/layout/radial1"/>
    <dgm:cxn modelId="{50EE7BB1-366F-4B1F-AB02-BCBE0F8EF1CC}" type="presOf" srcId="{8CA30508-26A0-4CFA-BE3E-EAFA77AC22A8}" destId="{A99A6E4D-FFBE-4F93-A640-851C0387BFC0}" srcOrd="0" destOrd="0" presId="urn:microsoft.com/office/officeart/2005/8/layout/radial1"/>
    <dgm:cxn modelId="{96611474-5E95-4571-B6FC-63D71FF79746}" srcId="{242231F3-7D6F-4614-B86F-0816783CE64F}" destId="{83C4BEA2-4A4B-46AF-A9DB-AD7FA9B13E7E}" srcOrd="3" destOrd="0" parTransId="{7D179B11-D805-414E-BE31-DD12B3582A83}" sibTransId="{9E5E39EA-A51F-41DB-909E-9150FB2F38C3}"/>
    <dgm:cxn modelId="{0B9FC9E5-195F-48C9-BBE0-3FA9F714A041}" srcId="{242231F3-7D6F-4614-B86F-0816783CE64F}" destId="{0B87D4E1-B8ED-4321-B59F-E53E367B2450}" srcOrd="1" destOrd="0" parTransId="{AC832A39-98F9-49E8-A2A1-64382254069A}" sibTransId="{48AB8D0B-0685-451B-B6AE-C1D1008F84EC}"/>
    <dgm:cxn modelId="{CB2BCF1D-81C3-4901-B621-7014E9AC8B21}" type="presOf" srcId="{7D179B11-D805-414E-BE31-DD12B3582A83}" destId="{0E2716A1-79B9-4016-A8C4-7D423BE64647}" srcOrd="0" destOrd="0" presId="urn:microsoft.com/office/officeart/2005/8/layout/radial1"/>
    <dgm:cxn modelId="{83AE175F-808E-419A-8987-F847F8EC2367}" type="presOf" srcId="{AC832A39-98F9-49E8-A2A1-64382254069A}" destId="{69773EA3-2548-46D3-A652-F995EF1040A3}" srcOrd="0" destOrd="0" presId="urn:microsoft.com/office/officeart/2005/8/layout/radial1"/>
    <dgm:cxn modelId="{1659EA3A-FF52-4A41-91D5-CC0CCCBC4C55}" type="presParOf" srcId="{A99A6E4D-FFBE-4F93-A640-851C0387BFC0}" destId="{45CF2316-32E2-4AD3-99C7-6D94D208B872}" srcOrd="0" destOrd="0" presId="urn:microsoft.com/office/officeart/2005/8/layout/radial1"/>
    <dgm:cxn modelId="{B98D6449-919B-4015-813D-9D92F7A8DE28}" type="presParOf" srcId="{A99A6E4D-FFBE-4F93-A640-851C0387BFC0}" destId="{BB2E39BF-0D9A-4495-8424-BA9F2BEA24F1}" srcOrd="1" destOrd="0" presId="urn:microsoft.com/office/officeart/2005/8/layout/radial1"/>
    <dgm:cxn modelId="{F048D74D-938A-4AE9-913A-49634EBBFB92}" type="presParOf" srcId="{BB2E39BF-0D9A-4495-8424-BA9F2BEA24F1}" destId="{D1E07146-16BA-4E28-9B3E-5BBC7D85E252}" srcOrd="0" destOrd="0" presId="urn:microsoft.com/office/officeart/2005/8/layout/radial1"/>
    <dgm:cxn modelId="{A06845A3-B240-41DF-9093-59621DBD6C9C}" type="presParOf" srcId="{A99A6E4D-FFBE-4F93-A640-851C0387BFC0}" destId="{0C00D10E-578A-483A-A5F5-A56F27D25BAD}" srcOrd="2" destOrd="0" presId="urn:microsoft.com/office/officeart/2005/8/layout/radial1"/>
    <dgm:cxn modelId="{CEE2B046-B16C-41CC-AC1B-A254B0B35DDC}" type="presParOf" srcId="{A99A6E4D-FFBE-4F93-A640-851C0387BFC0}" destId="{69773EA3-2548-46D3-A652-F995EF1040A3}" srcOrd="3" destOrd="0" presId="urn:microsoft.com/office/officeart/2005/8/layout/radial1"/>
    <dgm:cxn modelId="{359CA5B8-B659-4A96-9FFA-43A1EA3DEB49}" type="presParOf" srcId="{69773EA3-2548-46D3-A652-F995EF1040A3}" destId="{ECD3C788-EFD3-4CEA-9233-011B939CC940}" srcOrd="0" destOrd="0" presId="urn:microsoft.com/office/officeart/2005/8/layout/radial1"/>
    <dgm:cxn modelId="{961C6545-DEE2-4E06-88F4-E60975693596}" type="presParOf" srcId="{A99A6E4D-FFBE-4F93-A640-851C0387BFC0}" destId="{3FF9FE14-BFE3-450E-82B1-BCA77D3D6E0C}" srcOrd="4" destOrd="0" presId="urn:microsoft.com/office/officeart/2005/8/layout/radial1"/>
    <dgm:cxn modelId="{0E7739C0-1209-4C94-AE41-9FDA2920B777}" type="presParOf" srcId="{A99A6E4D-FFBE-4F93-A640-851C0387BFC0}" destId="{C2FBBE67-891D-4A17-91F3-A3523AD3F7E3}" srcOrd="5" destOrd="0" presId="urn:microsoft.com/office/officeart/2005/8/layout/radial1"/>
    <dgm:cxn modelId="{CF8B162D-3584-4DB0-A31D-7248D64C422B}" type="presParOf" srcId="{C2FBBE67-891D-4A17-91F3-A3523AD3F7E3}" destId="{3BDEFE28-BE84-4C24-9A64-9EA3366F32C7}" srcOrd="0" destOrd="0" presId="urn:microsoft.com/office/officeart/2005/8/layout/radial1"/>
    <dgm:cxn modelId="{3A86A8F4-5685-4033-9587-71BC58BCB3EC}" type="presParOf" srcId="{A99A6E4D-FFBE-4F93-A640-851C0387BFC0}" destId="{693B5648-5BEC-4CB1-9013-4C379210A3C7}" srcOrd="6" destOrd="0" presId="urn:microsoft.com/office/officeart/2005/8/layout/radial1"/>
    <dgm:cxn modelId="{41D11E48-D2F3-4832-86DB-5251D3E02006}" type="presParOf" srcId="{A99A6E4D-FFBE-4F93-A640-851C0387BFC0}" destId="{0E2716A1-79B9-4016-A8C4-7D423BE64647}" srcOrd="7" destOrd="0" presId="urn:microsoft.com/office/officeart/2005/8/layout/radial1"/>
    <dgm:cxn modelId="{3B8B49D0-D036-48FE-86FA-2459604F911A}" type="presParOf" srcId="{0E2716A1-79B9-4016-A8C4-7D423BE64647}" destId="{00F885AC-8A3D-4F66-BF4A-4C6D6FF27952}" srcOrd="0" destOrd="0" presId="urn:microsoft.com/office/officeart/2005/8/layout/radial1"/>
    <dgm:cxn modelId="{3280284C-2383-4C2E-8A79-AD40A1A18B2B}" type="presParOf" srcId="{A99A6E4D-FFBE-4F93-A640-851C0387BFC0}" destId="{5D6DEA34-44CB-473D-90E6-8A2511A9B253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9123FC-F793-4A31-9C87-B82B7891AC9E}">
      <dsp:nvSpPr>
        <dsp:cNvPr id="0" name=""/>
        <dsp:cNvSpPr/>
      </dsp:nvSpPr>
      <dsp:spPr>
        <a:xfrm>
          <a:off x="-5073045" y="-783046"/>
          <a:ext cx="6087292" cy="6087292"/>
        </a:xfrm>
        <a:prstGeom prst="blockArc">
          <a:avLst>
            <a:gd name="adj1" fmla="val 18900000"/>
            <a:gd name="adj2" fmla="val 2700000"/>
            <a:gd name="adj3" fmla="val 355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CC448A-B002-4A89-BECE-1BEBB8DF324C}">
      <dsp:nvSpPr>
        <dsp:cNvPr id="0" name=""/>
        <dsp:cNvSpPr/>
      </dsp:nvSpPr>
      <dsp:spPr>
        <a:xfrm>
          <a:off x="852743" y="755104"/>
          <a:ext cx="7069841" cy="1291616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5221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6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১. রাষ্ট্র পরিচালনার মূলনীতিসমূহ ব্যাখ্যা করতে পারবে। </a:t>
          </a:r>
          <a:endParaRPr lang="en-US" sz="2600" kern="1200" dirty="0">
            <a:solidFill>
              <a:schemeClr val="tx1"/>
            </a:solidFill>
          </a:endParaRPr>
        </a:p>
      </dsp:txBody>
      <dsp:txXfrm>
        <a:off x="852743" y="755104"/>
        <a:ext cx="7069841" cy="1291616"/>
      </dsp:txXfrm>
    </dsp:sp>
    <dsp:sp modelId="{509FE5A2-8089-4DAD-A831-16A037B798B6}">
      <dsp:nvSpPr>
        <dsp:cNvPr id="0" name=""/>
        <dsp:cNvSpPr/>
      </dsp:nvSpPr>
      <dsp:spPr>
        <a:xfrm>
          <a:off x="23849" y="484446"/>
          <a:ext cx="1614520" cy="1614520"/>
        </a:xfrm>
        <a:prstGeom prst="ellipse">
          <a:avLst/>
        </a:pr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46C452-8902-420F-9600-02862C714814}">
      <dsp:nvSpPr>
        <dsp:cNvPr id="0" name=""/>
        <dsp:cNvSpPr/>
      </dsp:nvSpPr>
      <dsp:spPr>
        <a:xfrm>
          <a:off x="831109" y="2583684"/>
          <a:ext cx="7069841" cy="1291616"/>
        </a:xfrm>
        <a:prstGeom prst="rect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5221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600" kern="1200" dirty="0" smtClean="0">
              <a:latin typeface="NikoshBAN" pitchFamily="2" charset="0"/>
              <a:cs typeface="NikoshBAN" pitchFamily="2" charset="0"/>
            </a:rPr>
            <a:t>২. রাষ্ট্র পরিচালনার মূলনীতিসমূহ মেনে চলার ক্ষেত্রে নাগরিকের ভূমিকা বর্ণনা করতে পারবে।  </a:t>
          </a:r>
          <a:endParaRPr lang="en-US" sz="2600" kern="1200" dirty="0"/>
        </a:p>
      </dsp:txBody>
      <dsp:txXfrm>
        <a:off x="831109" y="2583684"/>
        <a:ext cx="7069841" cy="1291616"/>
      </dsp:txXfrm>
    </dsp:sp>
    <dsp:sp modelId="{2A62B645-327A-4458-B349-A9B283CE450B}">
      <dsp:nvSpPr>
        <dsp:cNvPr id="0" name=""/>
        <dsp:cNvSpPr/>
      </dsp:nvSpPr>
      <dsp:spPr>
        <a:xfrm>
          <a:off x="23849" y="2422232"/>
          <a:ext cx="1614520" cy="1614520"/>
        </a:xfrm>
        <a:prstGeom prst="ellipse">
          <a:avLst/>
        </a:prstGeom>
        <a:blipFill dpi="0" rotWithShape="0">
          <a:blip xmlns:r="http://schemas.openxmlformats.org/officeDocument/2006/relationships" r:embed="rId2"/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CF2316-32E2-4AD3-99C7-6D94D208B872}">
      <dsp:nvSpPr>
        <dsp:cNvPr id="0" name=""/>
        <dsp:cNvSpPr/>
      </dsp:nvSpPr>
      <dsp:spPr>
        <a:xfrm>
          <a:off x="3216529" y="1474287"/>
          <a:ext cx="1649065" cy="1758044"/>
        </a:xfrm>
        <a:prstGeom prst="ellipse">
          <a:avLst/>
        </a:prstGeom>
        <a:solidFill>
          <a:schemeClr val="accent6">
            <a:lumMod val="75000"/>
          </a:schemeClr>
        </a:solidFill>
        <a:ln w="57150"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মূলনীতি</a:t>
          </a:r>
          <a:endParaRPr lang="en-US" sz="2400" kern="1200" dirty="0"/>
        </a:p>
      </dsp:txBody>
      <dsp:txXfrm>
        <a:off x="3458029" y="1731747"/>
        <a:ext cx="1166065" cy="1243124"/>
      </dsp:txXfrm>
    </dsp:sp>
    <dsp:sp modelId="{BB2E39BF-0D9A-4495-8424-BA9F2BEA24F1}">
      <dsp:nvSpPr>
        <dsp:cNvPr id="0" name=""/>
        <dsp:cNvSpPr/>
      </dsp:nvSpPr>
      <dsp:spPr>
        <a:xfrm rot="15978692">
          <a:off x="3955485" y="1433557"/>
          <a:ext cx="54578" cy="31131"/>
        </a:xfrm>
        <a:custGeom>
          <a:avLst/>
          <a:gdLst/>
          <a:ahLst/>
          <a:cxnLst/>
          <a:rect l="0" t="0" r="0" b="0"/>
          <a:pathLst>
            <a:path>
              <a:moveTo>
                <a:pt x="0" y="15565"/>
              </a:moveTo>
              <a:lnTo>
                <a:pt x="54578" y="15565"/>
              </a:lnTo>
            </a:path>
          </a:pathLst>
        </a:custGeom>
        <a:noFill/>
        <a:ln w="57150" cap="rnd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966326" y="1447758"/>
        <a:ext cx="32895" cy="2728"/>
      </dsp:txXfrm>
    </dsp:sp>
    <dsp:sp modelId="{0C00D10E-578A-483A-A5F5-A56F27D25BAD}">
      <dsp:nvSpPr>
        <dsp:cNvPr id="0" name=""/>
        <dsp:cNvSpPr/>
      </dsp:nvSpPr>
      <dsp:spPr>
        <a:xfrm>
          <a:off x="3107940" y="-85535"/>
          <a:ext cx="1649065" cy="1508734"/>
        </a:xfrm>
        <a:prstGeom prst="ellipse">
          <a:avLst/>
        </a:prstGeom>
        <a:solidFill>
          <a:schemeClr val="accent2">
            <a:lumMod val="75000"/>
          </a:schemeClr>
        </a:solidFill>
        <a:ln w="57150"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itchFamily="2" charset="0"/>
              <a:cs typeface="NikoshBAN" pitchFamily="2" charset="0"/>
            </a:rPr>
            <a:t>জাতীয়তাবাদ</a:t>
          </a:r>
          <a:endParaRPr lang="en-US" sz="2000" kern="1200" dirty="0"/>
        </a:p>
      </dsp:txBody>
      <dsp:txXfrm>
        <a:off x="3349440" y="135414"/>
        <a:ext cx="1166065" cy="1066836"/>
      </dsp:txXfrm>
    </dsp:sp>
    <dsp:sp modelId="{69773EA3-2548-46D3-A652-F995EF1040A3}">
      <dsp:nvSpPr>
        <dsp:cNvPr id="0" name=""/>
        <dsp:cNvSpPr/>
      </dsp:nvSpPr>
      <dsp:spPr>
        <a:xfrm rot="10866570">
          <a:off x="4810944" y="2353181"/>
          <a:ext cx="54519" cy="31131"/>
        </a:xfrm>
        <a:custGeom>
          <a:avLst/>
          <a:gdLst/>
          <a:ahLst/>
          <a:cxnLst/>
          <a:rect l="0" t="0" r="0" b="0"/>
          <a:pathLst>
            <a:path>
              <a:moveTo>
                <a:pt x="0" y="15565"/>
              </a:moveTo>
              <a:lnTo>
                <a:pt x="54519" y="15565"/>
              </a:lnTo>
            </a:path>
          </a:pathLst>
        </a:custGeom>
        <a:noFill/>
        <a:ln w="57150" cap="rnd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810944" y="2367384"/>
        <a:ext cx="54519" cy="2725"/>
      </dsp:txXfrm>
    </dsp:sp>
    <dsp:sp modelId="{3FF9FE14-BFE3-450E-82B1-BCA77D3D6E0C}">
      <dsp:nvSpPr>
        <dsp:cNvPr id="0" name=""/>
        <dsp:cNvSpPr/>
      </dsp:nvSpPr>
      <dsp:spPr>
        <a:xfrm>
          <a:off x="4810814" y="1505163"/>
          <a:ext cx="1649065" cy="1758044"/>
        </a:xfrm>
        <a:prstGeom prst="ellipse">
          <a:avLst/>
        </a:prstGeom>
        <a:solidFill>
          <a:schemeClr val="accent3">
            <a:lumMod val="75000"/>
          </a:schemeClr>
        </a:solidFill>
        <a:ln w="57150"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smtClean="0">
              <a:latin typeface="NikoshBAN" pitchFamily="2" charset="0"/>
              <a:cs typeface="NikoshBAN" pitchFamily="2" charset="0"/>
            </a:rPr>
            <a:t>সমাজতন্ত্র </a:t>
          </a:r>
          <a:endParaRPr lang="en-US" sz="2400" kern="1200" dirty="0"/>
        </a:p>
      </dsp:txBody>
      <dsp:txXfrm>
        <a:off x="5052314" y="1762623"/>
        <a:ext cx="1166065" cy="1243124"/>
      </dsp:txXfrm>
    </dsp:sp>
    <dsp:sp modelId="{C2FBBE67-891D-4A17-91F3-A3523AD3F7E3}">
      <dsp:nvSpPr>
        <dsp:cNvPr id="0" name=""/>
        <dsp:cNvSpPr/>
      </dsp:nvSpPr>
      <dsp:spPr>
        <a:xfrm rot="5637965">
          <a:off x="3927754" y="3263388"/>
          <a:ext cx="98263" cy="31131"/>
        </a:xfrm>
        <a:custGeom>
          <a:avLst/>
          <a:gdLst/>
          <a:ahLst/>
          <a:cxnLst/>
          <a:rect l="0" t="0" r="0" b="0"/>
          <a:pathLst>
            <a:path>
              <a:moveTo>
                <a:pt x="0" y="15565"/>
              </a:moveTo>
              <a:lnTo>
                <a:pt x="98263" y="15565"/>
              </a:lnTo>
            </a:path>
          </a:pathLst>
        </a:custGeom>
        <a:noFill/>
        <a:ln w="57150" cap="rnd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971601" y="3276497"/>
        <a:ext cx="10569" cy="4913"/>
      </dsp:txXfrm>
    </dsp:sp>
    <dsp:sp modelId="{693B5648-5BEC-4CB1-9013-4C379210A3C7}">
      <dsp:nvSpPr>
        <dsp:cNvPr id="0" name=""/>
        <dsp:cNvSpPr/>
      </dsp:nvSpPr>
      <dsp:spPr>
        <a:xfrm>
          <a:off x="3095460" y="3326339"/>
          <a:ext cx="1649065" cy="1546400"/>
        </a:xfrm>
        <a:prstGeom prst="ellipse">
          <a:avLst/>
        </a:prstGeom>
        <a:solidFill>
          <a:srgbClr val="7030A0"/>
        </a:solidFill>
        <a:ln w="57150"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গণতন্ত্র </a:t>
          </a:r>
          <a:endParaRPr lang="en-US" sz="2400" kern="1200" dirty="0"/>
        </a:p>
      </dsp:txBody>
      <dsp:txXfrm>
        <a:off x="3336960" y="3552804"/>
        <a:ext cx="1166065" cy="1093470"/>
      </dsp:txXfrm>
    </dsp:sp>
    <dsp:sp modelId="{0E2716A1-79B9-4016-A8C4-7D423BE64647}">
      <dsp:nvSpPr>
        <dsp:cNvPr id="0" name=""/>
        <dsp:cNvSpPr/>
      </dsp:nvSpPr>
      <dsp:spPr>
        <a:xfrm rot="21542206">
          <a:off x="3216630" y="2351333"/>
          <a:ext cx="32349" cy="31131"/>
        </a:xfrm>
        <a:custGeom>
          <a:avLst/>
          <a:gdLst/>
          <a:ahLst/>
          <a:cxnLst/>
          <a:rect l="0" t="0" r="0" b="0"/>
          <a:pathLst>
            <a:path>
              <a:moveTo>
                <a:pt x="0" y="15565"/>
              </a:moveTo>
              <a:lnTo>
                <a:pt x="32349" y="15565"/>
              </a:lnTo>
            </a:path>
          </a:pathLst>
        </a:custGeom>
        <a:noFill/>
        <a:ln w="57150" cap="rnd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216630" y="2366090"/>
        <a:ext cx="32349" cy="1617"/>
      </dsp:txXfrm>
    </dsp:sp>
    <dsp:sp modelId="{5D6DEA34-44CB-473D-90E6-8A2511A9B253}">
      <dsp:nvSpPr>
        <dsp:cNvPr id="0" name=""/>
        <dsp:cNvSpPr/>
      </dsp:nvSpPr>
      <dsp:spPr>
        <a:xfrm>
          <a:off x="1160119" y="1440922"/>
          <a:ext cx="2089038" cy="1886527"/>
        </a:xfrm>
        <a:prstGeom prst="ellipse">
          <a:avLst/>
        </a:prstGeom>
        <a:solidFill>
          <a:srgbClr val="0000CC"/>
        </a:solidFill>
        <a:ln w="57150">
          <a:noFill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smtClean="0">
              <a:latin typeface="NikoshBAN" pitchFamily="2" charset="0"/>
              <a:cs typeface="NikoshBAN" pitchFamily="2" charset="0"/>
            </a:rPr>
            <a:t>ধর্মনিরপেক্ষতা </a:t>
          </a:r>
          <a:endParaRPr lang="en-US" sz="2400" kern="1200" dirty="0"/>
        </a:p>
      </dsp:txBody>
      <dsp:txXfrm>
        <a:off x="1466052" y="1717197"/>
        <a:ext cx="1477172" cy="13339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6DCFD-8036-4A7F-96DD-1F665B90665E}" type="datetimeFigureOut">
              <a:rPr lang="en-US" smtClean="0"/>
              <a:pPr/>
              <a:t>10-Oct-20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90FED-172F-444E-9FE0-9AC8D57245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56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মোঃ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আল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আমিন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সহকারি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রাগদৈল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আই.এম.উচ্চ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বিদ্যালয়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কচুয়া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চাঁদপুর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61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মোঃ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আল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আমিন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সহকারি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রাগদৈল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আই.এম.উচ্চ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বিদ্যালয়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কচুয়া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চাঁদপুর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5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মোঃ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আল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আমিন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সহকারি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রাগদৈল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আই.এম.উচ্চ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বিদ্যালয়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কচুয়া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চাঁদপুর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466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মোঃ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আল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আমিন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সহকারি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রাগদৈল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আই.এম.উচ্চ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বিদ্যালয়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কচুয়া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চাঁদপুর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5466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মোঃ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আল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আমিন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সহকারি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রাগদৈল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আই.এম.উচ্চ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বিদ্যালয়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কচুয়া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চাঁদপুর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898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মোঃ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আল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আমিন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সহকারি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রাগদৈল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আই.এম.উচ্চ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বিদ্যালয়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কচুয়া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চাঁদপুর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64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মোঃ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আল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আমিন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সহকারি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রাগদৈল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আই.এম.উচ্চ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বিদ্যালয়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কচুয়া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চাঁদপুর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437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মোঃ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আল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আমিন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সহকারি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রাগদৈল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আই.এম.উচ্চ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বিদ্যালয়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কচুয়া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চাঁদপুর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400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মোঃ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আল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আমিন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সহকারি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রাগদৈল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আই.এম.উচ্চ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বিদ্যালয়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কচুয়া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চাঁদপুর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0103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মোঃ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আল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আমিন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সহকারি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রাগদৈল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আই.এম.উচ্চ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বিদ্যালয়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কচুয়া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চাঁদপুর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76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মোঃ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আল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আমিন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সহকারি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রাগদৈল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আই.এম.উচ্চ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বিদ্যালয়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কচুয়া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চাঁদপুর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B0391-5F2F-4EA9-A564-5066204DDF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906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মোঃ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আল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আমিন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সহকারি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রাগদৈল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আই.এম.উচ্চ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বিদ্যালয়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কচুয়া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চাঁদপুর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65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মোঃ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আল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আমিন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সহকারি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রাগদৈল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আই.এম.উচ্চ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বিদ্যালয়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কচুয়া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চাঁদপুর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428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মোঃ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আল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আমিন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সহকারি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রাগদৈল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আই.এম.উচ্চ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বিদ্যালয়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কচুয়া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চাঁদপুর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979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মোঃ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আল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আমিন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সহকারি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রাগদৈল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আই.এম.উচ্চ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বিদ্যালয়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কচুয়া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চাঁদপুর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770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মোঃ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আল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আমিন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সহকারি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রাগদৈল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আই.এম.উচ্চ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বিদ্যালয়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কচুয়া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চাঁদপুর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360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মোঃ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আল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আমিন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সহকারি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রাগদৈল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আই.এম.উচ্চ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বিদ্যালয়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কচুয়া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চাঁদপুর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306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মোঃ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আল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আমিন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সহকারি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রাগদৈল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আই.এম.উচ্চ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বিদ্যালয়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কচুয়া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চাঁদপুর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525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10-Oct-20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10-Oct-20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10-Oct-20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10-Oct-20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3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10-Oct-20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03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10-Oct-20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10-Oct-20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3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10-Oct-20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0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10-Oct-20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6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10-Oct-20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2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10-Oct-20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05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10-Oct-20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10-Oct-20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9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10-Oct-20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6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7A8-DF3F-4E90-8624-2604965744F8}" type="datetimeFigureOut">
              <a:rPr lang="en-US" smtClean="0"/>
              <a:pPr/>
              <a:t>10-Oct-20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30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56BC74E-1371-49DC-AD3C-BAFD261EAE85}" type="datetimeFigureOut">
              <a:rPr lang="en-US" smtClean="0"/>
              <a:pPr/>
              <a:t>10-Oct-20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62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10-Oct-20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2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10-Oct-20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25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10-Oct-20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10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10-Oct-20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6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10-Oct-20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95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10-Oct-20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rgbClr val="8EEF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44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10-Oct-20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10-Oct-20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81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10-Oct-20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26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10-Oct-20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52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378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860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49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10-Oct-20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6038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10-Oct-20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5115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10-Oct-20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83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BC74E-1371-49DC-AD3C-BAFD261EAE85}" type="datetimeFigureOut">
              <a:rPr lang="en-US" smtClean="0"/>
              <a:pPr/>
              <a:t>10-Oct-20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64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10-Oct-20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850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10-Oct-20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10-Oct-20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10-Oct-20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rgbClr val="8EEF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10-Oct-20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56BC74E-1371-49DC-AD3C-BAFD261EAE85}" type="datetimeFigureOut">
              <a:rPr lang="en-US" smtClean="0"/>
              <a:pPr/>
              <a:t>10-Oct-20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rgbClr val="8EEF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797A8-DF3F-4E90-8624-2604965744F8}" type="datetimeFigureOut">
              <a:rPr lang="en-US" smtClean="0"/>
              <a:pPr/>
              <a:t>10-Oct-20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CA961-E12C-45D9-A2AB-A6661F94F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26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0FE61780-2E25-4081-A2D9-4C0805256F67}" type="datetimeFigureOut">
              <a:rPr lang="en-US" dirty="0"/>
              <a:t>10-Oct-20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5213D3D2-717D-48E6-80FB-93B43227CCF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557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  <p:sldLayoutId id="2147484062" r:id="rId12"/>
    <p:sldLayoutId id="2147484063" r:id="rId13"/>
    <p:sldLayoutId id="2147484064" r:id="rId14"/>
    <p:sldLayoutId id="2147484065" r:id="rId15"/>
    <p:sldLayoutId id="2147484066" r:id="rId16"/>
    <p:sldLayoutId id="2147484067" r:id="rId17"/>
    <p:sldLayoutId id="2147484068" r:id="rId18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84576_188381904556037_132342213493340_505113_5086595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81000"/>
            <a:ext cx="8382000" cy="609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371600" y="2457271"/>
            <a:ext cx="38862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7200" b="1" dirty="0" smtClean="0">
                <a:ln w="11430"/>
                <a:solidFill>
                  <a:srgbClr val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b="1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87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3581400" y="304800"/>
            <a:ext cx="2362200" cy="381000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৩. গণতন্ত্র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79_Gazipur-City-Election__0607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786" y="785851"/>
            <a:ext cx="3620014" cy="24145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 descr="q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097" y="4120076"/>
            <a:ext cx="3738703" cy="24331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304800" y="32004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রাষ্ট্রের সকল কাজে নাগরিকের অংশগ্রহণ নিশ্চিত করাই গণতন্ত্রকে রাষ্ট্রীয় মূলনীতি করার একটি প্রধান উদ্দেশ্য।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971800" y="304800"/>
            <a:ext cx="3200400" cy="457200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৪. ধর্মনিরপেক্ষতা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62" y="381000"/>
            <a:ext cx="2432538" cy="228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christai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4343400"/>
            <a:ext cx="2508068" cy="2209800"/>
          </a:xfrm>
          <a:prstGeom prst="round2Diag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 descr="budhis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9111" y="946006"/>
            <a:ext cx="2418289" cy="2101994"/>
          </a:xfrm>
          <a:prstGeom prst="round2DiagRect">
            <a:avLst/>
          </a:prstGeom>
          <a:ln w="5715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durga-puja-lates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77000" y="1219200"/>
            <a:ext cx="2286000" cy="1981200"/>
          </a:xfrm>
          <a:prstGeom prst="round2DiagRect">
            <a:avLst/>
          </a:prstGeom>
          <a:ln w="5715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jew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4343399"/>
            <a:ext cx="2438400" cy="2209801"/>
          </a:xfrm>
          <a:prstGeom prst="round2DiagRect">
            <a:avLst/>
          </a:prstGeom>
          <a:ln w="5715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04800" y="3276600"/>
            <a:ext cx="845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রাষ্ট্রের প্রতিটি নাগরিক যেন নিজ নিজ ধর্ম পালন করতে পারে এবং কেউ যাতে অন্য ধর্ম পালনে বাধা দিতে না পারে সে জন্য ধর্মনিরপেক্ষতা রাষ্ট্রীয় মূলনীতি হিসেবে গ্রহণ করা হয়েছে।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nolitabari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4200" y="4724400"/>
            <a:ext cx="2633260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304800"/>
            <a:ext cx="3200400" cy="6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553200" y="381000"/>
            <a:ext cx="2286000" cy="533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সময়ঃ ৮ মিনিট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04800" y="4953000"/>
            <a:ext cx="8534400" cy="1600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প্রতিটি নাগরিকের রাষ্ট্রীয় মূলনীতিসমূহ মেনে চলা উচিত কেন?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bd-con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50" y="1524000"/>
            <a:ext cx="2857500" cy="28575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590389947_abd1d2b9c9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2133600"/>
            <a:ext cx="2989882" cy="4191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Frame 2"/>
          <p:cNvSpPr/>
          <p:nvPr/>
        </p:nvSpPr>
        <p:spPr>
          <a:xfrm>
            <a:off x="2057400" y="304800"/>
            <a:ext cx="6324600" cy="457200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মূলনীতিসমূহ মেনে চলার ক্ষেত্র নাগরিকের ভূমিকা 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4" name="Picture 3" descr="map &amp;population.jpg"/>
          <p:cNvPicPr>
            <a:picLocks noChangeAspect="1"/>
          </p:cNvPicPr>
          <p:nvPr/>
        </p:nvPicPr>
        <p:blipFill>
          <a:blip r:embed="rId4"/>
          <a:srcRect b="3333"/>
          <a:stretch>
            <a:fillRect/>
          </a:stretch>
        </p:blipFill>
        <p:spPr>
          <a:xfrm>
            <a:off x="304800" y="1904998"/>
            <a:ext cx="3200400" cy="44195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581400" y="2327970"/>
            <a:ext cx="2209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রাষ্ট্রীয় মূলনীতিসমূহ রাষ্ট্রের প্রতিটি নাগরিকের মেনে চলা উচিত। একে সম্মান করা ও মেনে চলা প্রতিটি নাগরিকের দায়িত্ব।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33400" y="2362200"/>
            <a:ext cx="8077200" cy="1295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বাংলাদেশের রাষ্ট্র পরিচালনার মূলনীতি কয়টি?</a:t>
            </a:r>
          </a:p>
        </p:txBody>
      </p:sp>
      <p:sp>
        <p:nvSpPr>
          <p:cNvPr id="23" name="Multiply 22"/>
          <p:cNvSpPr/>
          <p:nvPr/>
        </p:nvSpPr>
        <p:spPr>
          <a:xfrm>
            <a:off x="3653118" y="42672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7989354" y="4197184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419600" y="5715000"/>
            <a:ext cx="31242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৬টি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533400" y="4191000"/>
            <a:ext cx="29718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৩টি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533400" y="5791200"/>
            <a:ext cx="30480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৫টি 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4724400" y="4191000"/>
            <a:ext cx="27432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৪টি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895600" y="1447800"/>
            <a:ext cx="3886200" cy="6096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প্রশ্নঃ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1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Multiply 38"/>
          <p:cNvSpPr/>
          <p:nvPr/>
        </p:nvSpPr>
        <p:spPr>
          <a:xfrm>
            <a:off x="7924800" y="58674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ultiply 39"/>
          <p:cNvSpPr/>
          <p:nvPr/>
        </p:nvSpPr>
        <p:spPr>
          <a:xfrm>
            <a:off x="3729318" y="59436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76600" y="381000"/>
            <a:ext cx="26670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39" grpId="0" animBg="1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62000" y="1143000"/>
            <a:ext cx="7315200" cy="27432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বাংলাদেশের রাষ্ট্র পরিচালনার মূলনীতি- </a:t>
            </a:r>
          </a:p>
          <a:p>
            <a:pPr lvl="0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জাতীয়তাবাদ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গণতন্ত্র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ইসলামী রাষ্ট্র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</p:txBody>
      </p:sp>
      <p:sp>
        <p:nvSpPr>
          <p:cNvPr id="23" name="Multiply 22"/>
          <p:cNvSpPr/>
          <p:nvPr/>
        </p:nvSpPr>
        <p:spPr>
          <a:xfrm>
            <a:off x="7539318" y="43434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3716402" y="4425784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253318" y="5791200"/>
            <a:ext cx="22098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5257800" y="4419600"/>
            <a:ext cx="21336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1295400" y="5867400"/>
            <a:ext cx="20574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1213449" y="4454709"/>
            <a:ext cx="20574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895600" y="381000"/>
            <a:ext cx="3886200" cy="6096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প্রশ্নঃ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2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Multiply 38"/>
          <p:cNvSpPr/>
          <p:nvPr/>
        </p:nvSpPr>
        <p:spPr>
          <a:xfrm>
            <a:off x="7691718" y="5848350"/>
            <a:ext cx="461682" cy="40005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ultiply 39"/>
          <p:cNvSpPr/>
          <p:nvPr/>
        </p:nvSpPr>
        <p:spPr>
          <a:xfrm>
            <a:off x="3729318" y="60198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39" grpId="0" animBg="1"/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762000" y="838200"/>
            <a:ext cx="7315200" cy="426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ছবিটি ভালো করে দেখে নিচের প্রশ্নটির উত্তর দাও।</a:t>
            </a:r>
          </a:p>
          <a:p>
            <a:pPr algn="just"/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চিত্রের মাধ্যমে রাষ্ট্রীয় মূলনীতির কোনটি বুঝায়?</a:t>
            </a:r>
          </a:p>
        </p:txBody>
      </p:sp>
      <p:sp>
        <p:nvSpPr>
          <p:cNvPr id="23" name="Multiply 22"/>
          <p:cNvSpPr/>
          <p:nvPr/>
        </p:nvSpPr>
        <p:spPr>
          <a:xfrm>
            <a:off x="7539318" y="54102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7760753" y="5914675"/>
            <a:ext cx="257644" cy="479941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38200" y="5257800"/>
            <a:ext cx="2438400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ক) জাতীয়তাবাদ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257800" y="5334000"/>
            <a:ext cx="2133600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গণতন্ত্র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38200" y="6019800"/>
            <a:ext cx="2438400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ধর্মনিরপেক্ষতা </a:t>
            </a:r>
            <a:endParaRPr lang="en-US" sz="2800" dirty="0" smtClean="0"/>
          </a:p>
        </p:txBody>
      </p:sp>
      <p:sp>
        <p:nvSpPr>
          <p:cNvPr id="32" name="Rectangle 31"/>
          <p:cNvSpPr/>
          <p:nvPr/>
        </p:nvSpPr>
        <p:spPr>
          <a:xfrm>
            <a:off x="5257800" y="6019800"/>
            <a:ext cx="2133600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সমাজতন্ত্র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895600" y="304800"/>
            <a:ext cx="3886200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প্রশ্নঃ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3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Multiply 38"/>
          <p:cNvSpPr/>
          <p:nvPr/>
        </p:nvSpPr>
        <p:spPr>
          <a:xfrm>
            <a:off x="3657600" y="52578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ultiply 39"/>
          <p:cNvSpPr/>
          <p:nvPr/>
        </p:nvSpPr>
        <p:spPr>
          <a:xfrm>
            <a:off x="3729318" y="60960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dT8r7RKTe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300" y="1905000"/>
            <a:ext cx="2057400" cy="221932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39" grpId="0" animBg="1"/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304800"/>
            <a:ext cx="3505200" cy="609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200" b="1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5410200"/>
            <a:ext cx="8686799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বাংলাদেশের রাষ্ট্র পরিচালনার মূলনীতি ‘ধর্মনিরপেক্ষতা’ মানে ধর্মহীনতা নয়। বাক্যটির পক্ষে সর্বোচ্চ ১০ বাক্যে লিখে আনবে।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40c637fdea48f154a927a39bd5867c23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8800" y="914400"/>
            <a:ext cx="5257800" cy="441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ind-justice-p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752600"/>
            <a:ext cx="6324600" cy="4084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590800" y="584537"/>
            <a:ext cx="43434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eaa7c1cc73f91c2bb8a94f54d8aaeaa2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342900" y="1257300"/>
            <a:ext cx="1219199" cy="1143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85916" y="609601"/>
            <a:ext cx="6653284" cy="852985"/>
          </a:xfrm>
          <a:prstGeom prst="rect">
            <a:avLst/>
          </a:prstGeom>
        </p:spPr>
        <p:txBody>
          <a:bodyPr vert="horz" lIns="91434" tIns="45717" rIns="91434" bIns="45717" numCol="1" rtlCol="0" anchor="ctr">
            <a:prstTxWarp prst="textPlain">
              <a:avLst/>
            </a:prstTxWarp>
            <a:normAutofit/>
          </a:bodyPr>
          <a:lstStyle/>
          <a:p>
            <a:pPr algn="ctr" defTabSz="914341">
              <a:spcBef>
                <a:spcPct val="0"/>
              </a:spcBef>
              <a:buNone/>
              <a:defRPr/>
            </a:pPr>
            <a:r>
              <a:rPr lang="bn-BD" sz="4400" dirty="0"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bn-BD" sz="4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পরিচিতি 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5" name="Content Placeholder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11" y="782299"/>
            <a:ext cx="1487921" cy="18847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228600" y="2979733"/>
            <a:ext cx="4050324" cy="2215985"/>
          </a:xfrm>
          <a:prstGeom prst="rect">
            <a:avLst/>
          </a:prstGeom>
        </p:spPr>
        <p:txBody>
          <a:bodyPr wrap="square" lIns="91434" tIns="45717" rIns="91434" bIns="45717">
            <a:spAutoFit/>
          </a:bodyPr>
          <a:lstStyle/>
          <a:p>
            <a:pPr algn="ctr"/>
            <a:r>
              <a:rPr lang="en-US" dirty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আমিন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আই.সি.টি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রাগদৈল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আই.এম.উচ্চ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r>
              <a:rPr lang="en-US" dirty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কচুয়া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ফোনঃ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০১৭১৪-৭০১১৪০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 alamin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103764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@gmail.com</a:t>
            </a:r>
            <a:endParaRPr lang="en-US" sz="2000" dirty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3145307"/>
            <a:ext cx="4495800" cy="1508099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বিষয়ঃ বাংলাদেশ ও বিশ্বপরিচয়</a:t>
            </a: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শ্রেণিঃ অষ্টম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অধ্যায়ঃ ৭</a:t>
            </a:r>
          </a:p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পাঠ-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2000" dirty="0">
                <a:latin typeface="NikoshBAN" pitchFamily="2" charset="0"/>
                <a:cs typeface="NikoshBAN" pitchFamily="2" charset="0"/>
              </a:rPr>
              <a:t>৩ বাংলাদেশের রাষ্ট্র পরিচালনার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মূলনীতি</a:t>
            </a:r>
            <a:endParaRPr lang="bn-BD" sz="2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343400" y="1905000"/>
            <a:ext cx="0" cy="44196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495800" y="2819400"/>
            <a:ext cx="0" cy="28956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191000" y="2819400"/>
            <a:ext cx="0" cy="28956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Slide Number Placeholder 15"/>
          <p:cNvSpPr txBox="1">
            <a:spLocks/>
          </p:cNvSpPr>
          <p:nvPr/>
        </p:nvSpPr>
        <p:spPr>
          <a:xfrm>
            <a:off x="6610350" y="6508752"/>
            <a:ext cx="2057400" cy="365125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66FCC38-D8E5-458E-A332-B72E943C4E9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95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304800" y="304800"/>
            <a:ext cx="8534400" cy="533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পাঠঃ</a:t>
            </a:r>
            <a:r>
              <a:rPr lang="bn-BD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রাষ্ট্র পরিচালনার মূলনীতি </a:t>
            </a:r>
            <a:endParaRPr lang="en-US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LATREE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00" y="2040107"/>
            <a:ext cx="3048000" cy="3903494"/>
          </a:xfrm>
          <a:prstGeom prst="rect">
            <a:avLst/>
          </a:prstGeom>
        </p:spPr>
      </p:pic>
      <p:pic>
        <p:nvPicPr>
          <p:cNvPr id="9" name="Picture 8" descr="Bangladesh-001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286" t="4000" r="14286"/>
          <a:stretch>
            <a:fillRect/>
          </a:stretch>
        </p:blipFill>
        <p:spPr>
          <a:xfrm>
            <a:off x="6096000" y="914400"/>
            <a:ext cx="2667000" cy="3657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57600" y="24384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রাষ্ট্রীয় মূলনীতি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3581400" y="3962400"/>
            <a:ext cx="2438400" cy="2590800"/>
          </a:xfrm>
          <a:prstGeom prst="cloudCallout">
            <a:avLst>
              <a:gd name="adj1" fmla="val -95002"/>
              <a:gd name="adj2" fmla="val -760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 গাছের দাঁড়িয়ে থাকার জন্য যেমন রয়েছে একটি মূল।</a:t>
            </a:r>
            <a:endParaRPr lang="en-US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Heptagon 13"/>
          <p:cNvSpPr/>
          <p:nvPr/>
        </p:nvSpPr>
        <p:spPr>
          <a:xfrm>
            <a:off x="6324600" y="4038600"/>
            <a:ext cx="2362200" cy="2286000"/>
          </a:xfrm>
          <a:prstGeom prst="hept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তেমনি রাষ্ট্র পরিচালনার জন্য কি দরকার?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51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0" grpId="0"/>
      <p:bldP spid="11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971800" y="304800"/>
            <a:ext cx="3962400" cy="609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362200" y="1066800"/>
            <a:ext cx="5334000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780029044"/>
              </p:ext>
            </p:extLst>
          </p:nvPr>
        </p:nvGraphicFramePr>
        <p:xfrm>
          <a:off x="609600" y="1955800"/>
          <a:ext cx="7924800" cy="452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1550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9123FC-F793-4A31-9C87-B82B7891A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749123FC-F793-4A31-9C87-B82B7891A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749123FC-F793-4A31-9C87-B82B7891AC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graphicEl>
                                              <a:dgm id="{749123FC-F793-4A31-9C87-B82B7891AC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09FE5A2-8089-4DAD-A831-16A037B798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509FE5A2-8089-4DAD-A831-16A037B798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509FE5A2-8089-4DAD-A831-16A037B798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graphicEl>
                                              <a:dgm id="{509FE5A2-8089-4DAD-A831-16A037B798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1CC448A-B002-4A89-BECE-1BEBB8DF3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81CC448A-B002-4A89-BECE-1BEBB8DF3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81CC448A-B002-4A89-BECE-1BEBB8DF32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dgm id="{81CC448A-B002-4A89-BECE-1BEBB8DF32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62B645-327A-4458-B349-A9B283CE4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2A62B645-327A-4458-B349-A9B283CE4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2A62B645-327A-4458-B349-A9B283CE4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2A62B645-327A-4458-B349-A9B283CE45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546C452-8902-420F-9600-02862C714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graphicEl>
                                              <a:dgm id="{1546C452-8902-420F-9600-02862C714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graphicEl>
                                              <a:dgm id="{1546C452-8902-420F-9600-02862C714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1546C452-8902-420F-9600-02862C7148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2362200" y="228600"/>
            <a:ext cx="5334000" cy="457200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রাষ্ট্র পরিচালনার মূলনীতি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748605"/>
            <a:ext cx="6705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১৯৭২ সালের মূল সংবিধানের পঞ্চদশ সংশোধনী অনুযায়ী বাংলাদেশের রাষ্ট্র পরিচালনার ৪টি মূলনীতি রয়েছে।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সেগুলো হলো---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28600" y="225287"/>
            <a:ext cx="1905000" cy="2286000"/>
            <a:chOff x="533400" y="914400"/>
            <a:chExt cx="1905000" cy="2286000"/>
          </a:xfrm>
        </p:grpSpPr>
        <p:pic>
          <p:nvPicPr>
            <p:cNvPr id="4" name="Picture 3" descr="1410876911.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400" y="914400"/>
              <a:ext cx="1905000" cy="22860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533400" y="2662535"/>
              <a:ext cx="19050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পঞ্চদশ সংশোধনী</a:t>
              </a:r>
              <a:endParaRPr lang="en-US" sz="24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30117391"/>
              </p:ext>
            </p:extLst>
          </p:nvPr>
        </p:nvGraphicFramePr>
        <p:xfrm>
          <a:off x="533400" y="1613595"/>
          <a:ext cx="7620000" cy="4787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5CF2316-32E2-4AD3-99C7-6D94D208B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45CF2316-32E2-4AD3-99C7-6D94D208B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45CF2316-32E2-4AD3-99C7-6D94D208B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B2E39BF-0D9A-4495-8424-BA9F2BEA2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BB2E39BF-0D9A-4495-8424-BA9F2BEA2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BB2E39BF-0D9A-4495-8424-BA9F2BEA2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C00D10E-578A-483A-A5F5-A56F27D25B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0C00D10E-578A-483A-A5F5-A56F27D25B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graphicEl>
                                              <a:dgm id="{0C00D10E-578A-483A-A5F5-A56F27D25B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9773EA3-2548-46D3-A652-F995EF1040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graphicEl>
                                              <a:dgm id="{69773EA3-2548-46D3-A652-F995EF1040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graphicEl>
                                              <a:dgm id="{69773EA3-2548-46D3-A652-F995EF1040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F9FE14-BFE3-450E-82B1-BCA77D3D6E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graphicEl>
                                              <a:dgm id="{3FF9FE14-BFE3-450E-82B1-BCA77D3D6E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graphicEl>
                                              <a:dgm id="{3FF9FE14-BFE3-450E-82B1-BCA77D3D6E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2FBBE67-891D-4A17-91F3-A3523AD3F7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graphicEl>
                                              <a:dgm id="{C2FBBE67-891D-4A17-91F3-A3523AD3F7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graphicEl>
                                              <a:dgm id="{C2FBBE67-891D-4A17-91F3-A3523AD3F7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93B5648-5BEC-4CB1-9013-4C379210A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693B5648-5BEC-4CB1-9013-4C379210A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693B5648-5BEC-4CB1-9013-4C379210A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E2716A1-79B9-4016-A8C4-7D423BE646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0E2716A1-79B9-4016-A8C4-7D423BE646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0E2716A1-79B9-4016-A8C4-7D423BE646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6DEA34-44CB-473D-90E6-8A2511A9B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>
                                            <p:graphicEl>
                                              <a:dgm id="{5D6DEA34-44CB-473D-90E6-8A2511A9B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>
                                            <p:graphicEl>
                                              <a:dgm id="{5D6DEA34-44CB-473D-90E6-8A2511A9B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7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2819400" y="304800"/>
            <a:ext cx="3505200" cy="457200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 জাতীয়তাবাদ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26670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একই ধরনের ভাষা, সাহিত্য ও সংস্কৃতি বাঙালি জাতির মধ্যে ঐক্য সৃষ্টি করেছে।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C:\Users\AB\Desktop\New folder\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6050" y="3505200"/>
            <a:ext cx="2343150" cy="1714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Users\AB\Desktop\New folder\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3505200"/>
            <a:ext cx="2638425" cy="1733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578067_405100166289245_1365073836_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800" y="838200"/>
            <a:ext cx="2057400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 descr="bangla vash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838200"/>
            <a:ext cx="2286000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 descr="8ad97178870147be36617039ca46b8be.image.180x30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7000" y="838200"/>
            <a:ext cx="1295400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 descr="6936845642_274d5ff9c2_b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4800" y="838200"/>
            <a:ext cx="2514600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9" name="Group 18"/>
          <p:cNvGrpSpPr/>
          <p:nvPr/>
        </p:nvGrpSpPr>
        <p:grpSpPr>
          <a:xfrm>
            <a:off x="304800" y="3276600"/>
            <a:ext cx="3124200" cy="2460545"/>
            <a:chOff x="457200" y="3276600"/>
            <a:chExt cx="3124200" cy="2460545"/>
          </a:xfrm>
        </p:grpSpPr>
        <p:pic>
          <p:nvPicPr>
            <p:cNvPr id="16" name="Picture 15" descr="13249389-illustration-of-a-ring-of-children-children-circle-child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7200" y="3276600"/>
              <a:ext cx="3124200" cy="2460545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1028" name="Picture 4" descr="C:\Users\AB\Desktop\New folder\424432_185750631524730_100002693828686_251712_1204336378_n-300x186.jp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143000" y="3657600"/>
              <a:ext cx="1828800" cy="87401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7" name="Picture 16" descr="2.jpg"/>
            <p:cNvPicPr>
              <a:picLocks noChangeAspect="1"/>
            </p:cNvPicPr>
            <p:nvPr/>
          </p:nvPicPr>
          <p:blipFill>
            <a:blip r:embed="rId11"/>
            <a:srcRect t="23963" b="35484"/>
            <a:stretch>
              <a:fillRect/>
            </a:stretch>
          </p:blipFill>
          <p:spPr>
            <a:xfrm>
              <a:off x="1143000" y="4419600"/>
              <a:ext cx="1752600" cy="838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0" name="TextBox 19"/>
          <p:cNvSpPr txBox="1"/>
          <p:nvPr/>
        </p:nvSpPr>
        <p:spPr>
          <a:xfrm>
            <a:off x="304800" y="5791200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একই ভাষা ও সংস্কৃতিতে আবদ্ধ বাঙালি জাতি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81400" y="5352871"/>
            <a:ext cx="52578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যে ঐক্যবদ্ধ ও সংকল্পবদ্ধ সংগ্রাম করে বাংলাদেশের স্বাধীনতা অর্জন করেছে সেই ঐক্য ও সংহতি হবে বাঙালি জাতীয়তাবাদের ভিত্তি।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20" grpId="0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boraj_1268030946_1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913028"/>
            <a:ext cx="1828800" cy="1219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 descr="farmers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913028"/>
            <a:ext cx="1905000" cy="12205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Frame 5"/>
          <p:cNvSpPr/>
          <p:nvPr/>
        </p:nvSpPr>
        <p:spPr>
          <a:xfrm>
            <a:off x="2819400" y="304800"/>
            <a:ext cx="3505200" cy="457200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 সমাজতন্ত্র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4__rural_economy_reza__350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913028"/>
            <a:ext cx="2057400" cy="1219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 descr="original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00" y="2590800"/>
            <a:ext cx="2286000" cy="13682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 descr="cq5dam.resized.400x267!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0" y="5257800"/>
            <a:ext cx="1981200" cy="1295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9" descr="11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4600" y="5257801"/>
            <a:ext cx="1981200" cy="12953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10" descr="267BD0AD9D594119DD9AE2478D3B7E2F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14600" y="913028"/>
            <a:ext cx="1905000" cy="1219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11" descr="005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648200" y="5268211"/>
            <a:ext cx="1981200" cy="12849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12" descr="image_405_88499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7200" y="2590800"/>
            <a:ext cx="2209800" cy="13768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Picture 13" descr="small072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781800" y="5257800"/>
            <a:ext cx="1981200" cy="1295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18" name="Group 17"/>
          <p:cNvGrpSpPr/>
          <p:nvPr/>
        </p:nvGrpSpPr>
        <p:grpSpPr>
          <a:xfrm>
            <a:off x="3429000" y="2362200"/>
            <a:ext cx="2057400" cy="1770321"/>
            <a:chOff x="3276600" y="2362200"/>
            <a:chExt cx="2057400" cy="1770321"/>
          </a:xfrm>
        </p:grpSpPr>
        <p:pic>
          <p:nvPicPr>
            <p:cNvPr id="15" name="Picture 14" descr="coins-bangladeshi-currency-17172459.jpg"/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15500"/>
            <a:stretch>
              <a:fillRect/>
            </a:stretch>
          </p:blipFill>
          <p:spPr>
            <a:xfrm>
              <a:off x="3276600" y="2362200"/>
              <a:ext cx="2057400" cy="1770321"/>
            </a:xfrm>
            <a:prstGeom prst="ellipse">
              <a:avLst/>
            </a:prstGeom>
            <a:ln w="190500" cap="rnd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16" name="Picture 15" descr="tennessee-clipart-scale-clipartlegal-scales-black-silhouette---free-clip-art-vkdkehyl_full.pn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429000" y="2514600"/>
              <a:ext cx="1722536" cy="1394002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304800" y="41910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অর্থনৈতিক ক্ষেত্রে সমতা আনার মাধ্যমে সবার জন্য সমান সুযোগ সুবিধা নিশ্চিত করাই হলো সমাজতন্ত্রের মূল ভিত্তি। 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486400"/>
            <a:ext cx="8610600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বাংলাদেশে অর্থনৈতিক ক্ষেত্রে সমতা ভিত্তিক সমাজ প্রতিষ্ঠিত হয়েছে- উক্তিটি </a:t>
            </a:r>
            <a:r>
              <a:rPr lang="bn-BD" sz="3200" dirty="0" smtClean="0">
                <a:ln w="11430"/>
                <a:latin typeface="NikoshBAN" pitchFamily="2" charset="0"/>
                <a:cs typeface="NikoshBAN" pitchFamily="2" charset="0"/>
              </a:rPr>
              <a:t>মূল্যায়ন কর।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28800" y="304800"/>
            <a:ext cx="3200400" cy="609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172200" y="381000"/>
            <a:ext cx="2590800" cy="6858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সময়ঃ ৬ মিনিট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371600"/>
            <a:ext cx="4313252" cy="3581400"/>
          </a:xfrm>
          <a:prstGeom prst="ellipse">
            <a:avLst/>
          </a:prstGeom>
          <a:ln w="190500" cap="rnd">
            <a:solidFill>
              <a:srgbClr val="92D05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69049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Delower\Desktop\content\benqt60_1339860287_7-gita-012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27"/>
          <a:stretch/>
        </p:blipFill>
        <p:spPr bwMode="auto">
          <a:xfrm>
            <a:off x="609599" y="914400"/>
            <a:ext cx="3513025" cy="2590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Documents and Settings\Delower\Desktop\content\250px-Varna49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354" y="914400"/>
            <a:ext cx="3428874" cy="2590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4" name="Picture 3" descr="Justice-statue-old-bailey-012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C0D2EA"/>
              </a:clrFrom>
              <a:clrTo>
                <a:srgbClr val="C0D2E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6600" y="3352800"/>
            <a:ext cx="2641600" cy="1584960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2819400" y="304800"/>
            <a:ext cx="3505200" cy="457200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rgbClr val="00206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 সমাজতন্ত্র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Sanjaya_in_Kaurava_Sabh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1000" y="4586031"/>
            <a:ext cx="2895600" cy="19671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6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 descr="socialism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3138" y="4434459"/>
            <a:ext cx="1432262" cy="21949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05200" y="4813518"/>
            <a:ext cx="3886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শোষণমুক্ত ও ন্যায় ভিত্তিক সমাজ প্রতিষ্ঠার লক্ষ্যে সমাজতন্ত্রকে রাষ্ট্রের একটি মূল ভিত্তি হিসেবে গ্রহণ করা হয়েছে। 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16977</TotalTime>
  <Words>740</Words>
  <Application>Microsoft Office PowerPoint</Application>
  <PresentationFormat>On-screen Show (4:3)</PresentationFormat>
  <Paragraphs>117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Century Gothic</vt:lpstr>
      <vt:lpstr>NikoshBAN</vt:lpstr>
      <vt:lpstr>Times New Roman</vt:lpstr>
      <vt:lpstr>Wingdings 3</vt:lpstr>
      <vt:lpstr>Office Theme</vt:lpstr>
      <vt:lpstr>Custom Design</vt:lpstr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RAGDAIL I.M HIGH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বাংলাদেশের রাষ্ট্র পরিচালনার মূলনীতি (Principles of Governing the state of Bangaldesh)</dc:subject>
  <dc:creator>MD. AL AMIN</dc:creator>
  <cp:lastModifiedBy>MD. AL AMIN PRODHAN</cp:lastModifiedBy>
  <cp:revision>1377</cp:revision>
  <dcterms:created xsi:type="dcterms:W3CDTF">2014-05-19T06:43:56Z</dcterms:created>
  <dcterms:modified xsi:type="dcterms:W3CDTF">2020-10-10T12:51:07Z</dcterms:modified>
  <cp:category>All Class</cp:category>
</cp:coreProperties>
</file>