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73" r:id="rId6"/>
    <p:sldId id="261" r:id="rId7"/>
    <p:sldId id="262" r:id="rId8"/>
    <p:sldId id="263" r:id="rId9"/>
    <p:sldId id="260" r:id="rId10"/>
    <p:sldId id="264" r:id="rId11"/>
    <p:sldId id="265" r:id="rId12"/>
    <p:sldId id="267" r:id="rId13"/>
    <p:sldId id="266" r:id="rId14"/>
    <p:sldId id="268" r:id="rId15"/>
    <p:sldId id="274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0307-7BAF-4427-91CE-0A0CEF8B97BB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F84F-D8DD-46A1-9976-C454ADBF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5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0307-7BAF-4427-91CE-0A0CEF8B97BB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F84F-D8DD-46A1-9976-C454ADBF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71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0307-7BAF-4427-91CE-0A0CEF8B97BB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F84F-D8DD-46A1-9976-C454ADBF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4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0307-7BAF-4427-91CE-0A0CEF8B97BB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F84F-D8DD-46A1-9976-C454ADBF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0307-7BAF-4427-91CE-0A0CEF8B97BB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F84F-D8DD-46A1-9976-C454ADBF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7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0307-7BAF-4427-91CE-0A0CEF8B97BB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F84F-D8DD-46A1-9976-C454ADBF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6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0307-7BAF-4427-91CE-0A0CEF8B97BB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F84F-D8DD-46A1-9976-C454ADBF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72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0307-7BAF-4427-91CE-0A0CEF8B97BB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F84F-D8DD-46A1-9976-C454ADBF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0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0307-7BAF-4427-91CE-0A0CEF8B97BB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F84F-D8DD-46A1-9976-C454ADBF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24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0307-7BAF-4427-91CE-0A0CEF8B97BB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F84F-D8DD-46A1-9976-C454ADBF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7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0307-7BAF-4427-91CE-0A0CEF8B97BB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F84F-D8DD-46A1-9976-C454ADBF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3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F0307-7BAF-4427-91CE-0A0CEF8B97BB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FF84F-D8DD-46A1-9976-C454ADBFC57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1" y="4980266"/>
            <a:ext cx="2013053" cy="748758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previousslide"/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" t="51844" r="5326" b="23664"/>
          <a:stretch/>
        </p:blipFill>
        <p:spPr>
          <a:xfrm>
            <a:off x="1314450" y="5157377"/>
            <a:ext cx="1790700" cy="57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3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8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frame">
            <a:avLst>
              <a:gd name="adj1" fmla="val 5346"/>
            </a:avLst>
          </a:prstGeom>
        </p:spPr>
      </p:pic>
      <p:grpSp>
        <p:nvGrpSpPr>
          <p:cNvPr id="5" name="Group 4"/>
          <p:cNvGrpSpPr/>
          <p:nvPr/>
        </p:nvGrpSpPr>
        <p:grpSpPr>
          <a:xfrm>
            <a:off x="374754" y="3543125"/>
            <a:ext cx="11456967" cy="2948437"/>
            <a:chOff x="374754" y="3543125"/>
            <a:chExt cx="11456967" cy="29484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54" y="5605772"/>
              <a:ext cx="11456967" cy="8857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54" y="3543125"/>
              <a:ext cx="2749296" cy="2170176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621178" y="1957804"/>
            <a:ext cx="89641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0" y="0"/>
            <a:ext cx="12192000" cy="6858000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/>
          <p:cNvSpPr/>
          <p:nvPr/>
        </p:nvSpPr>
        <p:spPr>
          <a:xfrm rot="10800000">
            <a:off x="32480" y="17490"/>
            <a:ext cx="12192000" cy="6858000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6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frame">
            <a:avLst>
              <a:gd name="adj1" fmla="val 5346"/>
            </a:avLst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4" y="5605772"/>
            <a:ext cx="11456967" cy="885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1"/>
          <a:stretch/>
        </p:blipFill>
        <p:spPr>
          <a:xfrm>
            <a:off x="374754" y="236720"/>
            <a:ext cx="4096172" cy="2701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ular Callout 12"/>
          <p:cNvSpPr/>
          <p:nvPr/>
        </p:nvSpPr>
        <p:spPr>
          <a:xfrm>
            <a:off x="374754" y="4437089"/>
            <a:ext cx="4871803" cy="1168683"/>
          </a:xfrm>
          <a:prstGeom prst="wedgeRectCallout">
            <a:avLst>
              <a:gd name="adj1" fmla="val -3130"/>
              <a:gd name="adj2" fmla="val -30171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 দূর্গের শাসন কর্তারা নগর দূর্গে বসবাস করতেন। প্রশাসনিক বাড়িঘরও দূর্গের মধ্যে ছিল।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114" y="369520"/>
            <a:ext cx="4286250" cy="256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ctangular Callout 15"/>
          <p:cNvSpPr/>
          <p:nvPr/>
        </p:nvSpPr>
        <p:spPr>
          <a:xfrm>
            <a:off x="6115987" y="4257207"/>
            <a:ext cx="5216577" cy="1168683"/>
          </a:xfrm>
          <a:prstGeom prst="wedgeRectCallout">
            <a:avLst>
              <a:gd name="adj1" fmla="val -3130"/>
              <a:gd name="adj2" fmla="val -30171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 সভ্যতার যুগে মানুষ সমাজবদ্ধভাবে বসবাস করত।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8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frame">
            <a:avLst>
              <a:gd name="adj1" fmla="val 5346"/>
            </a:avLst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4" y="5605772"/>
            <a:ext cx="11456967" cy="885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4" y="373084"/>
            <a:ext cx="7060928" cy="4708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Oval Callout 6"/>
          <p:cNvSpPr/>
          <p:nvPr/>
        </p:nvSpPr>
        <p:spPr>
          <a:xfrm>
            <a:off x="7824866" y="419725"/>
            <a:ext cx="4006855" cy="3657600"/>
          </a:xfrm>
          <a:prstGeom prst="wedgeEllipseCallout">
            <a:avLst>
              <a:gd name="adj1" fmla="val -88547"/>
              <a:gd name="adj2" fmla="val 2028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 সভ্যতার অর্থনীতি ছিল মূলত কৃষি নির্ভর। কৃষি ও পশু পালনের পাশাপাশি মৃতপাত্র নির্মান, ধাতু শিল্পে উন্নতি লাভ করেছিল।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2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frame">
            <a:avLst>
              <a:gd name="adj1" fmla="val 5346"/>
            </a:avLst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4" y="5605772"/>
            <a:ext cx="11456967" cy="8857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4391" y="4425930"/>
            <a:ext cx="11137692" cy="5624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 ছাড়া দামি পাথরের সাহায্যে অলংকার তৈরী করতেও তারা পারত। হাতির দাতসহ অন্যান্য হস্তশিল্পেরও দক্ষ কারিগর ছিল।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619" y="539774"/>
            <a:ext cx="3400464" cy="3268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76" y="459966"/>
            <a:ext cx="3791662" cy="33485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91" y="459966"/>
            <a:ext cx="3535850" cy="34824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4684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frame">
            <a:avLst>
              <a:gd name="adj1" fmla="val 5346"/>
            </a:avLst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4" y="5605772"/>
            <a:ext cx="11456967" cy="885790"/>
          </a:xfrm>
          <a:prstGeom prst="rect">
            <a:avLst/>
          </a:prstGeom>
        </p:spPr>
      </p:pic>
      <p:sp>
        <p:nvSpPr>
          <p:cNvPr id="4" name="6-Point Star 3"/>
          <p:cNvSpPr/>
          <p:nvPr/>
        </p:nvSpPr>
        <p:spPr>
          <a:xfrm>
            <a:off x="2863122" y="358957"/>
            <a:ext cx="5456419" cy="1859587"/>
          </a:xfrm>
          <a:prstGeom prst="star6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6688" y="2465607"/>
            <a:ext cx="8709285" cy="6745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36688" y="2506397"/>
            <a:ext cx="8604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 সভ্যতার নারীদের প্রিয় অলংকারের একটি তালিকা প্রস্তুত কর।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8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frame">
            <a:avLst>
              <a:gd name="adj1" fmla="val 5346"/>
            </a:avLst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4" y="5605772"/>
            <a:ext cx="11456967" cy="885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4" y="366634"/>
            <a:ext cx="4497908" cy="35506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122" y="366634"/>
            <a:ext cx="3838575" cy="35506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157" y="461407"/>
            <a:ext cx="2713564" cy="34558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09666" y="4167266"/>
            <a:ext cx="11322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 সভ্যতার অধিবাসিরা ধাতুর সাহায্যে ব্রোঞ্জ, অলংকার, তৈজসপত্র তৈরি করত।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49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frame">
            <a:avLst>
              <a:gd name="adj1" fmla="val 5346"/>
            </a:avLst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4" y="5605772"/>
            <a:ext cx="11456967" cy="885790"/>
          </a:xfrm>
          <a:prstGeom prst="rect">
            <a:avLst/>
          </a:prstGeom>
        </p:spPr>
      </p:pic>
      <p:sp>
        <p:nvSpPr>
          <p:cNvPr id="4" name="6-Point Star 3"/>
          <p:cNvSpPr/>
          <p:nvPr/>
        </p:nvSpPr>
        <p:spPr>
          <a:xfrm>
            <a:off x="2863122" y="358957"/>
            <a:ext cx="5456419" cy="1859587"/>
          </a:xfrm>
          <a:prstGeom prst="star6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9666" y="2465607"/>
            <a:ext cx="11017770" cy="6745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4754" y="2502651"/>
            <a:ext cx="11302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 সভ্যতার যুগের অধিবাসিরা যে যে শিল্পে পারদর্শী ছিল তার একটি তালিকা তৈরী কর।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59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frame">
            <a:avLst>
              <a:gd name="adj1" fmla="val 5346"/>
            </a:avLst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4" y="5605772"/>
            <a:ext cx="11456967" cy="885790"/>
          </a:xfrm>
          <a:prstGeom prst="rect">
            <a:avLst/>
          </a:prstGeom>
        </p:spPr>
      </p:pic>
      <p:sp>
        <p:nvSpPr>
          <p:cNvPr id="5" name="Flowchart: Multidocument 4"/>
          <p:cNvSpPr/>
          <p:nvPr/>
        </p:nvSpPr>
        <p:spPr>
          <a:xfrm>
            <a:off x="4137285" y="358265"/>
            <a:ext cx="3282846" cy="1860279"/>
          </a:xfrm>
          <a:prstGeom prst="flowChartMultidocumen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38" y="2397864"/>
            <a:ext cx="4119488" cy="30285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Oval Callout 8"/>
          <p:cNvSpPr/>
          <p:nvPr/>
        </p:nvSpPr>
        <p:spPr>
          <a:xfrm>
            <a:off x="7615003" y="1454046"/>
            <a:ext cx="4062335" cy="3312826"/>
          </a:xfrm>
          <a:prstGeom prst="wedgeEllipseCallout">
            <a:avLst>
              <a:gd name="adj1" fmla="val -116036"/>
              <a:gd name="adj2" fmla="val 32183"/>
            </a:avLst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 সভ্যতার যুগে কোন পরিবার পদ্ধতি চালু ছিল?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5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frame">
            <a:avLst>
              <a:gd name="adj1" fmla="val 5346"/>
            </a:avLst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4" y="5605772"/>
            <a:ext cx="11456967" cy="885790"/>
          </a:xfrm>
          <a:prstGeom prst="rect">
            <a:avLst/>
          </a:prstGeom>
        </p:spPr>
      </p:pic>
      <p:sp>
        <p:nvSpPr>
          <p:cNvPr id="5" name="Flowchart: Multidocument 4"/>
          <p:cNvSpPr/>
          <p:nvPr/>
        </p:nvSpPr>
        <p:spPr>
          <a:xfrm>
            <a:off x="4137285" y="358265"/>
            <a:ext cx="3282846" cy="1860279"/>
          </a:xfrm>
          <a:prstGeom prst="flowChartMultidocumen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7615003" y="1454046"/>
            <a:ext cx="4062335" cy="3312826"/>
          </a:xfrm>
          <a:prstGeom prst="wedgeEllipseCallout">
            <a:avLst>
              <a:gd name="adj1" fmla="val -116036"/>
              <a:gd name="adj2" fmla="val 32183"/>
            </a:avLst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 সভ্যতার যুগে সমাজে কত শ্রেণির লোক বাস করত?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7" y="2576809"/>
            <a:ext cx="3751914" cy="2501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575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frame">
            <a:avLst>
              <a:gd name="adj1" fmla="val 5346"/>
            </a:avLst>
          </a:prstGeom>
        </p:spPr>
      </p:pic>
      <p:sp>
        <p:nvSpPr>
          <p:cNvPr id="6" name="Bevel 5"/>
          <p:cNvSpPr/>
          <p:nvPr/>
        </p:nvSpPr>
        <p:spPr>
          <a:xfrm>
            <a:off x="3807501" y="398084"/>
            <a:ext cx="3807502" cy="127302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4" y="5605772"/>
            <a:ext cx="11456967" cy="88579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601979" y="1746874"/>
            <a:ext cx="2488367" cy="714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 পূরন কর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291898"/>
              </p:ext>
            </p:extLst>
          </p:nvPr>
        </p:nvGraphicFramePr>
        <p:xfrm>
          <a:off x="1782162" y="2432046"/>
          <a:ext cx="8128000" cy="949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সিন্ধু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সভ্যতার স্থাপত্য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প্রাপ্তি স্থান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07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frame">
            <a:avLst>
              <a:gd name="adj1" fmla="val 5346"/>
            </a:avLst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4" y="5605772"/>
            <a:ext cx="11456967" cy="88579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242216" y="793833"/>
            <a:ext cx="4077325" cy="3467532"/>
            <a:chOff x="4242216" y="793833"/>
            <a:chExt cx="4077325" cy="3467532"/>
          </a:xfrm>
        </p:grpSpPr>
        <p:sp>
          <p:nvSpPr>
            <p:cNvPr id="5" name="Cube 4"/>
            <p:cNvSpPr/>
            <p:nvPr/>
          </p:nvSpPr>
          <p:spPr>
            <a:xfrm>
              <a:off x="4242216" y="1869335"/>
              <a:ext cx="4077325" cy="2392030"/>
            </a:xfrm>
            <a:prstGeom prst="cub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497" l="9753" r="9656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58166">
              <a:off x="4670298" y="793833"/>
              <a:ext cx="2907467" cy="23802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216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frame">
            <a:avLst>
              <a:gd name="adj1" fmla="val 5346"/>
            </a:avLst>
          </a:prstGeom>
        </p:spPr>
      </p:pic>
      <p:grpSp>
        <p:nvGrpSpPr>
          <p:cNvPr id="5" name="Group 4"/>
          <p:cNvGrpSpPr/>
          <p:nvPr/>
        </p:nvGrpSpPr>
        <p:grpSpPr>
          <a:xfrm>
            <a:off x="374754" y="3543125"/>
            <a:ext cx="11456967" cy="2948437"/>
            <a:chOff x="374754" y="3543125"/>
            <a:chExt cx="11456967" cy="29484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54" y="5605772"/>
              <a:ext cx="11456967" cy="8857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54" y="3543125"/>
              <a:ext cx="2749296" cy="2170176"/>
            </a:xfrm>
            <a:prstGeom prst="rect">
              <a:avLst/>
            </a:prstGeom>
          </p:spPr>
        </p:pic>
      </p:grpSp>
      <p:sp>
        <p:nvSpPr>
          <p:cNvPr id="12" name="Rounded Rectangle 11"/>
          <p:cNvSpPr/>
          <p:nvPr/>
        </p:nvSpPr>
        <p:spPr>
          <a:xfrm>
            <a:off x="9251172" y="493448"/>
            <a:ext cx="1993692" cy="720756"/>
          </a:xfrm>
          <a:prstGeom prst="round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সূচীপত্র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281152" y="1242957"/>
            <a:ext cx="1993692" cy="720756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299504" y="1984084"/>
            <a:ext cx="1993692" cy="72075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347836" y="2680236"/>
            <a:ext cx="1993692" cy="7207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396168" y="3391380"/>
            <a:ext cx="1993692" cy="7207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299504" y="4072543"/>
            <a:ext cx="2138688" cy="720756"/>
          </a:xfrm>
          <a:prstGeom prst="roundRect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35121" y="497425"/>
            <a:ext cx="4327365" cy="4077024"/>
            <a:chOff x="1335121" y="497425"/>
            <a:chExt cx="4327365" cy="4077024"/>
          </a:xfrm>
        </p:grpSpPr>
        <p:sp>
          <p:nvSpPr>
            <p:cNvPr id="18" name="Donut 17"/>
            <p:cNvSpPr/>
            <p:nvPr/>
          </p:nvSpPr>
          <p:spPr>
            <a:xfrm>
              <a:off x="1335121" y="497425"/>
              <a:ext cx="4327365" cy="4077024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Circle">
                <a:avLst/>
              </a:prstTxWarp>
            </a:bodyPr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অরবিন্দ বিশ্বাস,সহকারী শিক্ষক,পার পলিতা পিপিএনসি মাধ্যমিক বিদ্যালয়,মাগুরা সদর,মাগুরা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4335" y="1544131"/>
              <a:ext cx="1588936" cy="193534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1" name="Rounded Rectangle 20"/>
          <p:cNvSpPr/>
          <p:nvPr/>
        </p:nvSpPr>
        <p:spPr>
          <a:xfrm>
            <a:off x="9323670" y="4819415"/>
            <a:ext cx="2138688" cy="72075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32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frame">
            <a:avLst>
              <a:gd name="adj1" fmla="val 5346"/>
            </a:avLst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4" y="5605772"/>
            <a:ext cx="11456967" cy="885790"/>
          </a:xfrm>
          <a:prstGeom prst="rect">
            <a:avLst/>
          </a:prstGeom>
        </p:spPr>
      </p:pic>
      <p:sp>
        <p:nvSpPr>
          <p:cNvPr id="13" name="Plaque 12"/>
          <p:cNvSpPr/>
          <p:nvPr/>
        </p:nvSpPr>
        <p:spPr>
          <a:xfrm>
            <a:off x="3905250" y="404855"/>
            <a:ext cx="3164397" cy="142394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4"/>
          <p:cNvGrpSpPr>
            <a:grpSpLocks noChangeAspect="1"/>
          </p:cNvGrpSpPr>
          <p:nvPr/>
        </p:nvGrpSpPr>
        <p:grpSpPr bwMode="auto">
          <a:xfrm>
            <a:off x="374754" y="2006115"/>
            <a:ext cx="11399735" cy="3599657"/>
            <a:chOff x="263" y="937"/>
            <a:chExt cx="7154" cy="2446"/>
          </a:xfrm>
        </p:grpSpPr>
        <p:sp>
          <p:nvSpPr>
            <p:cNvPr id="1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63" y="937"/>
              <a:ext cx="7154" cy="2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267" y="977"/>
              <a:ext cx="3567" cy="326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3834" y="977"/>
              <a:ext cx="3567" cy="326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bn-BD" sz="2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</a:t>
              </a:r>
              <a:endPara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267" y="1303"/>
              <a:ext cx="3567" cy="230"/>
            </a:xfrm>
            <a:prstGeom prst="rect">
              <a:avLst/>
            </a:prstGeom>
            <a:solidFill>
              <a:srgbClr val="D2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অরবিন্দ বিশ্বাস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3834" y="1303"/>
              <a:ext cx="3567" cy="231"/>
            </a:xfrm>
            <a:prstGeom prst="rect">
              <a:avLst/>
            </a:prstGeom>
            <a:solidFill>
              <a:srgbClr val="D2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ইতিহাস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বিশ্বসভ্যতা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267" y="1533"/>
              <a:ext cx="3567" cy="231"/>
            </a:xfrm>
            <a:prstGeom prst="rect">
              <a:avLst/>
            </a:prstGeom>
            <a:solidFill>
              <a:srgbClr val="EAE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3834" y="1534"/>
              <a:ext cx="3567" cy="230"/>
            </a:xfrm>
            <a:prstGeom prst="rect">
              <a:avLst/>
            </a:prstGeom>
            <a:solidFill>
              <a:srgbClr val="EAE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দশম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267" y="1764"/>
              <a:ext cx="3567" cy="230"/>
            </a:xfrm>
            <a:prstGeom prst="rect">
              <a:avLst/>
            </a:prstGeom>
            <a:solidFill>
              <a:srgbClr val="D2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 পলিতা পি,পি,এন,সি মাধ্যমিক বিদ্যালয়।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3834" y="1764"/>
              <a:ext cx="3567" cy="230"/>
            </a:xfrm>
            <a:prstGeom prst="rect">
              <a:avLst/>
            </a:prstGeom>
            <a:solidFill>
              <a:srgbClr val="D2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Rectangle 13"/>
            <p:cNvSpPr>
              <a:spLocks noChangeArrowheads="1"/>
            </p:cNvSpPr>
            <p:nvPr/>
          </p:nvSpPr>
          <p:spPr bwMode="auto">
            <a:xfrm>
              <a:off x="267" y="1994"/>
              <a:ext cx="3567" cy="230"/>
            </a:xfrm>
            <a:prstGeom prst="rect">
              <a:avLst/>
            </a:prstGeom>
            <a:solidFill>
              <a:srgbClr val="EAE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নং-০১৭৪৩৯২৩২৩০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Rectangle 14"/>
            <p:cNvSpPr>
              <a:spLocks noChangeArrowheads="1"/>
            </p:cNvSpPr>
            <p:nvPr/>
          </p:nvSpPr>
          <p:spPr bwMode="auto">
            <a:xfrm>
              <a:off x="3834" y="1994"/>
              <a:ext cx="3567" cy="230"/>
            </a:xfrm>
            <a:prstGeom prst="rect">
              <a:avLst/>
            </a:prstGeom>
            <a:solidFill>
              <a:srgbClr val="EAE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Rectangle 15"/>
            <p:cNvSpPr>
              <a:spLocks noChangeArrowheads="1"/>
            </p:cNvSpPr>
            <p:nvPr/>
          </p:nvSpPr>
          <p:spPr bwMode="auto">
            <a:xfrm>
              <a:off x="267" y="2224"/>
              <a:ext cx="3567" cy="230"/>
            </a:xfrm>
            <a:prstGeom prst="rect">
              <a:avLst/>
            </a:prstGeom>
            <a:solidFill>
              <a:srgbClr val="D2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Email:arobindo77@gmail.com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Rectangle 16"/>
            <p:cNvSpPr>
              <a:spLocks noChangeArrowheads="1"/>
            </p:cNvSpPr>
            <p:nvPr/>
          </p:nvSpPr>
          <p:spPr bwMode="auto">
            <a:xfrm>
              <a:off x="3834" y="2224"/>
              <a:ext cx="3567" cy="230"/>
            </a:xfrm>
            <a:prstGeom prst="rect">
              <a:avLst/>
            </a:prstGeom>
            <a:solidFill>
              <a:srgbClr val="D2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267" y="2454"/>
              <a:ext cx="3567" cy="230"/>
            </a:xfrm>
            <a:prstGeom prst="rect">
              <a:avLst/>
            </a:prstGeom>
            <a:solidFill>
              <a:srgbClr val="EAE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18"/>
            <p:cNvSpPr>
              <a:spLocks noChangeArrowheads="1"/>
            </p:cNvSpPr>
            <p:nvPr/>
          </p:nvSpPr>
          <p:spPr bwMode="auto">
            <a:xfrm>
              <a:off x="3834" y="2454"/>
              <a:ext cx="3567" cy="231"/>
            </a:xfrm>
            <a:prstGeom prst="rect">
              <a:avLst/>
            </a:prstGeom>
            <a:solidFill>
              <a:srgbClr val="EAE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267" y="2684"/>
              <a:ext cx="3567" cy="231"/>
            </a:xfrm>
            <a:prstGeom prst="rect">
              <a:avLst/>
            </a:prstGeom>
            <a:solidFill>
              <a:srgbClr val="D2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0"/>
            <p:cNvSpPr>
              <a:spLocks noChangeArrowheads="1"/>
            </p:cNvSpPr>
            <p:nvPr/>
          </p:nvSpPr>
          <p:spPr bwMode="auto">
            <a:xfrm>
              <a:off x="3834" y="2685"/>
              <a:ext cx="3567" cy="230"/>
            </a:xfrm>
            <a:prstGeom prst="rect">
              <a:avLst/>
            </a:prstGeom>
            <a:solidFill>
              <a:srgbClr val="D2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21"/>
            <p:cNvSpPr>
              <a:spLocks noChangeArrowheads="1"/>
            </p:cNvSpPr>
            <p:nvPr/>
          </p:nvSpPr>
          <p:spPr bwMode="auto">
            <a:xfrm>
              <a:off x="267" y="2915"/>
              <a:ext cx="3567" cy="230"/>
            </a:xfrm>
            <a:prstGeom prst="rect">
              <a:avLst/>
            </a:prstGeom>
            <a:solidFill>
              <a:srgbClr val="EAE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22"/>
            <p:cNvSpPr>
              <a:spLocks noChangeArrowheads="1"/>
            </p:cNvSpPr>
            <p:nvPr/>
          </p:nvSpPr>
          <p:spPr bwMode="auto">
            <a:xfrm>
              <a:off x="3834" y="2915"/>
              <a:ext cx="3567" cy="230"/>
            </a:xfrm>
            <a:prstGeom prst="rect">
              <a:avLst/>
            </a:prstGeom>
            <a:solidFill>
              <a:srgbClr val="EAE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3"/>
            <p:cNvSpPr>
              <a:spLocks noChangeArrowheads="1"/>
            </p:cNvSpPr>
            <p:nvPr/>
          </p:nvSpPr>
          <p:spPr bwMode="auto">
            <a:xfrm>
              <a:off x="267" y="3145"/>
              <a:ext cx="3567" cy="230"/>
            </a:xfrm>
            <a:prstGeom prst="rect">
              <a:avLst/>
            </a:prstGeom>
            <a:solidFill>
              <a:srgbClr val="D2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24"/>
            <p:cNvSpPr>
              <a:spLocks noChangeArrowheads="1"/>
            </p:cNvSpPr>
            <p:nvPr/>
          </p:nvSpPr>
          <p:spPr bwMode="auto">
            <a:xfrm>
              <a:off x="3834" y="3145"/>
              <a:ext cx="3567" cy="230"/>
            </a:xfrm>
            <a:prstGeom prst="rect">
              <a:avLst/>
            </a:prstGeom>
            <a:solidFill>
              <a:srgbClr val="D2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25"/>
            <p:cNvSpPr>
              <a:spLocks noChangeShapeType="1"/>
            </p:cNvSpPr>
            <p:nvPr/>
          </p:nvSpPr>
          <p:spPr bwMode="auto">
            <a:xfrm>
              <a:off x="3834" y="973"/>
              <a:ext cx="0" cy="2406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26"/>
            <p:cNvSpPr>
              <a:spLocks noChangeShapeType="1"/>
            </p:cNvSpPr>
            <p:nvPr/>
          </p:nvSpPr>
          <p:spPr bwMode="auto">
            <a:xfrm>
              <a:off x="263" y="1303"/>
              <a:ext cx="7142" cy="0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27"/>
            <p:cNvSpPr>
              <a:spLocks noChangeShapeType="1"/>
            </p:cNvSpPr>
            <p:nvPr/>
          </p:nvSpPr>
          <p:spPr bwMode="auto">
            <a:xfrm>
              <a:off x="263" y="1534"/>
              <a:ext cx="7142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28"/>
            <p:cNvSpPr>
              <a:spLocks noChangeShapeType="1"/>
            </p:cNvSpPr>
            <p:nvPr/>
          </p:nvSpPr>
          <p:spPr bwMode="auto">
            <a:xfrm>
              <a:off x="263" y="1764"/>
              <a:ext cx="7142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29"/>
            <p:cNvSpPr>
              <a:spLocks noChangeShapeType="1"/>
            </p:cNvSpPr>
            <p:nvPr/>
          </p:nvSpPr>
          <p:spPr bwMode="auto">
            <a:xfrm>
              <a:off x="263" y="1994"/>
              <a:ext cx="7142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bn-BD" dirty="0" smtClean="0"/>
                <a:t> </a:t>
              </a:r>
              <a:endParaRPr lang="en-US" dirty="0"/>
            </a:p>
          </p:txBody>
        </p:sp>
        <p:sp>
          <p:nvSpPr>
            <p:cNvPr id="44" name="Line 30"/>
            <p:cNvSpPr>
              <a:spLocks noChangeShapeType="1"/>
            </p:cNvSpPr>
            <p:nvPr/>
          </p:nvSpPr>
          <p:spPr bwMode="auto">
            <a:xfrm>
              <a:off x="263" y="2224"/>
              <a:ext cx="7142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31"/>
            <p:cNvSpPr>
              <a:spLocks noChangeShapeType="1"/>
            </p:cNvSpPr>
            <p:nvPr/>
          </p:nvSpPr>
          <p:spPr bwMode="auto">
            <a:xfrm>
              <a:off x="263" y="2454"/>
              <a:ext cx="7142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bn-BD" dirty="0" smtClean="0"/>
                <a:t> </a:t>
              </a:r>
              <a:endParaRPr lang="en-US" dirty="0"/>
            </a:p>
          </p:txBody>
        </p:sp>
        <p:sp>
          <p:nvSpPr>
            <p:cNvPr id="46" name="Line 32"/>
            <p:cNvSpPr>
              <a:spLocks noChangeShapeType="1"/>
            </p:cNvSpPr>
            <p:nvPr/>
          </p:nvSpPr>
          <p:spPr bwMode="auto">
            <a:xfrm>
              <a:off x="263" y="2685"/>
              <a:ext cx="7142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bn-BD" dirty="0" smtClean="0"/>
                <a:t> </a:t>
              </a:r>
              <a:endParaRPr lang="en-US" dirty="0"/>
            </a:p>
          </p:txBody>
        </p:sp>
        <p:sp>
          <p:nvSpPr>
            <p:cNvPr id="47" name="Line 33"/>
            <p:cNvSpPr>
              <a:spLocks noChangeShapeType="1"/>
            </p:cNvSpPr>
            <p:nvPr/>
          </p:nvSpPr>
          <p:spPr bwMode="auto">
            <a:xfrm>
              <a:off x="263" y="2915"/>
              <a:ext cx="7142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48" name="Line 34"/>
            <p:cNvSpPr>
              <a:spLocks noChangeShapeType="1"/>
            </p:cNvSpPr>
            <p:nvPr/>
          </p:nvSpPr>
          <p:spPr bwMode="auto">
            <a:xfrm>
              <a:off x="263" y="3145"/>
              <a:ext cx="7142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35"/>
            <p:cNvSpPr>
              <a:spLocks noChangeShapeType="1"/>
            </p:cNvSpPr>
            <p:nvPr/>
          </p:nvSpPr>
          <p:spPr bwMode="auto">
            <a:xfrm>
              <a:off x="267" y="973"/>
              <a:ext cx="0" cy="2406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36"/>
            <p:cNvSpPr>
              <a:spLocks noChangeShapeType="1"/>
            </p:cNvSpPr>
            <p:nvPr/>
          </p:nvSpPr>
          <p:spPr bwMode="auto">
            <a:xfrm>
              <a:off x="7401" y="973"/>
              <a:ext cx="0" cy="2406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37"/>
            <p:cNvSpPr>
              <a:spLocks noChangeShapeType="1"/>
            </p:cNvSpPr>
            <p:nvPr/>
          </p:nvSpPr>
          <p:spPr bwMode="auto">
            <a:xfrm>
              <a:off x="263" y="977"/>
              <a:ext cx="7142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38"/>
            <p:cNvSpPr>
              <a:spLocks noChangeShapeType="1"/>
            </p:cNvSpPr>
            <p:nvPr/>
          </p:nvSpPr>
          <p:spPr bwMode="auto">
            <a:xfrm>
              <a:off x="263" y="3375"/>
              <a:ext cx="7142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39"/>
            <p:cNvSpPr>
              <a:spLocks noChangeArrowheads="1"/>
            </p:cNvSpPr>
            <p:nvPr/>
          </p:nvSpPr>
          <p:spPr bwMode="auto">
            <a:xfrm>
              <a:off x="1505" y="1040"/>
              <a:ext cx="111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bn-BD" sz="2800" b="1" dirty="0" smtClean="0">
                  <a:solidFill>
                    <a:srgbClr val="FFFF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4" name="Rectangle 40"/>
            <p:cNvSpPr>
              <a:spLocks noChangeArrowheads="1"/>
            </p:cNvSpPr>
            <p:nvPr/>
          </p:nvSpPr>
          <p:spPr bwMode="auto">
            <a:xfrm>
              <a:off x="783" y="1012"/>
              <a:ext cx="23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41"/>
            <p:cNvSpPr>
              <a:spLocks noChangeArrowheads="1"/>
            </p:cNvSpPr>
            <p:nvPr/>
          </p:nvSpPr>
          <p:spPr bwMode="auto">
            <a:xfrm>
              <a:off x="836" y="101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42"/>
            <p:cNvSpPr>
              <a:spLocks noChangeArrowheads="1"/>
            </p:cNvSpPr>
            <p:nvPr/>
          </p:nvSpPr>
          <p:spPr bwMode="auto">
            <a:xfrm>
              <a:off x="3892" y="943"/>
              <a:ext cx="304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43"/>
            <p:cNvSpPr>
              <a:spLocks noChangeArrowheads="1"/>
            </p:cNvSpPr>
            <p:nvPr/>
          </p:nvSpPr>
          <p:spPr bwMode="auto">
            <a:xfrm>
              <a:off x="3973" y="101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44"/>
            <p:cNvSpPr>
              <a:spLocks noChangeArrowheads="1"/>
            </p:cNvSpPr>
            <p:nvPr/>
          </p:nvSpPr>
          <p:spPr bwMode="auto">
            <a:xfrm>
              <a:off x="4232" y="1010"/>
              <a:ext cx="233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741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frame">
            <a:avLst>
              <a:gd name="adj1" fmla="val 5346"/>
            </a:avLst>
          </a:prstGeom>
        </p:spPr>
      </p:pic>
      <p:grpSp>
        <p:nvGrpSpPr>
          <p:cNvPr id="5" name="Group 4"/>
          <p:cNvGrpSpPr/>
          <p:nvPr/>
        </p:nvGrpSpPr>
        <p:grpSpPr>
          <a:xfrm>
            <a:off x="374754" y="3543125"/>
            <a:ext cx="11456967" cy="2948437"/>
            <a:chOff x="374754" y="3543125"/>
            <a:chExt cx="11456967" cy="29484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54" y="5605772"/>
              <a:ext cx="11456967" cy="8857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54" y="3543125"/>
              <a:ext cx="2749296" cy="2170176"/>
            </a:xfrm>
            <a:prstGeom prst="rect">
              <a:avLst/>
            </a:prstGeom>
          </p:spPr>
        </p:pic>
      </p:grpSp>
      <p:sp>
        <p:nvSpPr>
          <p:cNvPr id="9" name="Flowchart: Multidocument 8"/>
          <p:cNvSpPr/>
          <p:nvPr/>
        </p:nvSpPr>
        <p:spPr>
          <a:xfrm>
            <a:off x="4377128" y="376267"/>
            <a:ext cx="2518347" cy="1617746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203" y="2038666"/>
            <a:ext cx="1046313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 সভ্যতা আবিষ্কারের কাহিনি ও ভৌগোলিক অবস্থান জানতে পারব।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4202" y="2644459"/>
            <a:ext cx="1046313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 সভ্যতার রাজনৈতিক, আর্থ-সামাজিক ও ধর্মীয় অবস্থা বর্ণনা করতে পারব।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8606" y="3214244"/>
            <a:ext cx="10463135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 বিকাশে সিন্ধুসভ্যতার নগর পরিকল্পনা, শিল্পকলা ও ভাস্কর্যের বর্ণনা করতে পারব।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86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frame">
            <a:avLst>
              <a:gd name="adj1" fmla="val 5346"/>
            </a:avLst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4" y="5605772"/>
            <a:ext cx="11456967" cy="885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754" y="479684"/>
            <a:ext cx="4497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14_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27618" y="1758532"/>
            <a:ext cx="4562007" cy="256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5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frame">
            <a:avLst>
              <a:gd name="adj1" fmla="val 5346"/>
            </a:avLst>
          </a:prstGeom>
        </p:spPr>
      </p:pic>
      <p:sp>
        <p:nvSpPr>
          <p:cNvPr id="7" name="Rectangle 6"/>
          <p:cNvSpPr/>
          <p:nvPr/>
        </p:nvSpPr>
        <p:spPr>
          <a:xfrm>
            <a:off x="3447738" y="2371447"/>
            <a:ext cx="4322389" cy="746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 সভ্যতা</a:t>
            </a:r>
            <a:endParaRPr lang="en-US" sz="60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4" y="5605772"/>
            <a:ext cx="11456967" cy="8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4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frame">
            <a:avLst>
              <a:gd name="adj1" fmla="val 5346"/>
            </a:avLst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16" y="5619044"/>
            <a:ext cx="11456967" cy="885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901" y="3392651"/>
            <a:ext cx="3959987" cy="22263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74754" y="344879"/>
            <a:ext cx="4156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 ছবি  দেখি-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 rot="16200000">
            <a:off x="9974488" y="3683462"/>
            <a:ext cx="1015271" cy="716806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Left Arrow 14"/>
          <p:cNvSpPr/>
          <p:nvPr/>
        </p:nvSpPr>
        <p:spPr>
          <a:xfrm rot="19645657">
            <a:off x="8029580" y="4487030"/>
            <a:ext cx="1264901" cy="716806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 নদ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327" y="716022"/>
            <a:ext cx="4013164" cy="21882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8119879" y="2272586"/>
            <a:ext cx="2484413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মহেঞ্জোদারো প্রত্নতত্ত্ব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25544" y="5004268"/>
            <a:ext cx="161498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 সভ্যতা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40" y="868601"/>
            <a:ext cx="3943335" cy="20224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2765992" y="2270419"/>
            <a:ext cx="1614983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 ঢিবি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0"/>
          <a:stretch/>
        </p:blipFill>
        <p:spPr>
          <a:xfrm>
            <a:off x="790705" y="3219452"/>
            <a:ext cx="2203819" cy="2538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Oval Callout 22"/>
          <p:cNvSpPr/>
          <p:nvPr/>
        </p:nvSpPr>
        <p:spPr>
          <a:xfrm>
            <a:off x="3430402" y="2860012"/>
            <a:ext cx="3916987" cy="2293495"/>
          </a:xfrm>
          <a:prstGeom prst="wedgeEllipseCallout">
            <a:avLst>
              <a:gd name="adj1" fmla="val -88060"/>
              <a:gd name="adj2" fmla="val 54352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 প্রত্নতত্ত্ববিদ রাখালদাস বন্দোপধ্যায়ের                নেতৃত্বে পুরাতত্ত্ব বিভাগের লোকেরা ঐ স্থানে বৌদ্ধ স্তুপের ধবংসাবশেষ আছে ভেবে মাটি খুড়তে থাকেন।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46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8" grpId="0" animBg="1"/>
      <p:bldP spid="19" grpId="0" animBg="1"/>
      <p:bldP spid="21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frame">
            <a:avLst>
              <a:gd name="adj1" fmla="val 5346"/>
            </a:avLst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4" y="5605772"/>
            <a:ext cx="11456967" cy="885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4" y="466117"/>
            <a:ext cx="3267855" cy="24508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ounded Rectangular Callout 8"/>
          <p:cNvSpPr/>
          <p:nvPr/>
        </p:nvSpPr>
        <p:spPr>
          <a:xfrm>
            <a:off x="6910467" y="953965"/>
            <a:ext cx="4512038" cy="2078768"/>
          </a:xfrm>
          <a:prstGeom prst="wedgeRoundRectCallout">
            <a:avLst>
              <a:gd name="adj1" fmla="val -118297"/>
              <a:gd name="adj2" fmla="val -10731"/>
              <a:gd name="adj3" fmla="val 16667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দয়ারাম সাহানীর প্রচেষ্টায় পাঞ্জাবের পশ্চিম দিকে মন্টোগোমারি জেলার হরপ্পা নামক স্থানেও প্রাচীন সভ্যতার নিদর্শন আবিষ্কৃত হয়।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4" y="3032732"/>
            <a:ext cx="3267855" cy="2600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Rounded Rectangular Callout 23"/>
          <p:cNvSpPr/>
          <p:nvPr/>
        </p:nvSpPr>
        <p:spPr>
          <a:xfrm>
            <a:off x="7405140" y="3457363"/>
            <a:ext cx="4002373" cy="2273599"/>
          </a:xfrm>
          <a:prstGeom prst="wedgeRoundRectCallout">
            <a:avLst>
              <a:gd name="adj1" fmla="val -140327"/>
              <a:gd name="adj2" fmla="val -10594"/>
              <a:gd name="adj3" fmla="val 1666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 মার্শালের নেতৃত্বে পুরাতত্ত্ব বিভাগ অনুসন্ধান চালিয়ে আরও বহু নিদর্শন আবিষ্কার করে। 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94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frame">
            <a:avLst>
              <a:gd name="adj1" fmla="val 5346"/>
            </a:avLst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4" y="5605772"/>
            <a:ext cx="11456967" cy="885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4" y="359765"/>
            <a:ext cx="4826833" cy="5411448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1424065" y="2128329"/>
            <a:ext cx="1094282" cy="674557"/>
          </a:xfrm>
          <a:prstGeom prst="flowChartConnector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5471409" y="2681010"/>
            <a:ext cx="2634522" cy="2192199"/>
          </a:xfrm>
          <a:prstGeom prst="wedgeEllipseCallout">
            <a:avLst>
              <a:gd name="adj1" fmla="val -159520"/>
              <a:gd name="adj2" fmla="val -43015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মহেঞ্জোদারো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250898" y="488811"/>
            <a:ext cx="2173575" cy="2192199"/>
          </a:xfrm>
          <a:prstGeom prst="wedgeEllipseCallout">
            <a:avLst>
              <a:gd name="adj1" fmla="val -199438"/>
              <a:gd name="adj2" fmla="val 2799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হরপ্পা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1801060" y="1357055"/>
            <a:ext cx="959370" cy="591392"/>
          </a:xfrm>
          <a:prstGeom prst="flowChartConnector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8424473" y="488811"/>
            <a:ext cx="3407248" cy="1217976"/>
          </a:xfrm>
          <a:prstGeom prst="wedgeRoundRectCallout">
            <a:avLst>
              <a:gd name="adj1" fmla="val -21273"/>
              <a:gd name="adj2" fmla="val 130191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 কোথায় সিন্ধু সভ্যতা গড়ে উঠেছিল?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14609" y="2802886"/>
            <a:ext cx="3387777" cy="2677656"/>
          </a:xfrm>
          <a:prstGeom prst="rect">
            <a:avLst/>
          </a:prstGeom>
          <a:noFill/>
          <a:ln w="1905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পাকিস্থানের পাঞ্জাব, সিন্ধু প্রদেশ, ভারতের পাঞ্জাব, রাজস্থান, পাঞ্জাব থেকে আরব সাগর পর্যন্ত বিস্তীর্ন ভৌগলিক এলাকা জুড়ে সিন্ধু সভ্যতা গড়ে উঠেছিল।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00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7" grpId="0" animBg="1"/>
      <p:bldP spid="7" grpId="1" animBg="1"/>
      <p:bldP spid="9" grpId="0" animBg="1"/>
      <p:bldP spid="9" grpId="1" animBg="1"/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337</Words>
  <Application>Microsoft Office PowerPoint</Application>
  <PresentationFormat>Widescreen</PresentationFormat>
  <Paragraphs>63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 BISWAS</dc:creator>
  <cp:lastModifiedBy>JOY BISWAS</cp:lastModifiedBy>
  <cp:revision>87</cp:revision>
  <dcterms:created xsi:type="dcterms:W3CDTF">2020-10-05T13:01:40Z</dcterms:created>
  <dcterms:modified xsi:type="dcterms:W3CDTF">2020-10-10T02:46:07Z</dcterms:modified>
</cp:coreProperties>
</file>