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2" r:id="rId2"/>
  </p:sldMasterIdLst>
  <p:notesMasterIdLst>
    <p:notesMasterId r:id="rId19"/>
  </p:notesMasterIdLst>
  <p:sldIdLst>
    <p:sldId id="275" r:id="rId3"/>
    <p:sldId id="276" r:id="rId4"/>
    <p:sldId id="259" r:id="rId5"/>
    <p:sldId id="266" r:id="rId6"/>
    <p:sldId id="263" r:id="rId7"/>
    <p:sldId id="277" r:id="rId8"/>
    <p:sldId id="264" r:id="rId9"/>
    <p:sldId id="267" r:id="rId10"/>
    <p:sldId id="261" r:id="rId11"/>
    <p:sldId id="278" r:id="rId12"/>
    <p:sldId id="269" r:id="rId13"/>
    <p:sldId id="270" r:id="rId14"/>
    <p:sldId id="279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33BF1-670B-465A-8C9E-E993155CCED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36B5A-C6B0-4CB9-BAAD-C4D3C0C76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1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2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0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7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9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32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2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81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54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4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83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7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5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7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26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02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5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5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2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9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9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3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85636"/>
              </p:ext>
            </p:extLst>
          </p:nvPr>
        </p:nvGraphicFramePr>
        <p:xfrm>
          <a:off x="843940" y="748562"/>
          <a:ext cx="986245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391">
                  <a:extLst>
                    <a:ext uri="{9D8B030D-6E8A-4147-A177-3AD203B41FA5}">
                      <a16:colId xmlns:a16="http://schemas.microsoft.com/office/drawing/2014/main" val="1259684614"/>
                    </a:ext>
                  </a:extLst>
                </a:gridCol>
                <a:gridCol w="4092677">
                  <a:extLst>
                    <a:ext uri="{9D8B030D-6E8A-4147-A177-3AD203B41FA5}">
                      <a16:colId xmlns:a16="http://schemas.microsoft.com/office/drawing/2014/main" val="2745528220"/>
                    </a:ext>
                  </a:extLst>
                </a:gridCol>
                <a:gridCol w="4169389">
                  <a:extLst>
                    <a:ext uri="{9D8B030D-6E8A-4147-A177-3AD203B41FA5}">
                      <a16:colId xmlns:a16="http://schemas.microsoft.com/office/drawing/2014/main" val="259708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পার্থক্যের</a:t>
                      </a:r>
                      <a:r>
                        <a:rPr lang="en-US" sz="2800" b="1" baseline="0" dirty="0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বিষয়</a:t>
                      </a:r>
                      <a:endParaRPr lang="en-US" sz="2800" b="1" dirty="0">
                        <a:solidFill>
                          <a:srgbClr val="FF6B0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endParaRPr lang="en-US" sz="2800" b="1" dirty="0">
                        <a:solidFill>
                          <a:srgbClr val="FF6B0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endParaRPr lang="en-US" sz="2800" b="1" dirty="0">
                        <a:solidFill>
                          <a:srgbClr val="FF6B0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7646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1667"/>
              </p:ext>
            </p:extLst>
          </p:nvPr>
        </p:nvGraphicFramePr>
        <p:xfrm>
          <a:off x="843940" y="1693442"/>
          <a:ext cx="9862457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391">
                  <a:extLst>
                    <a:ext uri="{9D8B030D-6E8A-4147-A177-3AD203B41FA5}">
                      <a16:colId xmlns:a16="http://schemas.microsoft.com/office/drawing/2014/main" val="1005258960"/>
                    </a:ext>
                  </a:extLst>
                </a:gridCol>
                <a:gridCol w="4092677">
                  <a:extLst>
                    <a:ext uri="{9D8B030D-6E8A-4147-A177-3AD203B41FA5}">
                      <a16:colId xmlns:a16="http://schemas.microsoft.com/office/drawing/2014/main" val="1030654780"/>
                    </a:ext>
                  </a:extLst>
                </a:gridCol>
                <a:gridCol w="4169389">
                  <a:extLst>
                    <a:ext uri="{9D8B030D-6E8A-4147-A177-3AD203B41FA5}">
                      <a16:colId xmlns:a16="http://schemas.microsoft.com/office/drawing/2014/main" val="1298255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পরিধিগত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পার্থক্য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অর্থনীতিতে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কোন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ব্যক্তি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প্রতিষ্ঠানের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কার্যাবলি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পৃথকভাবে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আলোচনা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।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এজন্য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পরিধি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সংকীর্ণ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অর্থনীতিতে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অর্থব্যবস্থার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কার্যাবলি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সামগ্রিক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ভাবে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আলোচনা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।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এজন্য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পরিধি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বিস্তৃত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51855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26225"/>
              </p:ext>
            </p:extLst>
          </p:nvPr>
        </p:nvGraphicFramePr>
        <p:xfrm>
          <a:off x="843940" y="3494947"/>
          <a:ext cx="986245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60">
                  <a:extLst>
                    <a:ext uri="{9D8B030D-6E8A-4147-A177-3AD203B41FA5}">
                      <a16:colId xmlns:a16="http://schemas.microsoft.com/office/drawing/2014/main" val="1454433065"/>
                    </a:ext>
                  </a:extLst>
                </a:gridCol>
                <a:gridCol w="4087091">
                  <a:extLst>
                    <a:ext uri="{9D8B030D-6E8A-4147-A177-3AD203B41FA5}">
                      <a16:colId xmlns:a16="http://schemas.microsoft.com/office/drawing/2014/main" val="1789764822"/>
                    </a:ext>
                  </a:extLst>
                </a:gridCol>
                <a:gridCol w="4180905">
                  <a:extLst>
                    <a:ext uri="{9D8B030D-6E8A-4147-A177-3AD203B41FA5}">
                      <a16:colId xmlns:a16="http://schemas.microsoft.com/office/drawing/2014/main" val="332746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যোগসূত্র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চলক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সমূহের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মধ্যে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কোন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আন্তঃ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সম্পর্ক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নেই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চলক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সমূহের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মধ্যে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কোন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আন্তঃ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সম্পর্ক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আছে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b="1" dirty="0" smtClean="0">
                        <a:solidFill>
                          <a:srgbClr val="7030A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4928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20656"/>
              </p:ext>
            </p:extLst>
          </p:nvPr>
        </p:nvGraphicFramePr>
        <p:xfrm>
          <a:off x="843940" y="4437710"/>
          <a:ext cx="986245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60">
                  <a:extLst>
                    <a:ext uri="{9D8B030D-6E8A-4147-A177-3AD203B41FA5}">
                      <a16:colId xmlns:a16="http://schemas.microsoft.com/office/drawing/2014/main" val="1159768485"/>
                    </a:ext>
                  </a:extLst>
                </a:gridCol>
                <a:gridCol w="4087091">
                  <a:extLst>
                    <a:ext uri="{9D8B030D-6E8A-4147-A177-3AD203B41FA5}">
                      <a16:colId xmlns:a16="http://schemas.microsoft.com/office/drawing/2014/main" val="2124202163"/>
                    </a:ext>
                  </a:extLst>
                </a:gridCol>
                <a:gridCol w="4180905">
                  <a:extLst>
                    <a:ext uri="{9D8B030D-6E8A-4147-A177-3AD203B41FA5}">
                      <a16:colId xmlns:a16="http://schemas.microsoft.com/office/drawing/2014/main" val="309540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ভারসাম্য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পদ্ধতি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আংশিক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ভারসাম্য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পদ্ধতি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অনুসরণ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করে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সামগ্রিক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ভারসাম্য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পদ্ধতি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অনুসরণ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করে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b="1" dirty="0" smtClean="0">
                        <a:solidFill>
                          <a:srgbClr val="00B05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85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9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30157"/>
              </p:ext>
            </p:extLst>
          </p:nvPr>
        </p:nvGraphicFramePr>
        <p:xfrm>
          <a:off x="535577" y="711398"/>
          <a:ext cx="102804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742">
                  <a:extLst>
                    <a:ext uri="{9D8B030D-6E8A-4147-A177-3AD203B41FA5}">
                      <a16:colId xmlns:a16="http://schemas.microsoft.com/office/drawing/2014/main" val="1483960092"/>
                    </a:ext>
                  </a:extLst>
                </a:gridCol>
                <a:gridCol w="4397927">
                  <a:extLst>
                    <a:ext uri="{9D8B030D-6E8A-4147-A177-3AD203B41FA5}">
                      <a16:colId xmlns:a16="http://schemas.microsoft.com/office/drawing/2014/main" val="2679973246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3836583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পার্থক্যের</a:t>
                      </a:r>
                      <a:r>
                        <a:rPr lang="en-US" sz="2800" b="1" baseline="0" dirty="0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বিষয়</a:t>
                      </a:r>
                      <a:endParaRPr lang="en-US" sz="2800" b="1" dirty="0">
                        <a:solidFill>
                          <a:srgbClr val="FF6B00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endParaRPr lang="en-US" sz="2800" b="1" dirty="0">
                        <a:solidFill>
                          <a:srgbClr val="FF6B00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endParaRPr lang="en-US" sz="2800" b="1" dirty="0">
                        <a:solidFill>
                          <a:srgbClr val="FF6B00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38855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64834"/>
              </p:ext>
            </p:extLst>
          </p:nvPr>
        </p:nvGraphicFramePr>
        <p:xfrm>
          <a:off x="535577" y="1656278"/>
          <a:ext cx="102804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742">
                  <a:extLst>
                    <a:ext uri="{9D8B030D-6E8A-4147-A177-3AD203B41FA5}">
                      <a16:colId xmlns:a16="http://schemas.microsoft.com/office/drawing/2014/main" val="1761158077"/>
                    </a:ext>
                  </a:extLst>
                </a:gridCol>
                <a:gridCol w="4397927">
                  <a:extLst>
                    <a:ext uri="{9D8B030D-6E8A-4147-A177-3AD203B41FA5}">
                      <a16:colId xmlns:a16="http://schemas.microsoft.com/office/drawing/2014/main" val="2014354682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118823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সমর্থক</a:t>
                      </a:r>
                      <a:endParaRPr lang="en-US" sz="2800" b="1" dirty="0">
                        <a:solidFill>
                          <a:srgbClr val="093C71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ক্লাসিক্যাল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এবং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নিওক্লাসিক্যাল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অর্থনীতিবিদ্গণ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সমর্থক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b="1" dirty="0">
                        <a:solidFill>
                          <a:srgbClr val="093C71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আধুনিক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অর্থনীতিবিদ্গণ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সমর্থক</a:t>
                      </a:r>
                      <a:r>
                        <a:rPr lang="en-US" sz="2800" b="1" baseline="0" dirty="0" smtClean="0">
                          <a:solidFill>
                            <a:srgbClr val="093C71"/>
                          </a:solidFill>
                          <a:latin typeface="NikoshBAN" panose="02000000000000000000"/>
                        </a:rPr>
                        <a:t> । </a:t>
                      </a:r>
                      <a:endParaRPr lang="en-US" sz="2800" b="1" dirty="0" smtClean="0">
                        <a:solidFill>
                          <a:srgbClr val="093C71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19183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30921"/>
              </p:ext>
            </p:extLst>
          </p:nvPr>
        </p:nvGraphicFramePr>
        <p:xfrm>
          <a:off x="535577" y="3033422"/>
          <a:ext cx="102804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742">
                  <a:extLst>
                    <a:ext uri="{9D8B030D-6E8A-4147-A177-3AD203B41FA5}">
                      <a16:colId xmlns:a16="http://schemas.microsoft.com/office/drawing/2014/main" val="296700464"/>
                    </a:ext>
                  </a:extLst>
                </a:gridCol>
                <a:gridCol w="4397927">
                  <a:extLst>
                    <a:ext uri="{9D8B030D-6E8A-4147-A177-3AD203B41FA5}">
                      <a16:colId xmlns:a16="http://schemas.microsoft.com/office/drawing/2014/main" val="729747859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3002973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চিত্র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মাধ্যমে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দেশের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আংশিক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বা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খন্ড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চিত্র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পাওয়া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যায়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।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মাধ্যমে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দেশের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সামগ্রিক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চিত্র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পাওয়া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যায়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।</a:t>
                      </a:r>
                      <a:endParaRPr lang="en-US" sz="2800" b="1" dirty="0" smtClean="0">
                        <a:solidFill>
                          <a:srgbClr val="00B05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8615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051539"/>
              </p:ext>
            </p:extLst>
          </p:nvPr>
        </p:nvGraphicFramePr>
        <p:xfrm>
          <a:off x="535577" y="4396716"/>
          <a:ext cx="1028046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742">
                  <a:extLst>
                    <a:ext uri="{9D8B030D-6E8A-4147-A177-3AD203B41FA5}">
                      <a16:colId xmlns:a16="http://schemas.microsoft.com/office/drawing/2014/main" val="2636587241"/>
                    </a:ext>
                  </a:extLst>
                </a:gridCol>
                <a:gridCol w="4397927">
                  <a:extLst>
                    <a:ext uri="{9D8B030D-6E8A-4147-A177-3AD203B41FA5}">
                      <a16:colId xmlns:a16="http://schemas.microsoft.com/office/drawing/2014/main" val="2938164816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259548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চলকের</a:t>
                      </a:r>
                      <a:r>
                        <a:rPr lang="en-US" sz="2600" b="1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পার্থক্য</a:t>
                      </a:r>
                      <a:endParaRPr lang="en-US" sz="2600" b="1" dirty="0">
                        <a:solidFill>
                          <a:srgbClr val="0070C0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অর্থনীতিতে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ব্যবহৃত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চলকগুলো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অর্থব্যবস্থার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এককগুলোর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সাথে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সম্পর্কিত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।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যেমন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-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ভোক্তার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আয়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,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কোন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একটি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দ্রব্যের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দাম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ইত্যাদি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।</a:t>
                      </a:r>
                      <a:endParaRPr lang="en-US" sz="2600" b="1" dirty="0">
                        <a:solidFill>
                          <a:srgbClr val="0070C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অর্থনীতিতে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ব্যবহৃত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চলকগুলো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সমগ্র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অর্থব্যবস্থার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সাথে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সম্পর্কিত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।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যেমন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-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জাতীয়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আয়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,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দামস্তর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ইত্যাদি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NikoshBAN" panose="02000000000000000000"/>
                        </a:rPr>
                        <a:t>।</a:t>
                      </a:r>
                      <a:endParaRPr lang="en-US" sz="2600" b="1" dirty="0" smtClean="0">
                        <a:solidFill>
                          <a:srgbClr val="0070C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462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5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7142" y="695096"/>
            <a:ext cx="6678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ব্যষ্টিক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অর্থনীতি</a:t>
            </a:r>
            <a:r>
              <a:rPr lang="en-US" sz="2800" b="1" dirty="0">
                <a:solidFill>
                  <a:srgbClr val="002060"/>
                </a:solidFill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</a:rPr>
              <a:t>সামষ্টিক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অর্থনীতির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পারস্পরিক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গুরুত্ব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142" y="1370718"/>
            <a:ext cx="10002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70C0"/>
                </a:solidFill>
              </a:rPr>
              <a:t>অর্থনীতির ক্ষুদ্র ক্ষুদ্র অংশ নিয়ে ব্যষ্টিক অর্থনীতি আলোচনা করে ।যেমন- একটি দ্রব্যের দাম, একজন উৎপাদকের ভারসাম্য ইত্যাদি। অপর দিকে অর্থনীতির যে অংশে সামগ্রিক বিশ্লেষণ করা হয় তাকে সামষ্টিক অর্থনীতি বলে । যেমন- দামস্তর, জাতীয় আয় ইত্যাদি। অর্থনৈতিক বিশ্লেষণে ব্যষ্টিক ও সামষ্টিক আলোচনা গুরুত্ব বহন করে ।  </a:t>
            </a:r>
            <a:r>
              <a:rPr lang="bn-IN" sz="2800" b="1" dirty="0">
                <a:solidFill>
                  <a:srgbClr val="0070C0"/>
                </a:solidFill>
              </a:rPr>
              <a:t>ব্যষ্টিক ও </a:t>
            </a:r>
            <a:r>
              <a:rPr lang="bn-IN" sz="2800" b="1" dirty="0" smtClean="0">
                <a:solidFill>
                  <a:srgbClr val="0070C0"/>
                </a:solidFill>
              </a:rPr>
              <a:t>সামষ্টিকের পারস্পরিক গুরুত্ব নিম্নরূপ-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982" y="4242708"/>
            <a:ext cx="1025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/>
              <a:t>১। ব্যষ্টিক অর্থনীতি একজন ব্যক্তি বা প্রতিষ্ঠানের কার্যাবলি আলোচনা করে । অপরদিকে, সামষ্টিক অর্থনীতি দেশের সামগ্রিক অর্থব্যবস্থার বিশ্লেষণ করে। সুতরাং অর্থনীতির পূর্ণাঙ্গ বিশ্লেষণের জন্য উভয় প্রকার বিশ্লেষণ প্রয়োজন </a:t>
            </a:r>
            <a:r>
              <a:rPr lang="bn-IN" sz="2400" b="1" dirty="0" smtClean="0"/>
              <a:t>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17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7142" y="695096"/>
            <a:ext cx="6678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</a:rPr>
              <a:t>ব্যষ্টিক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অর্থনীতি</a:t>
            </a:r>
            <a:r>
              <a:rPr lang="en-US" sz="2800" b="1" dirty="0">
                <a:solidFill>
                  <a:schemeClr val="accent2"/>
                </a:solidFill>
              </a:rPr>
              <a:t> ও </a:t>
            </a:r>
            <a:r>
              <a:rPr lang="en-US" sz="2800" b="1" dirty="0" err="1">
                <a:solidFill>
                  <a:schemeClr val="accent2"/>
                </a:solidFill>
              </a:rPr>
              <a:t>সামষ্টিক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অর্থনীতির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পারস্পরিক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গুরুত্ব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142" y="1413172"/>
            <a:ext cx="9770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2060"/>
                </a:solidFill>
              </a:rPr>
              <a:t>২। ব্যষ্টিক অর্থনীতি বিভিন্ন বিষয়ের ক্ষুদ্র ক্ষুদ্র অংশ নিয়ে আলোচনা করে বিধায় সমস্যার গভীরে পৌছা সম্ভব হয় । অপরদিকে সামষ্টিক বিশ্লেষণ ছাড়া কোন সমস্যার সঠিক মূল্যায়ণ করা যায় না। যেমন- দেশের মোট জাতীয় উৎপাদন আলোচনা করতে হলে প্রতিটি ফার্মের উৎপাদন পর্যালোচনা করা প্রয়োজন 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141" y="3423910"/>
            <a:ext cx="9770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70C0"/>
                </a:solidFill>
              </a:rPr>
              <a:t>৩। অর্থব্যবস্থার অংশ বিশেষের আলোচনার ক্ষেত্রে যা প্রযোজ্য সামগ্রিক বিশ্লেষণের ক্ষেত্রে তা প্রযোজ্য নাও হতে পারে । যেমন- অর্থনৈতিক মন্দার সময় ব্যক্তিগত সঞ্চয় বাঞ্চণীয় হলেও সামগ্রিক ভাবে তা দেশের সংকট আরো বাড়িয়ে দিতে পারে । এজন্য অর্থনীতির পূর্ণাঙ্গ চিত্র পাওয়ার জন্য ব্যষ্টিক ও সামষ্টিক উভয় প্রকার আলোচনা প্রয়োজন।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491" y="1219203"/>
            <a:ext cx="9434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anose="02000000000000000000"/>
              </a:rPr>
              <a:t>৪। ব্যষ্টিক অর্থনীতির বিভিন্ন এককের যোগফল হলো সামষ্টিক অর্থনীতি । আবার সামষ্টিক আলোচনার অংশ হলো ব্যষ্টিক অর্থনীতি । সুতরাং ব্যষ্টিক ও সামষ্টিক অর্থনীতি পরস্পরের প্রতিযোগী নয় বরং একে অপরের পরিপূরক ।</a:t>
            </a:r>
            <a:endParaRPr lang="en-US" sz="2800" b="1" dirty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1491" y="2964876"/>
            <a:ext cx="929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2060"/>
                </a:solidFill>
                <a:latin typeface="NikoshBAN" panose="02000000000000000000"/>
              </a:rPr>
              <a:t>পরিশেষে বলা যায়, দেশের অর্থব্যবস্থার সঠিক ও পরিপূর্ণ বিশ্লেষণের জন্য ব্যষ্টিক বা সামষ্টিক অর্থনীতি আলোচনা কোনটিই একক ভাবে যথেষ্ট নয়, দেশের অর্থনৈতিক কার্যাবলির বিচার –বিশ্লেষণ , মূল্যায়নের জন্য সমন্বয় আবশ্যক । অর্থনীতিবিদ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P.A Samuelson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/>
              </a:rPr>
              <a:t>যথার্থই বলেছেন, ব্যষ্টিক ও সামষ্টিক অর্থনীতির মধ্যে কোন মৌলিক বিরোধ নেই । উভয় সম্পূর্ণরূপে অপরিহার্য্য ।</a:t>
            </a:r>
            <a:endParaRPr lang="en-US" sz="2800" b="1" dirty="0">
              <a:solidFill>
                <a:srgbClr val="00206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227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9011" y="707533"/>
            <a:ext cx="271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বাড়ির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297" y="2759141"/>
            <a:ext cx="9617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ব্যষ্টিক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সামষ্টিক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মাথাপিছু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31817" y="1039092"/>
            <a:ext cx="8201891" cy="38931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 smtClean="0">
                <a:solidFill>
                  <a:srgbClr val="7030A0"/>
                </a:solidFill>
              </a:rPr>
              <a:t>ধন্যবাদ</a:t>
            </a:r>
            <a:endParaRPr lang="en-US" sz="239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3200" b="1" noProof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noProof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noProof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১১/১০/২০২০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974" y="1952303"/>
            <a:ext cx="90394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বাংলাদেশ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সরকার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এবং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WHO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প্রদত্ত নির্দেশনা মেনে চলি। নিজে সুস্থ্য থাকি, আমাদের পরিবারকে সুস্থ্য রাখি এবং দেশের মানুষকে নিরাপদে থাকতে সহায়তা করি।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41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06" y="560980"/>
            <a:ext cx="738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535" y="2412272"/>
            <a:ext cx="839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3535" y="1604226"/>
            <a:ext cx="358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এ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পাঠ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শেষে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535" y="3791244"/>
            <a:ext cx="1033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৩। </a:t>
            </a:r>
            <a:r>
              <a:rPr lang="en-US" sz="3200" b="1" dirty="0" err="1" smtClean="0">
                <a:solidFill>
                  <a:srgbClr val="00B050"/>
                </a:solidFill>
              </a:rPr>
              <a:t>ব্যষ্টিক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অর্থনীতি</a:t>
            </a:r>
            <a:r>
              <a:rPr lang="en-US" sz="3200" b="1" dirty="0" smtClean="0">
                <a:solidFill>
                  <a:srgbClr val="00B050"/>
                </a:solidFill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</a:rPr>
              <a:t>সামষ্টিক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অর্থনীতির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মধ্যে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পার্থক্য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চিহ্নিত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</a:rPr>
              <a:t>।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3535" y="3101758"/>
            <a:ext cx="967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দুষ্প্রাপ্যতা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3" y="665018"/>
            <a:ext cx="260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অর্থনীতির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সংজ্ঞাঃ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618" y="1402231"/>
            <a:ext cx="975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অর্থনীতির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ইংরেজি</a:t>
            </a:r>
            <a:r>
              <a:rPr lang="en-US" sz="2800" b="1" dirty="0" smtClean="0"/>
              <a:t> “Economics” </a:t>
            </a:r>
            <a:r>
              <a:rPr lang="en-US" sz="2800" b="1" dirty="0" err="1" smtClean="0"/>
              <a:t>শব্দটি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এসেছে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গ্রিক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শব্দ</a:t>
            </a:r>
            <a:r>
              <a:rPr lang="en-US" sz="2800" b="1" dirty="0" smtClean="0"/>
              <a:t> “OIKONOMIA” </a:t>
            </a:r>
            <a:r>
              <a:rPr lang="en-US" sz="2800" b="1" dirty="0" err="1" smtClean="0"/>
              <a:t>থেকে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যার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গৃহ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পরিচালনা</a:t>
            </a:r>
            <a:r>
              <a:rPr lang="en-US" sz="2800" b="1" dirty="0" smtClean="0"/>
              <a:t>” </a:t>
            </a:r>
            <a:r>
              <a:rPr lang="en-US" sz="2800" b="1" dirty="0" err="1" smtClean="0"/>
              <a:t>বা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গৃহ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ব্যবস্থাপনা</a:t>
            </a:r>
            <a:r>
              <a:rPr lang="en-US" sz="2800" b="1" dirty="0" smtClean="0"/>
              <a:t>”।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46218" y="3255828"/>
            <a:ext cx="4461164" cy="942115"/>
            <a:chOff x="2646218" y="3255828"/>
            <a:chExt cx="4461164" cy="9421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46218" y="3726885"/>
              <a:ext cx="446116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876800" y="3255828"/>
              <a:ext cx="0" cy="457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46218" y="3740743"/>
              <a:ext cx="0" cy="457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93534" y="3740712"/>
              <a:ext cx="0" cy="457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796145" y="2768188"/>
            <a:ext cx="216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OIKONOMIA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0253" y="4276686"/>
            <a:ext cx="220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OIKOS(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গৃহ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4219" y="4353630"/>
            <a:ext cx="315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NEMEIN ( </a:t>
            </a:r>
            <a:r>
              <a:rPr lang="en-US" sz="2800" b="1" dirty="0" err="1" smtClean="0">
                <a:solidFill>
                  <a:srgbClr val="002060"/>
                </a:solidFill>
              </a:rPr>
              <a:t>ব্যবস্থাপনা</a:t>
            </a:r>
            <a:r>
              <a:rPr lang="en-US" sz="2800" b="1" dirty="0" smtClean="0">
                <a:solidFill>
                  <a:srgbClr val="002060"/>
                </a:solidFill>
              </a:rPr>
              <a:t> )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1191492"/>
            <a:ext cx="92686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</a:rPr>
              <a:t>Adam Smith </a:t>
            </a:r>
            <a:r>
              <a:rPr lang="en-US" sz="2800" b="1" dirty="0" err="1" smtClean="0">
                <a:solidFill>
                  <a:srgbClr val="00B050"/>
                </a:solidFill>
              </a:rPr>
              <a:t>এর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বিখ্যাত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গ্রন্থ</a:t>
            </a:r>
            <a:r>
              <a:rPr lang="en-US" sz="2800" b="1" dirty="0" smtClean="0">
                <a:solidFill>
                  <a:srgbClr val="00B050"/>
                </a:solidFill>
              </a:rPr>
              <a:t> ‘ Wealth of Nations” ( 1776 )</a:t>
            </a: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</a:rPr>
              <a:t>তাঁর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মতে</a:t>
            </a:r>
            <a:r>
              <a:rPr lang="en-US" sz="2800" b="1" dirty="0" smtClean="0">
                <a:solidFill>
                  <a:srgbClr val="002060"/>
                </a:solidFill>
              </a:rPr>
              <a:t> –</a:t>
            </a:r>
            <a:r>
              <a:rPr lang="en-US" sz="2800" b="1" dirty="0" err="1" smtClean="0">
                <a:solidFill>
                  <a:srgbClr val="002060"/>
                </a:solidFill>
              </a:rPr>
              <a:t>অর্থ</a:t>
            </a:r>
            <a:r>
              <a:rPr lang="bn-IN" sz="2800" b="1" dirty="0" smtClean="0">
                <a:solidFill>
                  <a:srgbClr val="002060"/>
                </a:solidFill>
              </a:rPr>
              <a:t>নী</a:t>
            </a:r>
            <a:r>
              <a:rPr lang="en-US" sz="2800" b="1" dirty="0" err="1" smtClean="0">
                <a:solidFill>
                  <a:srgbClr val="002060"/>
                </a:solidFill>
              </a:rPr>
              <a:t>তি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হচ্ছে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এমন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যা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জাতি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সমূহের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সম্পদের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কারণ</a:t>
            </a:r>
            <a:r>
              <a:rPr lang="en-US" sz="2800" b="1" dirty="0" smtClean="0"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প্রকৃতি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অনুসন্ধান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</a:rPr>
              <a:t> । </a:t>
            </a:r>
            <a:r>
              <a:rPr lang="en-US" sz="2800" b="1" dirty="0" err="1" smtClean="0">
                <a:solidFill>
                  <a:srgbClr val="002060"/>
                </a:solidFill>
              </a:rPr>
              <a:t>তিনি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অর্থনীতিকে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সম্পদের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বিজ্ঞান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হিসেবে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চিহ্নিত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করেন</a:t>
            </a:r>
            <a:r>
              <a:rPr lang="en-US" sz="2800" b="1" dirty="0" smtClean="0">
                <a:solidFill>
                  <a:srgbClr val="002060"/>
                </a:solidFill>
              </a:rPr>
              <a:t> ( Economics is the science of wealth. 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108" y="3699160"/>
            <a:ext cx="9393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অধ্যাপক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মার্শাল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এর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বিখ্যাত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গ্রন্থ</a:t>
            </a:r>
            <a:r>
              <a:rPr lang="en-US" sz="2800" b="1" dirty="0" smtClean="0">
                <a:solidFill>
                  <a:srgbClr val="0070C0"/>
                </a:solidFill>
              </a:rPr>
              <a:t> “ The Principles of Economics” (1890 )</a:t>
            </a: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তাঁর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মতে</a:t>
            </a:r>
            <a:r>
              <a:rPr lang="en-US" sz="2800" b="1" dirty="0" smtClean="0">
                <a:solidFill>
                  <a:srgbClr val="0070C0"/>
                </a:solidFill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</a:rPr>
              <a:t>অর্থনীতি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হচ্ছে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এমন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একটি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বিষয়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যা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মানুষের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দৈনন্দিন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জীবনের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সাধারণ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কার্যাবলি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নিয়ে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আলোচনা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করে</a:t>
            </a:r>
            <a:r>
              <a:rPr lang="en-US" sz="2800" b="1" dirty="0" smtClean="0">
                <a:solidFill>
                  <a:srgbClr val="0070C0"/>
                </a:solidFill>
              </a:rPr>
              <a:t> ।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071" y="1704097"/>
            <a:ext cx="9531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L. Robins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এর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বিখ্যাত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গ্রন্থ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‘ Nature and Significance of Economic Science” ( 1931 )</a:t>
            </a:r>
          </a:p>
          <a:p>
            <a:pPr algn="just"/>
            <a:r>
              <a:rPr lang="en-US" sz="3200" b="1" dirty="0" err="1" smtClean="0">
                <a:solidFill>
                  <a:srgbClr val="002060"/>
                </a:solidFill>
              </a:rPr>
              <a:t>তাঁর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মতে</a:t>
            </a:r>
            <a:r>
              <a:rPr lang="en-US" sz="3200" b="1" dirty="0" smtClean="0">
                <a:solidFill>
                  <a:srgbClr val="002060"/>
                </a:solidFill>
              </a:rPr>
              <a:t> –</a:t>
            </a:r>
            <a:r>
              <a:rPr lang="en-US" sz="3200" b="1" dirty="0" err="1" smtClean="0">
                <a:solidFill>
                  <a:srgbClr val="002060"/>
                </a:solidFill>
              </a:rPr>
              <a:t>অর্থ</a:t>
            </a:r>
            <a:r>
              <a:rPr lang="bn-IN" sz="3200" b="1" dirty="0" smtClean="0">
                <a:solidFill>
                  <a:srgbClr val="002060"/>
                </a:solidFill>
              </a:rPr>
              <a:t>নী</a:t>
            </a:r>
            <a:r>
              <a:rPr lang="en-US" sz="3200" b="1" dirty="0" err="1" smtClean="0">
                <a:solidFill>
                  <a:srgbClr val="002060"/>
                </a:solidFill>
              </a:rPr>
              <a:t>তি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হচ্ছে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এমন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বিজ্ঞান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যা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সীমিত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সম্পদ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অসীম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অভাব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সীমিত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সম্পদের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বিকল্প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যোগ্য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মানব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আচরণ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বিশ্লেষণ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</a:rPr>
              <a:t> । </a:t>
            </a:r>
            <a:r>
              <a:rPr lang="en-US" sz="3200" b="1" dirty="0" err="1" smtClean="0">
                <a:solidFill>
                  <a:srgbClr val="002060"/>
                </a:solidFill>
              </a:rPr>
              <a:t>তিনি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অর্থনীতিকে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দুষ্প্রপ্যতার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বিজ্ঞান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হিসেবে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চিহ্নিত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করেন</a:t>
            </a:r>
            <a:r>
              <a:rPr lang="en-US" sz="3200" b="1" dirty="0" smtClean="0">
                <a:solidFill>
                  <a:srgbClr val="002060"/>
                </a:solidFill>
              </a:rPr>
              <a:t> ।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637" y="1510146"/>
            <a:ext cx="8825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স্বল্পতা</a:t>
            </a:r>
            <a:r>
              <a:rPr lang="en-US" sz="2800" b="1" dirty="0" smtClean="0">
                <a:solidFill>
                  <a:srgbClr val="00B050"/>
                </a:solidFill>
              </a:rPr>
              <a:t> / </a:t>
            </a:r>
            <a:r>
              <a:rPr lang="en-US" sz="2800" b="1" dirty="0" err="1" smtClean="0">
                <a:solidFill>
                  <a:srgbClr val="00B050"/>
                </a:solidFill>
              </a:rPr>
              <a:t>দুষ্প্রাপ্যতা</a:t>
            </a:r>
            <a:r>
              <a:rPr lang="en-US" sz="2800" b="1" dirty="0" smtClean="0">
                <a:solidFill>
                  <a:srgbClr val="00B050"/>
                </a:solidFill>
              </a:rPr>
              <a:t> ( Scarcity ):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</a:t>
            </a:r>
            <a:r>
              <a:rPr lang="en-US" sz="2800" b="1" dirty="0" err="1" smtClean="0"/>
              <a:t>প্রয়োজনের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তুলনায়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সম্পদের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অপ্রচুর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যোগানকে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দুষ্প্রাপ্যতা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 ।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77637" y="3061854"/>
            <a:ext cx="8825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নির্বাচন</a:t>
            </a:r>
            <a:r>
              <a:rPr lang="en-US" sz="2800" b="1" dirty="0" smtClean="0">
                <a:solidFill>
                  <a:schemeClr val="accent2"/>
                </a:solidFill>
              </a:rPr>
              <a:t> ( Choice ):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  </a:t>
            </a:r>
            <a:r>
              <a:rPr lang="en-US" sz="2800" b="1" dirty="0" err="1" smtClean="0">
                <a:solidFill>
                  <a:srgbClr val="0070C0"/>
                </a:solidFill>
              </a:rPr>
              <a:t>আমাদের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সম্পদ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হলো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সীমিত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কিন্তু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অভাব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অসীম</a:t>
            </a:r>
            <a:r>
              <a:rPr lang="en-US" sz="2800" b="1" dirty="0" smtClean="0">
                <a:solidFill>
                  <a:srgbClr val="0070C0"/>
                </a:solidFill>
              </a:rPr>
              <a:t> । </a:t>
            </a:r>
            <a:r>
              <a:rPr lang="en-US" sz="2800" b="1" dirty="0" err="1" smtClean="0">
                <a:solidFill>
                  <a:srgbClr val="0070C0"/>
                </a:solidFill>
              </a:rPr>
              <a:t>সীমিত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সম্পদের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সাহায্যে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সব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অভাব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এক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সাথে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পুরণ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সম্ভব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হয়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না</a:t>
            </a:r>
            <a:r>
              <a:rPr lang="en-US" sz="2800" b="1" dirty="0" smtClean="0">
                <a:solidFill>
                  <a:srgbClr val="0070C0"/>
                </a:solidFill>
              </a:rPr>
              <a:t> । </a:t>
            </a:r>
            <a:r>
              <a:rPr lang="en-US" sz="2800" b="1" dirty="0" err="1" smtClean="0">
                <a:solidFill>
                  <a:srgbClr val="0070C0"/>
                </a:solidFill>
              </a:rPr>
              <a:t>তাই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গুরুত্ব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অনুযায়ী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বাছাই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হয়</a:t>
            </a:r>
            <a:r>
              <a:rPr lang="en-US" sz="2800" b="1" dirty="0" smtClean="0">
                <a:solidFill>
                  <a:srgbClr val="0070C0"/>
                </a:solidFill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</a:rPr>
              <a:t>অর্থনীতির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ভাষায়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গুরুত্ব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অনুযায়ী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বাছাই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করাকে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নির্বাচন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বলে</a:t>
            </a:r>
            <a:r>
              <a:rPr lang="en-US" sz="2800" b="1" dirty="0" smtClean="0">
                <a:solidFill>
                  <a:srgbClr val="0070C0"/>
                </a:solidFill>
              </a:rPr>
              <a:t> ।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9138" y="527260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ব্যষ্টিক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অর্থনীতি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ও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সামষ্টিক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অর্থনীতির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মধ্যে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পার্থক্য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endParaRPr lang="en-US" sz="3200" dirty="0">
              <a:latin typeface="NikoshBAN" panose="0200000000000000000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11290"/>
              </p:ext>
            </p:extLst>
          </p:nvPr>
        </p:nvGraphicFramePr>
        <p:xfrm>
          <a:off x="705395" y="1385871"/>
          <a:ext cx="986245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391">
                  <a:extLst>
                    <a:ext uri="{9D8B030D-6E8A-4147-A177-3AD203B41FA5}">
                      <a16:colId xmlns:a16="http://schemas.microsoft.com/office/drawing/2014/main" val="1259684614"/>
                    </a:ext>
                  </a:extLst>
                </a:gridCol>
                <a:gridCol w="4092677">
                  <a:extLst>
                    <a:ext uri="{9D8B030D-6E8A-4147-A177-3AD203B41FA5}">
                      <a16:colId xmlns:a16="http://schemas.microsoft.com/office/drawing/2014/main" val="2745528220"/>
                    </a:ext>
                  </a:extLst>
                </a:gridCol>
                <a:gridCol w="4169389">
                  <a:extLst>
                    <a:ext uri="{9D8B030D-6E8A-4147-A177-3AD203B41FA5}">
                      <a16:colId xmlns:a16="http://schemas.microsoft.com/office/drawing/2014/main" val="259708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পার্থক্যের</a:t>
                      </a:r>
                      <a:r>
                        <a:rPr lang="en-US" sz="2800" b="1" baseline="0" dirty="0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বিষয়</a:t>
                      </a:r>
                      <a:endParaRPr lang="en-US" sz="2800" b="1" dirty="0">
                        <a:solidFill>
                          <a:srgbClr val="FF6B0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endParaRPr lang="en-US" sz="2800" b="1" dirty="0">
                        <a:solidFill>
                          <a:srgbClr val="FF6B0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6B0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endParaRPr lang="en-US" sz="2800" b="1" dirty="0">
                        <a:solidFill>
                          <a:srgbClr val="FF6B0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7646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79702"/>
              </p:ext>
            </p:extLst>
          </p:nvPr>
        </p:nvGraphicFramePr>
        <p:xfrm>
          <a:off x="707867" y="2330751"/>
          <a:ext cx="986245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391">
                  <a:extLst>
                    <a:ext uri="{9D8B030D-6E8A-4147-A177-3AD203B41FA5}">
                      <a16:colId xmlns:a16="http://schemas.microsoft.com/office/drawing/2014/main" val="2583115051"/>
                    </a:ext>
                  </a:extLst>
                </a:gridCol>
                <a:gridCol w="4092677">
                  <a:extLst>
                    <a:ext uri="{9D8B030D-6E8A-4147-A177-3AD203B41FA5}">
                      <a16:colId xmlns:a16="http://schemas.microsoft.com/office/drawing/2014/main" val="2415348951"/>
                    </a:ext>
                  </a:extLst>
                </a:gridCol>
                <a:gridCol w="4169389">
                  <a:extLst>
                    <a:ext uri="{9D8B030D-6E8A-4147-A177-3AD203B41FA5}">
                      <a16:colId xmlns:a16="http://schemas.microsoft.com/office/drawing/2014/main" val="1709042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সংজ্ঞা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বিভিন্ন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বিষয়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গুলোকে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পারস্পরিক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সম্পর্কে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আবদ্ধ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না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পৃথক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পৃথক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ভাবে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ক্ষুদ্র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পরিসরে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আলোচনা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হলে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তাকে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বলে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অর্থনীতির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বিভিন্ন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বিষয়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গুলোকে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পারস্পরিক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সম্পর্কে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আবদ্ধ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বৃহ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ৎ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পরিসরে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আলোচনা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হলে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তাকে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অর্থনীতি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বলে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08023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35338"/>
              </p:ext>
            </p:extLst>
          </p:nvPr>
        </p:nvGraphicFramePr>
        <p:xfrm>
          <a:off x="707868" y="4546950"/>
          <a:ext cx="986245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391">
                  <a:extLst>
                    <a:ext uri="{9D8B030D-6E8A-4147-A177-3AD203B41FA5}">
                      <a16:colId xmlns:a16="http://schemas.microsoft.com/office/drawing/2014/main" val="3201351909"/>
                    </a:ext>
                  </a:extLst>
                </a:gridCol>
                <a:gridCol w="4092677">
                  <a:extLst>
                    <a:ext uri="{9D8B030D-6E8A-4147-A177-3AD203B41FA5}">
                      <a16:colId xmlns:a16="http://schemas.microsoft.com/office/drawing/2014/main" val="1868967739"/>
                    </a:ext>
                  </a:extLst>
                </a:gridCol>
                <a:gridCol w="4169389">
                  <a:extLst>
                    <a:ext uri="{9D8B030D-6E8A-4147-A177-3AD203B41FA5}">
                      <a16:colId xmlns:a16="http://schemas.microsoft.com/office/drawing/2014/main" val="2283787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শব্দগত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পার্থক্য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“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ব্যষ্টিক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”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এর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ইংরেজি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প্রতিশব্দ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“Micro”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যার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হলো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ক্ষুদ্র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।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“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সামষ্টিক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”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এর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ইংরেজি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প্রতিশব্দ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“Macro”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যার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হলো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বৃহ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ৎ ।</a:t>
                      </a:r>
                      <a:endParaRPr lang="en-US" sz="2800" b="1" dirty="0" smtClean="0">
                        <a:solidFill>
                          <a:srgbClr val="00B05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195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902</Words>
  <Application>Microsoft Office PowerPoint</Application>
  <PresentationFormat>Widescreen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Trebuchet MS</vt:lpstr>
      <vt:lpstr>Vrinda</vt:lpstr>
      <vt:lpstr>Retrospect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SHB Economics   Home</dc:title>
  <dc:creator>Shahadat Bhuiyan</dc:creator>
  <cp:lastModifiedBy>Shahadat Bhuiyan</cp:lastModifiedBy>
  <cp:revision>44</cp:revision>
  <dcterms:created xsi:type="dcterms:W3CDTF">2020-05-31T16:39:38Z</dcterms:created>
  <dcterms:modified xsi:type="dcterms:W3CDTF">2020-10-11T02:26:06Z</dcterms:modified>
</cp:coreProperties>
</file>