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1" r:id="rId6"/>
    <p:sldId id="260" r:id="rId7"/>
    <p:sldId id="262" r:id="rId8"/>
    <p:sldId id="263" r:id="rId9"/>
    <p:sldId id="268" r:id="rId10"/>
    <p:sldId id="264" r:id="rId11"/>
    <p:sldId id="267" r:id="rId12"/>
    <p:sldId id="265" r:id="rId13"/>
    <p:sldId id="266"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48"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A52DF-C925-4788-9317-D8893C94E82B}" type="datetimeFigureOut">
              <a:rPr lang="en-US" smtClean="0"/>
              <a:t>10/9/2020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5E750-B132-4B31-AF63-AF53E1044044}" type="slidenum">
              <a:rPr lang="en-US" smtClean="0"/>
              <a:t>‹#›</a:t>
            </a:fld>
            <a:endParaRPr lang="en-US"/>
          </a:p>
        </p:txBody>
      </p:sp>
    </p:spTree>
    <p:extLst>
      <p:ext uri="{BB962C8B-B14F-4D97-AF65-F5344CB8AC3E}">
        <p14:creationId xmlns:p14="http://schemas.microsoft.com/office/powerpoint/2010/main" val="345185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ছবি</a:t>
            </a:r>
            <a:r>
              <a:rPr lang="en-US" dirty="0" smtClean="0"/>
              <a:t> </a:t>
            </a:r>
            <a:r>
              <a:rPr lang="en-US" dirty="0" err="1" smtClean="0"/>
              <a:t>গুলো</a:t>
            </a:r>
            <a:r>
              <a:rPr lang="en-US" baseline="0" dirty="0" smtClean="0"/>
              <a:t> </a:t>
            </a:r>
            <a:r>
              <a:rPr lang="en-US" baseline="0" dirty="0" err="1" smtClean="0"/>
              <a:t>দেখে</a:t>
            </a:r>
            <a:r>
              <a:rPr lang="en-US" baseline="0" dirty="0" smtClean="0"/>
              <a:t> </a:t>
            </a:r>
            <a:r>
              <a:rPr lang="en-US" baseline="0" dirty="0" err="1" smtClean="0"/>
              <a:t>শিক্ষার্থীরা</a:t>
            </a:r>
            <a:r>
              <a:rPr lang="en-US" baseline="0" dirty="0" smtClean="0"/>
              <a:t> </a:t>
            </a:r>
            <a:r>
              <a:rPr lang="en-US" baseline="0" dirty="0" err="1" smtClean="0"/>
              <a:t>চিন্তা</a:t>
            </a:r>
            <a:r>
              <a:rPr lang="en-US" baseline="0" dirty="0" smtClean="0"/>
              <a:t> </a:t>
            </a:r>
            <a:r>
              <a:rPr lang="en-US" baseline="0" dirty="0" err="1" smtClean="0"/>
              <a:t>করবে</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5B5E750-B132-4B31-AF63-AF53E1044044}" type="slidenum">
              <a:rPr lang="en-US" smtClean="0"/>
              <a:t>4</a:t>
            </a:fld>
            <a:endParaRPr lang="en-US"/>
          </a:p>
        </p:txBody>
      </p:sp>
    </p:spTree>
    <p:extLst>
      <p:ext uri="{BB962C8B-B14F-4D97-AF65-F5344CB8AC3E}">
        <p14:creationId xmlns:p14="http://schemas.microsoft.com/office/powerpoint/2010/main" val="2680060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শিক্ষার্থীর</a:t>
            </a:r>
            <a:r>
              <a:rPr lang="en-US" dirty="0" smtClean="0"/>
              <a:t> </a:t>
            </a:r>
            <a:r>
              <a:rPr lang="en-US" dirty="0" err="1" smtClean="0"/>
              <a:t>ভিডিও</a:t>
            </a:r>
            <a:r>
              <a:rPr lang="en-US" baseline="0" dirty="0" smtClean="0"/>
              <a:t> </a:t>
            </a:r>
            <a:r>
              <a:rPr lang="en-US" baseline="0" dirty="0" err="1" smtClean="0"/>
              <a:t>টি</a:t>
            </a:r>
            <a:r>
              <a:rPr lang="en-US" baseline="0" dirty="0" smtClean="0"/>
              <a:t> </a:t>
            </a:r>
            <a:r>
              <a:rPr lang="en-US" baseline="0" dirty="0" err="1" smtClean="0"/>
              <a:t>দেখে</a:t>
            </a:r>
            <a:r>
              <a:rPr lang="en-US" baseline="0" dirty="0" smtClean="0"/>
              <a:t> </a:t>
            </a:r>
            <a:r>
              <a:rPr lang="en-US" baseline="0" dirty="0" err="1" smtClean="0"/>
              <a:t>পাঠ</a:t>
            </a:r>
            <a:r>
              <a:rPr lang="en-US" baseline="0" dirty="0" smtClean="0"/>
              <a:t> </a:t>
            </a:r>
            <a:r>
              <a:rPr lang="en-US" baseline="0" dirty="0" err="1" smtClean="0"/>
              <a:t>শিরোনাম</a:t>
            </a:r>
            <a:r>
              <a:rPr lang="en-US" baseline="0" dirty="0" smtClean="0"/>
              <a:t> </a:t>
            </a:r>
            <a:r>
              <a:rPr lang="en-US" baseline="0" dirty="0" err="1" smtClean="0"/>
              <a:t>বলবে</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5B5E750-B132-4B31-AF63-AF53E1044044}" type="slidenum">
              <a:rPr lang="en-US" smtClean="0"/>
              <a:t>5</a:t>
            </a:fld>
            <a:endParaRPr lang="en-US"/>
          </a:p>
        </p:txBody>
      </p:sp>
    </p:spTree>
    <p:extLst>
      <p:ext uri="{BB962C8B-B14F-4D97-AF65-F5344CB8AC3E}">
        <p14:creationId xmlns:p14="http://schemas.microsoft.com/office/powerpoint/2010/main" val="2030374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987621-A0B8-46F1-A516-BB38513B6F18}" type="datetimeFigureOut">
              <a:rPr lang="en-US" smtClean="0"/>
              <a:t>10/9/2020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D15406-7984-48B6-B329-A4D90C0879F2}" type="slidenum">
              <a:rPr lang="en-US" smtClean="0"/>
              <a:t>‹#›</a:t>
            </a:fld>
            <a:endParaRPr lang="en-US"/>
          </a:p>
        </p:txBody>
      </p:sp>
    </p:spTree>
    <p:extLst>
      <p:ext uri="{BB962C8B-B14F-4D97-AF65-F5344CB8AC3E}">
        <p14:creationId xmlns:p14="http://schemas.microsoft.com/office/powerpoint/2010/main" val="385233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987621-A0B8-46F1-A516-BB38513B6F18}" type="datetimeFigureOut">
              <a:rPr lang="en-US" smtClean="0"/>
              <a:t>10/9/2020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D15406-7984-48B6-B329-A4D90C0879F2}" type="slidenum">
              <a:rPr lang="en-US" smtClean="0"/>
              <a:t>‹#›</a:t>
            </a:fld>
            <a:endParaRPr lang="en-US"/>
          </a:p>
        </p:txBody>
      </p:sp>
    </p:spTree>
    <p:extLst>
      <p:ext uri="{BB962C8B-B14F-4D97-AF65-F5344CB8AC3E}">
        <p14:creationId xmlns:p14="http://schemas.microsoft.com/office/powerpoint/2010/main" val="278405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987621-A0B8-46F1-A516-BB38513B6F18}" type="datetimeFigureOut">
              <a:rPr lang="en-US" smtClean="0"/>
              <a:t>10/9/2020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D15406-7984-48B6-B329-A4D90C0879F2}" type="slidenum">
              <a:rPr lang="en-US" smtClean="0"/>
              <a:t>‹#›</a:t>
            </a:fld>
            <a:endParaRPr lang="en-US"/>
          </a:p>
        </p:txBody>
      </p:sp>
    </p:spTree>
    <p:extLst>
      <p:ext uri="{BB962C8B-B14F-4D97-AF65-F5344CB8AC3E}">
        <p14:creationId xmlns:p14="http://schemas.microsoft.com/office/powerpoint/2010/main" val="269287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987621-A0B8-46F1-A516-BB38513B6F18}" type="datetimeFigureOut">
              <a:rPr lang="en-US" smtClean="0"/>
              <a:t>10/9/2020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D15406-7984-48B6-B329-A4D90C0879F2}" type="slidenum">
              <a:rPr lang="en-US" smtClean="0"/>
              <a:t>‹#›</a:t>
            </a:fld>
            <a:endParaRPr lang="en-US"/>
          </a:p>
        </p:txBody>
      </p:sp>
    </p:spTree>
    <p:extLst>
      <p:ext uri="{BB962C8B-B14F-4D97-AF65-F5344CB8AC3E}">
        <p14:creationId xmlns:p14="http://schemas.microsoft.com/office/powerpoint/2010/main" val="180077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987621-A0B8-46F1-A516-BB38513B6F18}" type="datetimeFigureOut">
              <a:rPr lang="en-US" smtClean="0"/>
              <a:t>10/9/2020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D15406-7984-48B6-B329-A4D90C0879F2}" type="slidenum">
              <a:rPr lang="en-US" smtClean="0"/>
              <a:t>‹#›</a:t>
            </a:fld>
            <a:endParaRPr lang="en-US"/>
          </a:p>
        </p:txBody>
      </p:sp>
    </p:spTree>
    <p:extLst>
      <p:ext uri="{BB962C8B-B14F-4D97-AF65-F5344CB8AC3E}">
        <p14:creationId xmlns:p14="http://schemas.microsoft.com/office/powerpoint/2010/main" val="162550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987621-A0B8-46F1-A516-BB38513B6F18}" type="datetimeFigureOut">
              <a:rPr lang="en-US" smtClean="0"/>
              <a:t>10/9/2020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0D15406-7984-48B6-B329-A4D90C0879F2}" type="slidenum">
              <a:rPr lang="en-US" smtClean="0"/>
              <a:t>‹#›</a:t>
            </a:fld>
            <a:endParaRPr lang="en-US"/>
          </a:p>
        </p:txBody>
      </p:sp>
    </p:spTree>
    <p:extLst>
      <p:ext uri="{BB962C8B-B14F-4D97-AF65-F5344CB8AC3E}">
        <p14:creationId xmlns:p14="http://schemas.microsoft.com/office/powerpoint/2010/main" val="1139839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987621-A0B8-46F1-A516-BB38513B6F18}" type="datetimeFigureOut">
              <a:rPr lang="en-US" smtClean="0"/>
              <a:t>10/9/2020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0D15406-7984-48B6-B329-A4D90C0879F2}" type="slidenum">
              <a:rPr lang="en-US" smtClean="0"/>
              <a:t>‹#›</a:t>
            </a:fld>
            <a:endParaRPr lang="en-US"/>
          </a:p>
        </p:txBody>
      </p:sp>
    </p:spTree>
    <p:extLst>
      <p:ext uri="{BB962C8B-B14F-4D97-AF65-F5344CB8AC3E}">
        <p14:creationId xmlns:p14="http://schemas.microsoft.com/office/powerpoint/2010/main" val="364826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987621-A0B8-46F1-A516-BB38513B6F18}" type="datetimeFigureOut">
              <a:rPr lang="en-US" smtClean="0"/>
              <a:t>10/9/2020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0D15406-7984-48B6-B329-A4D90C0879F2}" type="slidenum">
              <a:rPr lang="en-US" smtClean="0"/>
              <a:t>‹#›</a:t>
            </a:fld>
            <a:endParaRPr lang="en-US"/>
          </a:p>
        </p:txBody>
      </p:sp>
    </p:spTree>
    <p:extLst>
      <p:ext uri="{BB962C8B-B14F-4D97-AF65-F5344CB8AC3E}">
        <p14:creationId xmlns:p14="http://schemas.microsoft.com/office/powerpoint/2010/main" val="127447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987621-A0B8-46F1-A516-BB38513B6F18}" type="datetimeFigureOut">
              <a:rPr lang="en-US" smtClean="0"/>
              <a:t>10/9/2020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0D15406-7984-48B6-B329-A4D90C0879F2}" type="slidenum">
              <a:rPr lang="en-US" smtClean="0"/>
              <a:t>‹#›</a:t>
            </a:fld>
            <a:endParaRPr lang="en-US"/>
          </a:p>
        </p:txBody>
      </p:sp>
    </p:spTree>
    <p:extLst>
      <p:ext uri="{BB962C8B-B14F-4D97-AF65-F5344CB8AC3E}">
        <p14:creationId xmlns:p14="http://schemas.microsoft.com/office/powerpoint/2010/main" val="620750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987621-A0B8-46F1-A516-BB38513B6F18}" type="datetimeFigureOut">
              <a:rPr lang="en-US" smtClean="0"/>
              <a:t>10/9/2020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0D15406-7984-48B6-B329-A4D90C0879F2}" type="slidenum">
              <a:rPr lang="en-US" smtClean="0"/>
              <a:t>‹#›</a:t>
            </a:fld>
            <a:endParaRPr lang="en-US"/>
          </a:p>
        </p:txBody>
      </p:sp>
    </p:spTree>
    <p:extLst>
      <p:ext uri="{BB962C8B-B14F-4D97-AF65-F5344CB8AC3E}">
        <p14:creationId xmlns:p14="http://schemas.microsoft.com/office/powerpoint/2010/main" val="192236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987621-A0B8-46F1-A516-BB38513B6F18}" type="datetimeFigureOut">
              <a:rPr lang="en-US" smtClean="0"/>
              <a:t>10/9/2020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0D15406-7984-48B6-B329-A4D90C0879F2}" type="slidenum">
              <a:rPr lang="en-US" smtClean="0"/>
              <a:t>‹#›</a:t>
            </a:fld>
            <a:endParaRPr lang="en-US"/>
          </a:p>
        </p:txBody>
      </p:sp>
    </p:spTree>
    <p:extLst>
      <p:ext uri="{BB962C8B-B14F-4D97-AF65-F5344CB8AC3E}">
        <p14:creationId xmlns:p14="http://schemas.microsoft.com/office/powerpoint/2010/main" val="381482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ame 6"/>
          <p:cNvSpPr/>
          <p:nvPr userDrawn="1"/>
        </p:nvSpPr>
        <p:spPr>
          <a:xfrm>
            <a:off x="0" y="0"/>
            <a:ext cx="12344400" cy="7044267"/>
          </a:xfrm>
          <a:prstGeom prst="frame">
            <a:avLst>
              <a:gd name="adj1" fmla="val 15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Frame 7"/>
          <p:cNvSpPr/>
          <p:nvPr userDrawn="1"/>
        </p:nvSpPr>
        <p:spPr>
          <a:xfrm>
            <a:off x="177800" y="169333"/>
            <a:ext cx="11954933" cy="6688667"/>
          </a:xfrm>
          <a:prstGeom prst="frame">
            <a:avLst>
              <a:gd name="adj1" fmla="val 1234"/>
            </a:avLst>
          </a:prstGeom>
          <a:scene3d>
            <a:camera prst="orthographicFront"/>
            <a:lightRig rig="threePt" dir="t"/>
          </a:scene3d>
          <a:sp3d>
            <a:bevelT prst="convex"/>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9" name="Rounded Rectangle 8"/>
          <p:cNvSpPr/>
          <p:nvPr userDrawn="1"/>
        </p:nvSpPr>
        <p:spPr>
          <a:xfrm>
            <a:off x="254001" y="6256868"/>
            <a:ext cx="11785600" cy="516466"/>
          </a:xfrm>
          <a:prstGeom prst="roundRect">
            <a:avLst>
              <a:gd name="adj" fmla="val 23709"/>
            </a:avLst>
          </a:prstGeom>
          <a:scene3d>
            <a:camera prst="orthographicFront"/>
            <a:lightRig rig="threePt" dir="t"/>
          </a:scene3d>
          <a:sp3d>
            <a:bevelT prst="slope"/>
          </a:sp3d>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TextBox 9"/>
          <p:cNvSpPr txBox="1"/>
          <p:nvPr userDrawn="1"/>
        </p:nvSpPr>
        <p:spPr>
          <a:xfrm>
            <a:off x="4885267" y="6312470"/>
            <a:ext cx="2818849" cy="369332"/>
          </a:xfrm>
          <a:prstGeom prst="rect">
            <a:avLst/>
          </a:prstGeom>
          <a:noFill/>
        </p:spPr>
        <p:txBody>
          <a:bodyPr wrap="none" rtlCol="0">
            <a:spAutoFit/>
          </a:bodyPr>
          <a:lstStyle/>
          <a:p>
            <a:r>
              <a:rPr lang="en-US" b="1" dirty="0" smtClean="0">
                <a:solidFill>
                  <a:schemeClr val="bg1"/>
                </a:solidFill>
              </a:rPr>
              <a:t>Shirinmirpur99@gmail.com</a:t>
            </a:r>
            <a:endParaRPr lang="en-US" b="1" dirty="0">
              <a:solidFill>
                <a:schemeClr val="bg1"/>
              </a:solidFill>
            </a:endParaRPr>
          </a:p>
        </p:txBody>
      </p:sp>
    </p:spTree>
    <p:extLst>
      <p:ext uri="{BB962C8B-B14F-4D97-AF65-F5344CB8AC3E}">
        <p14:creationId xmlns:p14="http://schemas.microsoft.com/office/powerpoint/2010/main" val="2915355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348926" cy="7016436"/>
          </a:xfrm>
          <a:prstGeom prst="rect">
            <a:avLst/>
          </a:prstGeom>
        </p:spPr>
      </p:pic>
    </p:spTree>
    <p:extLst>
      <p:ext uri="{BB962C8B-B14F-4D97-AF65-F5344CB8AC3E}">
        <p14:creationId xmlns:p14="http://schemas.microsoft.com/office/powerpoint/2010/main" val="3161617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5510" y="799899"/>
            <a:ext cx="5161991" cy="646331"/>
          </a:xfrm>
          <a:prstGeom prst="rect">
            <a:avLst/>
          </a:prstGeom>
          <a:solidFill>
            <a:schemeClr val="accent6">
              <a:lumMod val="40000"/>
              <a:lumOff val="60000"/>
            </a:schemeClr>
          </a:solidFill>
          <a:scene3d>
            <a:camera prst="orthographicFront"/>
            <a:lightRig rig="threePt" dir="t"/>
          </a:scene3d>
          <a:sp3d>
            <a:bevelT prst="angle"/>
          </a:sp3d>
        </p:spPr>
        <p:txBody>
          <a:bodyPr wrap="none">
            <a:spAutoFit/>
          </a:bodyPr>
          <a:lstStyle/>
          <a:p>
            <a:r>
              <a:rPr lang="en-US" sz="3600" b="1" dirty="0" err="1">
                <a:latin typeface="NikoshBAN" panose="02000000000000000000" pitchFamily="2" charset="0"/>
                <a:cs typeface="NikoshBAN" panose="02000000000000000000" pitchFamily="2" charset="0"/>
              </a:rPr>
              <a:t>অপটিক্যাল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ফাইবার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সম্পর্কে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ব্যাখ্যা</a:t>
            </a:r>
            <a:r>
              <a:rPr lang="en-US" sz="3600" b="1" dirty="0">
                <a:latin typeface="NikoshBAN" panose="02000000000000000000" pitchFamily="2" charset="0"/>
                <a:cs typeface="NikoshBAN" panose="02000000000000000000" pitchFamily="2" charset="0"/>
              </a:rPr>
              <a:t> </a:t>
            </a:r>
            <a:endParaRPr lang="en-US" sz="3600" b="1" dirty="0"/>
          </a:p>
        </p:txBody>
      </p:sp>
      <p:sp>
        <p:nvSpPr>
          <p:cNvPr id="3" name="Rectangle 2"/>
          <p:cNvSpPr/>
          <p:nvPr/>
        </p:nvSpPr>
        <p:spPr>
          <a:xfrm>
            <a:off x="625510" y="3975928"/>
            <a:ext cx="9961831" cy="2062103"/>
          </a:xfrm>
          <a:prstGeom prst="rect">
            <a:avLst/>
          </a:prstGeom>
          <a:solidFill>
            <a:schemeClr val="bg2">
              <a:lumMod val="90000"/>
            </a:schemeClr>
          </a:solidFill>
          <a:scene3d>
            <a:camera prst="orthographicFront"/>
            <a:lightRig rig="threePt" dir="t"/>
          </a:scene3d>
          <a:sp3d>
            <a:bevelT w="152400" h="50800" prst="softRound"/>
          </a:sp3d>
        </p:spPr>
        <p:txBody>
          <a:bodyPr wrap="square">
            <a:spAutoFit/>
          </a:bodyPr>
          <a:lstStyle/>
          <a:p>
            <a:r>
              <a:rPr lang="as-IN" sz="3200" dirty="0">
                <a:solidFill>
                  <a:srgbClr val="000000"/>
                </a:solidFill>
                <a:latin typeface="NikoshBAN" panose="02000000000000000000" pitchFamily="2" charset="0"/>
                <a:cs typeface="NikoshBAN" panose="02000000000000000000" pitchFamily="2" charset="0"/>
              </a:rPr>
              <a:t>বাণিজ্যিকভাবে প্রথমবারের মতো অপটিক্যাল ফাইবারের ব্যবহার শুরু হয় ১৯৭৫ সালে। এর ১৩ বছর পর স্থাপিত হয় প্রথম ট্রান্স-আটলান্টিক ক্যাবল। সময়ের সাথে সাথে এটি আরও উন্নত হয়েছে। বর্তমান সময়ে এসে অপটিক্যাল ফাইবারকে পুরো ইন্টারনেট ব্যবস্থার মেরুদণ্ড বললেও ভুল হবে না।</a:t>
            </a:r>
            <a:endParaRPr lang="en-US" sz="3200" dirty="0">
              <a:latin typeface="NikoshBAN" panose="02000000000000000000" pitchFamily="2" charset="0"/>
              <a:cs typeface="NikoshBAN" panose="02000000000000000000" pitchFamily="2" charset="0"/>
            </a:endParaRPr>
          </a:p>
        </p:txBody>
      </p:sp>
      <p:pic>
        <p:nvPicPr>
          <p:cNvPr id="4098" name="Picture 2" descr="অপটিক্যাল ফাইবা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454" y="546401"/>
            <a:ext cx="4325889" cy="317683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1307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diamond(in)">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6300" y="1950834"/>
            <a:ext cx="8286939" cy="4154984"/>
          </a:xfrm>
          <a:prstGeom prst="rect">
            <a:avLst/>
          </a:prstGeom>
        </p:spPr>
        <p:txBody>
          <a:bodyPr wrap="square">
            <a:spAutoFit/>
          </a:bodyPr>
          <a:lstStyle/>
          <a:p>
            <a:pPr algn="just"/>
            <a:r>
              <a:rPr lang="as-IN" sz="2400" dirty="0" smtClean="0">
                <a:solidFill>
                  <a:srgbClr val="000000"/>
                </a:solidFill>
                <a:latin typeface="NikoshBAN" panose="02000000000000000000" pitchFamily="2" charset="0"/>
                <a:cs typeface="NikoshBAN" panose="02000000000000000000" pitchFamily="2" charset="0"/>
              </a:rPr>
              <a:t>- </a:t>
            </a:r>
            <a:r>
              <a:rPr lang="as-IN" sz="2400" dirty="0">
                <a:solidFill>
                  <a:srgbClr val="000000"/>
                </a:solidFill>
                <a:latin typeface="NikoshBAN" panose="02000000000000000000" pitchFamily="2" charset="0"/>
                <a:cs typeface="NikoshBAN" panose="02000000000000000000" pitchFamily="2" charset="0"/>
              </a:rPr>
              <a:t>কাঁচামালের খরচ তুলনামূলক কম</a:t>
            </a:r>
          </a:p>
          <a:p>
            <a:pPr algn="just"/>
            <a:r>
              <a:rPr lang="as-IN" sz="2400" dirty="0">
                <a:solidFill>
                  <a:srgbClr val="000000"/>
                </a:solidFill>
                <a:latin typeface="NikoshBAN" panose="02000000000000000000" pitchFamily="2" charset="0"/>
                <a:cs typeface="NikoshBAN" panose="02000000000000000000" pitchFamily="2" charset="0"/>
              </a:rPr>
              <a:t>- ট্রান্সমিটার ও রিসিভার-এর খরচ তুলনামূলক কম</a:t>
            </a:r>
          </a:p>
          <a:p>
            <a:pPr algn="just"/>
            <a:r>
              <a:rPr lang="as-IN" sz="2400" dirty="0">
                <a:solidFill>
                  <a:srgbClr val="000000"/>
                </a:solidFill>
                <a:latin typeface="NikoshBAN" panose="02000000000000000000" pitchFamily="2" charset="0"/>
                <a:cs typeface="NikoshBAN" panose="02000000000000000000" pitchFamily="2" charset="0"/>
              </a:rPr>
              <a:t>- একইসঙ্গে তড়িৎ শক্তি ও সংকেত পাঠানোর ক্ষমতা</a:t>
            </a:r>
          </a:p>
          <a:p>
            <a:pPr algn="just"/>
            <a:r>
              <a:rPr lang="as-IN" sz="2400" dirty="0">
                <a:solidFill>
                  <a:srgbClr val="000000"/>
                </a:solidFill>
                <a:latin typeface="NikoshBAN" panose="02000000000000000000" pitchFamily="2" charset="0"/>
                <a:cs typeface="NikoshBAN" panose="02000000000000000000" pitchFamily="2" charset="0"/>
              </a:rPr>
              <a:t>- তড়িৎ-চুম্বকীয় বাধা (ইলেক্ট্রোম্যাগনেটিক ইন্টারফেরেন্স), আণবিক </a:t>
            </a:r>
            <a:r>
              <a:rPr lang="as-IN" sz="2400" dirty="0" smtClean="0">
                <a:solidFill>
                  <a:srgbClr val="000000"/>
                </a:solidFill>
                <a:latin typeface="NikoshBAN" panose="02000000000000000000" pitchFamily="2" charset="0"/>
                <a:cs typeface="NikoshBAN" panose="02000000000000000000" pitchFamily="2" charset="0"/>
              </a:rPr>
              <a:t>তেজস্ক্রি</a:t>
            </a:r>
            <a:r>
              <a:rPr lang="en-US" sz="2400" dirty="0" smtClean="0">
                <a:solidFill>
                  <a:srgbClr val="000000"/>
                </a:solidFill>
                <a:latin typeface="NikoshBAN" panose="02000000000000000000" pitchFamily="2" charset="0"/>
                <a:cs typeface="NikoshBAN" panose="02000000000000000000" pitchFamily="2" charset="0"/>
              </a:rPr>
              <a:t>য়</a:t>
            </a:r>
            <a:r>
              <a:rPr lang="as-IN" sz="2400" dirty="0" smtClean="0">
                <a:solidFill>
                  <a:srgbClr val="000000"/>
                </a:solidFill>
                <a:latin typeface="NikoshBAN" panose="02000000000000000000" pitchFamily="2" charset="0"/>
                <a:cs typeface="NikoshBAN" panose="02000000000000000000" pitchFamily="2" charset="0"/>
              </a:rPr>
              <a:t>তা </a:t>
            </a:r>
            <a:r>
              <a:rPr lang="as-IN" sz="2400" dirty="0">
                <a:solidFill>
                  <a:srgbClr val="000000"/>
                </a:solidFill>
                <a:latin typeface="NikoshBAN" panose="02000000000000000000" pitchFamily="2" charset="0"/>
                <a:cs typeface="NikoshBAN" panose="02000000000000000000" pitchFamily="2" charset="0"/>
              </a:rPr>
              <a:t>প্রতিরোধে অপটিক্যাল ফাইবার কার্যকর।</a:t>
            </a:r>
          </a:p>
          <a:p>
            <a:pPr algn="just"/>
            <a:r>
              <a:rPr lang="as-IN" sz="2400" dirty="0">
                <a:solidFill>
                  <a:srgbClr val="000000"/>
                </a:solidFill>
                <a:latin typeface="NikoshBAN" panose="02000000000000000000" pitchFamily="2" charset="0"/>
                <a:cs typeface="NikoshBAN" panose="02000000000000000000" pitchFamily="2" charset="0"/>
              </a:rPr>
              <a:t>- উচ্চ বৈদ্যুতিক রোধ, যার কারণে উচ্চ ভোল্টের বৈদ্যুতিক যন্ত্রপাতির মাঝেও ব্যবহার করা যায়।</a:t>
            </a:r>
          </a:p>
          <a:p>
            <a:pPr algn="just"/>
            <a:r>
              <a:rPr lang="as-IN" sz="2400" dirty="0">
                <a:solidFill>
                  <a:srgbClr val="000000"/>
                </a:solidFill>
                <a:latin typeface="NikoshBAN" panose="02000000000000000000" pitchFamily="2" charset="0"/>
                <a:cs typeface="NikoshBAN" panose="02000000000000000000" pitchFamily="2" charset="0"/>
              </a:rPr>
              <a:t>- হালকা ওজন, যা বিশেষ করে আকাশযানের ক্ষেত্রে গুরুত্বপূর্ণ।</a:t>
            </a:r>
          </a:p>
          <a:p>
            <a:pPr algn="just"/>
            <a:r>
              <a:rPr lang="as-IN" sz="2400" dirty="0">
                <a:solidFill>
                  <a:srgbClr val="000000"/>
                </a:solidFill>
                <a:latin typeface="NikoshBAN" panose="02000000000000000000" pitchFamily="2" charset="0"/>
                <a:cs typeface="NikoshBAN" panose="02000000000000000000" pitchFamily="2" charset="0"/>
              </a:rPr>
              <a:t>- দাহ্য বস্তুর সঙ্গেও ব্যবহার করা </a:t>
            </a:r>
            <a:r>
              <a:rPr lang="as-IN" sz="2400" dirty="0" smtClean="0">
                <a:solidFill>
                  <a:srgbClr val="000000"/>
                </a:solidFill>
                <a:latin typeface="NikoshBAN" panose="02000000000000000000" pitchFamily="2" charset="0"/>
                <a:cs typeface="NikoshBAN" panose="02000000000000000000" pitchFamily="2" charset="0"/>
              </a:rPr>
              <a:t>যা</a:t>
            </a:r>
            <a:r>
              <a:rPr lang="en-US" sz="2400" dirty="0" smtClean="0">
                <a:solidFill>
                  <a:srgbClr val="000000"/>
                </a:solidFill>
                <a:latin typeface="NikoshBAN" panose="02000000000000000000" pitchFamily="2" charset="0"/>
                <a:cs typeface="NikoshBAN" panose="02000000000000000000" pitchFamily="2" charset="0"/>
              </a:rPr>
              <a:t>য়</a:t>
            </a:r>
            <a:r>
              <a:rPr lang="as-IN" sz="2400" dirty="0" smtClean="0">
                <a:solidFill>
                  <a:srgbClr val="000000"/>
                </a:solidFill>
                <a:latin typeface="NikoshBAN" panose="02000000000000000000" pitchFamily="2" charset="0"/>
                <a:cs typeface="NikoshBAN" panose="02000000000000000000" pitchFamily="2" charset="0"/>
              </a:rPr>
              <a:t>।</a:t>
            </a:r>
            <a:endParaRPr lang="as-IN" sz="2400" dirty="0">
              <a:solidFill>
                <a:srgbClr val="000000"/>
              </a:solidFill>
              <a:latin typeface="NikoshBAN" panose="02000000000000000000" pitchFamily="2" charset="0"/>
              <a:cs typeface="NikoshBAN" panose="02000000000000000000" pitchFamily="2" charset="0"/>
            </a:endParaRPr>
          </a:p>
          <a:p>
            <a:pPr algn="just"/>
            <a:r>
              <a:rPr lang="as-IN" sz="2400" dirty="0">
                <a:solidFill>
                  <a:srgbClr val="000000"/>
                </a:solidFill>
                <a:latin typeface="NikoshBAN" panose="02000000000000000000" pitchFamily="2" charset="0"/>
                <a:cs typeface="NikoshBAN" panose="02000000000000000000" pitchFamily="2" charset="0"/>
              </a:rPr>
              <a:t>- কোনো তড়িৎ-চুম্বকীয় বিকিরণ </a:t>
            </a:r>
            <a:r>
              <a:rPr lang="as-IN" sz="2400" dirty="0" smtClean="0">
                <a:solidFill>
                  <a:srgbClr val="000000"/>
                </a:solidFill>
                <a:latin typeface="NikoshBAN" panose="02000000000000000000" pitchFamily="2" charset="0"/>
                <a:cs typeface="NikoshBAN" panose="02000000000000000000" pitchFamily="2" charset="0"/>
              </a:rPr>
              <a:t>হ</a:t>
            </a:r>
            <a:r>
              <a:rPr lang="en-US" sz="2400" dirty="0" smtClean="0">
                <a:solidFill>
                  <a:srgbClr val="000000"/>
                </a:solidFill>
                <a:latin typeface="NikoshBAN" panose="02000000000000000000" pitchFamily="2" charset="0"/>
                <a:cs typeface="NikoshBAN" panose="02000000000000000000" pitchFamily="2" charset="0"/>
              </a:rPr>
              <a:t>য়</a:t>
            </a:r>
            <a:r>
              <a:rPr lang="as-IN" sz="2400" dirty="0" smtClean="0">
                <a:solidFill>
                  <a:srgbClr val="000000"/>
                </a:solidFill>
                <a:latin typeface="NikoshBAN" panose="02000000000000000000" pitchFamily="2" charset="0"/>
                <a:cs typeface="NikoshBAN" panose="02000000000000000000" pitchFamily="2" charset="0"/>
              </a:rPr>
              <a:t> </a:t>
            </a:r>
            <a:r>
              <a:rPr lang="as-IN" sz="2400" dirty="0">
                <a:solidFill>
                  <a:srgbClr val="000000"/>
                </a:solidFill>
                <a:latin typeface="NikoshBAN" panose="02000000000000000000" pitchFamily="2" charset="0"/>
                <a:cs typeface="NikoshBAN" panose="02000000000000000000" pitchFamily="2" charset="0"/>
              </a:rPr>
              <a:t>না যা নিরাপত্তা </a:t>
            </a:r>
            <a:r>
              <a:rPr lang="as-IN" sz="2400" dirty="0" smtClean="0">
                <a:solidFill>
                  <a:srgbClr val="000000"/>
                </a:solidFill>
                <a:latin typeface="NikoshBAN" panose="02000000000000000000" pitchFamily="2" charset="0"/>
                <a:cs typeface="NikoshBAN" panose="02000000000000000000" pitchFamily="2" charset="0"/>
              </a:rPr>
              <a:t>ব্যবস্থা</a:t>
            </a:r>
            <a:r>
              <a:rPr lang="en-US" sz="2400" dirty="0" smtClean="0">
                <a:solidFill>
                  <a:srgbClr val="000000"/>
                </a:solidFill>
                <a:latin typeface="NikoshBAN" panose="02000000000000000000" pitchFamily="2" charset="0"/>
                <a:cs typeface="NikoshBAN" panose="02000000000000000000" pitchFamily="2" charset="0"/>
              </a:rPr>
              <a:t>য়</a:t>
            </a:r>
            <a:r>
              <a:rPr lang="as-IN" sz="2400" dirty="0" smtClean="0">
                <a:solidFill>
                  <a:srgbClr val="000000"/>
                </a:solidFill>
                <a:latin typeface="NikoshBAN" panose="02000000000000000000" pitchFamily="2" charset="0"/>
                <a:cs typeface="NikoshBAN" panose="02000000000000000000" pitchFamily="2" charset="0"/>
              </a:rPr>
              <a:t> </a:t>
            </a:r>
            <a:r>
              <a:rPr lang="as-IN" sz="2400" dirty="0">
                <a:solidFill>
                  <a:srgbClr val="000000"/>
                </a:solidFill>
                <a:latin typeface="NikoshBAN" panose="02000000000000000000" pitchFamily="2" charset="0"/>
                <a:cs typeface="NikoshBAN" panose="02000000000000000000" pitchFamily="2" charset="0"/>
              </a:rPr>
              <a:t>বিশেষ গুরুত্বপূর্ণ।</a:t>
            </a:r>
          </a:p>
          <a:p>
            <a:pPr algn="just"/>
            <a:r>
              <a:rPr lang="as-IN" sz="2400" dirty="0">
                <a:solidFill>
                  <a:srgbClr val="000000"/>
                </a:solidFill>
                <a:latin typeface="NikoshBAN" panose="02000000000000000000" pitchFamily="2" charset="0"/>
                <a:cs typeface="NikoshBAN" panose="02000000000000000000" pitchFamily="2" charset="0"/>
              </a:rPr>
              <a:t>- তারের আকার ছোট।</a:t>
            </a:r>
            <a:endParaRPr lang="as-IN" sz="2400" b="0" i="0" dirty="0">
              <a:solidFill>
                <a:srgbClr val="000000"/>
              </a:solidFill>
              <a:effectLst/>
              <a:latin typeface="NikoshBAN" panose="02000000000000000000" pitchFamily="2" charset="0"/>
              <a:cs typeface="NikoshBAN" panose="02000000000000000000" pitchFamily="2" charset="0"/>
            </a:endParaRPr>
          </a:p>
        </p:txBody>
      </p:sp>
      <p:sp>
        <p:nvSpPr>
          <p:cNvPr id="2" name="Rectangle 1"/>
          <p:cNvSpPr/>
          <p:nvPr/>
        </p:nvSpPr>
        <p:spPr>
          <a:xfrm>
            <a:off x="456300" y="980968"/>
            <a:ext cx="5141151" cy="461665"/>
          </a:xfrm>
          <a:prstGeom prst="rect">
            <a:avLst/>
          </a:prstGeom>
          <a:solidFill>
            <a:srgbClr val="92D050"/>
          </a:solidFill>
          <a:scene3d>
            <a:camera prst="orthographicFront"/>
            <a:lightRig rig="threePt" dir="t"/>
          </a:scene3d>
          <a:sp3d>
            <a:bevelT prst="angle"/>
          </a:sp3d>
        </p:spPr>
        <p:txBody>
          <a:bodyPr wrap="none">
            <a:spAutoFit/>
          </a:bodyPr>
          <a:lstStyle/>
          <a:p>
            <a:pPr algn="just"/>
            <a:r>
              <a:rPr lang="as-IN" sz="2400" b="1" dirty="0">
                <a:solidFill>
                  <a:srgbClr val="000000"/>
                </a:solidFill>
                <a:latin typeface="NikoshBAN" panose="02000000000000000000" pitchFamily="2" charset="0"/>
                <a:cs typeface="NikoshBAN" panose="02000000000000000000" pitchFamily="2" charset="0"/>
              </a:rPr>
              <a:t>বহুলমাত্রায় অপটিক্যাল ফাইবার ব্যবহারের মূল কারণ-</a:t>
            </a:r>
            <a:endParaRPr lang="as-IN" sz="2400" dirty="0">
              <a:solidFill>
                <a:srgbClr val="00000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7663" y="634696"/>
            <a:ext cx="3139478" cy="2868995"/>
          </a:xfrm>
          <a:prstGeom prst="rect">
            <a:avLst/>
          </a:prstGeom>
        </p:spPr>
      </p:pic>
    </p:spTree>
    <p:extLst>
      <p:ext uri="{BB962C8B-B14F-4D97-AF65-F5344CB8AC3E}">
        <p14:creationId xmlns:p14="http://schemas.microsoft.com/office/powerpoint/2010/main" val="33534708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5386" y="582615"/>
            <a:ext cx="3031599" cy="584775"/>
          </a:xfrm>
          <a:prstGeom prst="rect">
            <a:avLst/>
          </a:prstGeom>
          <a:solidFill>
            <a:schemeClr val="accent5">
              <a:lumMod val="40000"/>
              <a:lumOff val="60000"/>
            </a:schemeClr>
          </a:solidFill>
          <a:scene3d>
            <a:camera prst="orthographicFront"/>
            <a:lightRig rig="threePt" dir="t"/>
          </a:scene3d>
          <a:sp3d>
            <a:bevelT prst="angle"/>
          </a:sp3d>
        </p:spPr>
        <p:txBody>
          <a:bodyPr wrap="none">
            <a:spAutoFit/>
          </a:bodyPr>
          <a:lstStyle/>
          <a:p>
            <a:r>
              <a:rPr lang="en-US" sz="3200" b="1" dirty="0" err="1">
                <a:latin typeface="NikoshBAN" panose="02000000000000000000" pitchFamily="2" charset="0"/>
                <a:cs typeface="NikoshBAN" panose="02000000000000000000" pitchFamily="2" charset="0"/>
              </a:rPr>
              <a:t>সাব-মেরিন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ক্যাবল</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a:t>
            </a:r>
            <a:r>
              <a:rPr lang="en-US" sz="3200" b="1" dirty="0">
                <a:latin typeface="NikoshBAN" panose="02000000000000000000" pitchFamily="2" charset="0"/>
                <a:cs typeface="NikoshBAN" panose="02000000000000000000" pitchFamily="2" charset="0"/>
              </a:rPr>
              <a:t> </a:t>
            </a:r>
            <a:endParaRPr lang="en-US" sz="3200" b="1" dirty="0"/>
          </a:p>
        </p:txBody>
      </p:sp>
      <p:sp>
        <p:nvSpPr>
          <p:cNvPr id="5" name="Rectangle 4"/>
          <p:cNvSpPr/>
          <p:nvPr/>
        </p:nvSpPr>
        <p:spPr>
          <a:xfrm>
            <a:off x="535386" y="3803912"/>
            <a:ext cx="10224380" cy="2308324"/>
          </a:xfrm>
          <a:prstGeom prst="rect">
            <a:avLst/>
          </a:prstGeom>
        </p:spPr>
        <p:txBody>
          <a:bodyPr wrap="square">
            <a:spAutoFit/>
          </a:bodyPr>
          <a:lstStyle/>
          <a:p>
            <a:r>
              <a:rPr lang="as-IN" sz="3600" dirty="0">
                <a:solidFill>
                  <a:srgbClr val="111111"/>
                </a:solidFill>
                <a:latin typeface="NikoshBAN" panose="02000000000000000000" pitchFamily="2" charset="0"/>
                <a:cs typeface="NikoshBAN" panose="02000000000000000000" pitchFamily="2" charset="0"/>
              </a:rPr>
              <a:t>সাব শব্দের অর্থ নিচে, আর মেরিন অর্থ হচ্ছে সাগর বা সমুদ্র। মূলত সাগরের নিচের ইন্টারনেট এবং টেলিযোগাযোগ ব্যাবস্থার জন্য পুরো বিশ্বজুরে যে অপটিক্যাল ফাইবার ব্যাবহার করা হয় তাকেই সাবমেরিন ক্যাবল বলা হয়।</a:t>
            </a:r>
            <a:endParaRPr lang="as-IN" sz="3600" i="0" dirty="0">
              <a:solidFill>
                <a:srgbClr val="111111"/>
              </a:solidFill>
              <a:effectLst/>
              <a:latin typeface="NikoshBAN" panose="02000000000000000000" pitchFamily="2" charset="0"/>
              <a:cs typeface="NikoshBAN" panose="02000000000000000000" pitchFamily="2" charset="0"/>
            </a:endParaRPr>
          </a:p>
        </p:txBody>
      </p:sp>
      <p:pic>
        <p:nvPicPr>
          <p:cNvPr id="3074" name="Picture 2" descr="সাবমেরিন ক্যাবল সমস্যায় ইন্টারনেটে ধীরগ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6622" y="411979"/>
            <a:ext cx="4953000" cy="3048001"/>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2632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43605" y="307818"/>
            <a:ext cx="2249334" cy="769441"/>
          </a:xfrm>
          <a:prstGeom prst="rect">
            <a:avLst/>
          </a:prstGeom>
          <a:solidFill>
            <a:schemeClr val="accent6">
              <a:lumMod val="60000"/>
              <a:lumOff val="40000"/>
            </a:schemeClr>
          </a:solidFill>
          <a:scene3d>
            <a:camera prst="orthographicFront"/>
            <a:lightRig rig="threePt" dir="t"/>
          </a:scene3d>
          <a:sp3d>
            <a:bevelT w="152400" h="50800" prst="softRound"/>
          </a:sp3d>
        </p:spPr>
        <p:txBody>
          <a:bodyPr wrap="none" rtlCol="0">
            <a:spAutoFit/>
          </a:bodyPr>
          <a:lstStyle/>
          <a:p>
            <a:r>
              <a:rPr lang="en-US" sz="4400" dirty="0" err="1" smtClean="0">
                <a:latin typeface="NikoshBAN" panose="02000000000000000000" pitchFamily="2" charset="0"/>
                <a:cs typeface="NikoshBAN" panose="02000000000000000000" pitchFamily="2" charset="0"/>
              </a:rPr>
              <a:t>দলগত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কাজ</a:t>
            </a:r>
            <a:endParaRPr lang="en-US" sz="4400" dirty="0">
              <a:latin typeface="NikoshBAN" panose="02000000000000000000" pitchFamily="2" charset="0"/>
              <a:cs typeface="NikoshBAN" panose="02000000000000000000" pitchFamily="2" charset="0"/>
            </a:endParaRPr>
          </a:p>
        </p:txBody>
      </p:sp>
      <p:sp>
        <p:nvSpPr>
          <p:cNvPr id="6" name="Rectangle 5"/>
          <p:cNvSpPr/>
          <p:nvPr/>
        </p:nvSpPr>
        <p:spPr>
          <a:xfrm>
            <a:off x="2482781" y="5160577"/>
            <a:ext cx="7128875" cy="769441"/>
          </a:xfrm>
          <a:prstGeom prst="rect">
            <a:avLst/>
          </a:prstGeom>
          <a:solidFill>
            <a:schemeClr val="accent5">
              <a:lumMod val="40000"/>
              <a:lumOff val="60000"/>
            </a:schemeClr>
          </a:solidFill>
          <a:scene3d>
            <a:camera prst="orthographicFront"/>
            <a:lightRig rig="threePt" dir="t"/>
          </a:scene3d>
          <a:sp3d>
            <a:bevelT w="152400" h="50800" prst="softRound"/>
          </a:sp3d>
        </p:spPr>
        <p:txBody>
          <a:bodyPr wrap="none">
            <a:spAutoFit/>
          </a:bodyPr>
          <a:lstStyle/>
          <a:p>
            <a:r>
              <a:rPr lang="en-US" sz="4400" dirty="0" err="1">
                <a:latin typeface="NikoshBAN" panose="02000000000000000000" pitchFamily="2" charset="0"/>
                <a:cs typeface="NikoshBAN" panose="02000000000000000000" pitchFamily="2" charset="0"/>
              </a:rPr>
              <a:t>অপটিক্যাল</a:t>
            </a:r>
            <a:r>
              <a:rPr lang="en-US" sz="4400" dirty="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ফাইবার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এর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কিছু</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বৈশিষ্ঠ</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লিখ</a:t>
            </a:r>
            <a:endParaRPr lang="en-US" sz="44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433" y="1493821"/>
            <a:ext cx="5179573" cy="3250194"/>
          </a:xfrm>
          <a:prstGeom prst="rect">
            <a:avLst/>
          </a:prstGeom>
        </p:spPr>
      </p:pic>
    </p:spTree>
    <p:extLst>
      <p:ext uri="{BB962C8B-B14F-4D97-AF65-F5344CB8AC3E}">
        <p14:creationId xmlns:p14="http://schemas.microsoft.com/office/powerpoint/2010/main" val="15322318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00270" y="283850"/>
            <a:ext cx="1673856" cy="830997"/>
          </a:xfrm>
          <a:prstGeom prst="rect">
            <a:avLst/>
          </a:prstGeom>
          <a:solidFill>
            <a:schemeClr val="accent2">
              <a:lumMod val="40000"/>
              <a:lumOff val="60000"/>
            </a:schemeClr>
          </a:solidFill>
          <a:scene3d>
            <a:camera prst="orthographicFront"/>
            <a:lightRig rig="threePt" dir="t"/>
          </a:scene3d>
          <a:sp3d>
            <a:bevelT prst="angle"/>
          </a:sp3d>
        </p:spPr>
        <p:txBody>
          <a:bodyPr wrap="none">
            <a:spAutoFit/>
          </a:bodyPr>
          <a:lstStyle/>
          <a:p>
            <a:r>
              <a:rPr lang="en-US" sz="4800" b="1" spc="50" dirty="0" err="1">
                <a:ln w="11430"/>
                <a:latin typeface="NikoshBAN" pitchFamily="2" charset="0"/>
                <a:cs typeface="NikoshBAN" pitchFamily="2" charset="0"/>
              </a:rPr>
              <a:t>মূল্যায়ন</a:t>
            </a:r>
            <a:endParaRPr lang="en-US" sz="4800" dirty="0"/>
          </a:p>
        </p:txBody>
      </p:sp>
      <p:sp>
        <p:nvSpPr>
          <p:cNvPr id="2" name="Rectangle 1"/>
          <p:cNvSpPr/>
          <p:nvPr/>
        </p:nvSpPr>
        <p:spPr>
          <a:xfrm>
            <a:off x="566857" y="3552581"/>
            <a:ext cx="5040009" cy="461665"/>
          </a:xfrm>
          <a:prstGeom prst="rect">
            <a:avLst/>
          </a:prstGeom>
          <a:solidFill>
            <a:srgbClr val="00B0F0"/>
          </a:solidFill>
          <a:scene3d>
            <a:camera prst="orthographicFront"/>
            <a:lightRig rig="threePt" dir="t"/>
          </a:scene3d>
          <a:sp3d>
            <a:bevelT prst="angle"/>
          </a:sp3d>
        </p:spPr>
        <p:txBody>
          <a:bodyPr wrap="square">
            <a:spAutoFit/>
          </a:bodyPr>
          <a:lstStyle/>
          <a:p>
            <a:r>
              <a:rPr lang="en-US" sz="2400" b="1" dirty="0">
                <a:latin typeface="NikoshBAN" panose="02000000000000000000" pitchFamily="2" charset="0"/>
                <a:cs typeface="NikoshBAN" panose="02000000000000000000" pitchFamily="2" charset="0"/>
              </a:rPr>
              <a:t>২</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সাব-মেরিন</a:t>
            </a:r>
            <a:r>
              <a:rPr lang="en-US" sz="2400" b="1" dirty="0" smtClean="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ক্যাবল</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কি</a:t>
            </a:r>
            <a:r>
              <a:rPr lang="en-US" sz="2400" b="1" dirty="0">
                <a:latin typeface="NikoshBAN" panose="02000000000000000000" pitchFamily="2" charset="0"/>
                <a:cs typeface="NikoshBAN" panose="02000000000000000000" pitchFamily="2" charset="0"/>
              </a:rPr>
              <a:t> ?</a:t>
            </a:r>
          </a:p>
        </p:txBody>
      </p:sp>
      <p:sp>
        <p:nvSpPr>
          <p:cNvPr id="3" name="Rectangle 2"/>
          <p:cNvSpPr/>
          <p:nvPr/>
        </p:nvSpPr>
        <p:spPr>
          <a:xfrm>
            <a:off x="566857" y="1700749"/>
            <a:ext cx="5040007" cy="461665"/>
          </a:xfrm>
          <a:prstGeom prst="rect">
            <a:avLst/>
          </a:prstGeom>
          <a:solidFill>
            <a:srgbClr val="00B0F0"/>
          </a:solidFill>
          <a:scene3d>
            <a:camera prst="orthographicFront"/>
            <a:lightRig rig="threePt" dir="t"/>
          </a:scene3d>
          <a:sp3d>
            <a:bevelT prst="angle"/>
          </a:sp3d>
        </p:spPr>
        <p:txBody>
          <a:bodyPr wrap="square">
            <a:spAutoFit/>
          </a:bodyPr>
          <a:lstStyle/>
          <a:p>
            <a:r>
              <a:rPr lang="en-US" sz="2400" b="1" dirty="0">
                <a:latin typeface="NikoshBAN" panose="02000000000000000000" pitchFamily="2" charset="0"/>
                <a:cs typeface="NikoshBAN" panose="02000000000000000000" pitchFamily="2" charset="0"/>
              </a:rPr>
              <a:t>১</a:t>
            </a:r>
            <a:r>
              <a:rPr lang="en-US" sz="2400" b="1" dirty="0" smtClean="0">
                <a:latin typeface="NikoshBAN" panose="02000000000000000000" pitchFamily="2" charset="0"/>
                <a:cs typeface="NikoshBAN" panose="02000000000000000000" pitchFamily="2" charset="0"/>
              </a:rPr>
              <a:t>। </a:t>
            </a:r>
            <a:r>
              <a:rPr lang="en-US" sz="2400" b="1" dirty="0" err="1" smtClean="0">
                <a:latin typeface="NikoshBAN" panose="02000000000000000000" pitchFamily="2" charset="0"/>
                <a:cs typeface="NikoshBAN" panose="02000000000000000000" pitchFamily="2" charset="0"/>
              </a:rPr>
              <a:t>অপটিক্যাল</a:t>
            </a:r>
            <a:r>
              <a:rPr lang="en-US" sz="2400" b="1" dirty="0" smtClean="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ফাইবার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কি</a:t>
            </a:r>
            <a:r>
              <a:rPr lang="en-US" sz="2400" b="1" dirty="0">
                <a:latin typeface="NikoshBAN" panose="02000000000000000000" pitchFamily="2" charset="0"/>
                <a:cs typeface="NikoshBAN" panose="02000000000000000000" pitchFamily="2" charset="0"/>
              </a:rPr>
              <a:t> ?</a:t>
            </a:r>
          </a:p>
        </p:txBody>
      </p:sp>
      <p:sp>
        <p:nvSpPr>
          <p:cNvPr id="7" name="Rectangle 6"/>
          <p:cNvSpPr/>
          <p:nvPr/>
        </p:nvSpPr>
        <p:spPr>
          <a:xfrm>
            <a:off x="6249911" y="3452564"/>
            <a:ext cx="5698670" cy="830997"/>
          </a:xfrm>
          <a:prstGeom prst="rect">
            <a:avLst/>
          </a:prstGeom>
          <a:solidFill>
            <a:srgbClr val="92D050"/>
          </a:solidFill>
          <a:scene3d>
            <a:camera prst="orthographicFront"/>
            <a:lightRig rig="threePt" dir="t"/>
          </a:scene3d>
          <a:sp3d>
            <a:bevelT prst="angle"/>
          </a:sp3d>
        </p:spPr>
        <p:txBody>
          <a:bodyPr wrap="square">
            <a:spAutoFit/>
          </a:bodyPr>
          <a:lstStyle/>
          <a:p>
            <a:r>
              <a:rPr lang="as-IN" sz="2400" b="1" dirty="0">
                <a:solidFill>
                  <a:srgbClr val="1D2129"/>
                </a:solidFill>
                <a:latin typeface="NikoshBAN" panose="02000000000000000000" pitchFamily="2" charset="0"/>
                <a:cs typeface="NikoshBAN" panose="02000000000000000000" pitchFamily="2" charset="0"/>
              </a:rPr>
              <a:t>"সাব" মানে "নীচে" আর 'মেরিন' মানে 'সমুদ্র বিষয়ক', "সাবমেরিন কেবল" মানে "সমুদ্রের নীচে অবস্থিত তার"।</a:t>
            </a:r>
            <a:endParaRPr lang="en-US" sz="2400" b="1" dirty="0">
              <a:latin typeface="NikoshBAN" panose="02000000000000000000" pitchFamily="2" charset="0"/>
              <a:cs typeface="NikoshBAN" panose="02000000000000000000" pitchFamily="2" charset="0"/>
            </a:endParaRPr>
          </a:p>
        </p:txBody>
      </p:sp>
      <p:sp>
        <p:nvSpPr>
          <p:cNvPr id="8" name="Rectangle 7"/>
          <p:cNvSpPr/>
          <p:nvPr/>
        </p:nvSpPr>
        <p:spPr>
          <a:xfrm>
            <a:off x="6249911" y="1662266"/>
            <a:ext cx="5698670" cy="830997"/>
          </a:xfrm>
          <a:prstGeom prst="rect">
            <a:avLst/>
          </a:prstGeom>
          <a:solidFill>
            <a:srgbClr val="92D050"/>
          </a:solidFill>
          <a:scene3d>
            <a:camera prst="orthographicFront"/>
            <a:lightRig rig="threePt" dir="t"/>
          </a:scene3d>
          <a:sp3d>
            <a:bevelT prst="angle"/>
          </a:sp3d>
        </p:spPr>
        <p:txBody>
          <a:bodyPr wrap="square">
            <a:spAutoFit/>
          </a:bodyPr>
          <a:lstStyle/>
          <a:p>
            <a:r>
              <a:rPr lang="as-IN" sz="2400" b="1" dirty="0">
                <a:solidFill>
                  <a:srgbClr val="545454"/>
                </a:solidFill>
                <a:latin typeface="NikoshBAN" panose="02000000000000000000" pitchFamily="2" charset="0"/>
                <a:cs typeface="NikoshBAN" panose="02000000000000000000" pitchFamily="2" charset="0"/>
              </a:rPr>
              <a:t>একধরনের পাতলা, স্বচ্ছ তন্তু বিশেষ, সাধারণত কাঁচ অথবা প্লাস্টিক </a:t>
            </a:r>
            <a:r>
              <a:rPr lang="as-IN" sz="2400" b="1" dirty="0" smtClean="0">
                <a:solidFill>
                  <a:srgbClr val="545454"/>
                </a:solidFill>
                <a:latin typeface="NikoshBAN" panose="02000000000000000000" pitchFamily="2" charset="0"/>
                <a:cs typeface="NikoshBAN" panose="02000000000000000000" pitchFamily="2" charset="0"/>
              </a:rPr>
              <a:t>দি</a:t>
            </a:r>
            <a:r>
              <a:rPr lang="en-US" sz="2400" b="1" dirty="0" err="1" smtClean="0">
                <a:solidFill>
                  <a:srgbClr val="545454"/>
                </a:solidFill>
                <a:latin typeface="NikoshBAN" panose="02000000000000000000" pitchFamily="2" charset="0"/>
                <a:cs typeface="NikoshBAN" panose="02000000000000000000" pitchFamily="2" charset="0"/>
              </a:rPr>
              <a:t>য়ে</a:t>
            </a:r>
            <a:r>
              <a:rPr lang="as-IN" sz="2400" b="1" dirty="0" smtClean="0">
                <a:solidFill>
                  <a:srgbClr val="545454"/>
                </a:solidFill>
                <a:latin typeface="NikoshBAN" panose="02000000000000000000" pitchFamily="2" charset="0"/>
                <a:cs typeface="NikoshBAN" panose="02000000000000000000" pitchFamily="2" charset="0"/>
              </a:rPr>
              <a:t> </a:t>
            </a:r>
            <a:r>
              <a:rPr lang="as-IN" sz="2400" b="1" dirty="0">
                <a:solidFill>
                  <a:srgbClr val="545454"/>
                </a:solidFill>
                <a:latin typeface="NikoshBAN" panose="02000000000000000000" pitchFamily="2" charset="0"/>
                <a:cs typeface="NikoshBAN" panose="02000000000000000000" pitchFamily="2" charset="0"/>
              </a:rPr>
              <a:t>বানানো </a:t>
            </a:r>
            <a:r>
              <a:rPr lang="as-IN" sz="2400" b="1" dirty="0" smtClean="0">
                <a:solidFill>
                  <a:srgbClr val="545454"/>
                </a:solidFill>
                <a:latin typeface="NikoshBAN" panose="02000000000000000000" pitchFamily="2" charset="0"/>
                <a:cs typeface="NikoshBAN" panose="02000000000000000000" pitchFamily="2" charset="0"/>
              </a:rPr>
              <a:t>হ</a:t>
            </a:r>
            <a:r>
              <a:rPr lang="en-US" sz="2400" b="1" dirty="0" smtClean="0">
                <a:solidFill>
                  <a:srgbClr val="545454"/>
                </a:solidFill>
                <a:latin typeface="NikoshBAN" panose="02000000000000000000" pitchFamily="2" charset="0"/>
                <a:cs typeface="NikoshBAN" panose="02000000000000000000" pitchFamily="2" charset="0"/>
              </a:rPr>
              <a:t>য়</a:t>
            </a:r>
            <a:r>
              <a:rPr lang="as-IN" sz="2400" b="1" dirty="0" smtClean="0">
                <a:solidFill>
                  <a:srgbClr val="545454"/>
                </a:solidFill>
                <a:latin typeface="NikoshBAN" panose="02000000000000000000" pitchFamily="2" charset="0"/>
                <a:cs typeface="NikoshBAN" panose="02000000000000000000" pitchFamily="2" charset="0"/>
              </a:rPr>
              <a:t> </a:t>
            </a:r>
            <a:r>
              <a:rPr lang="as-IN" sz="2400" b="1" dirty="0">
                <a:solidFill>
                  <a:srgbClr val="545454"/>
                </a:solidFill>
                <a:latin typeface="NikoshBAN" panose="02000000000000000000" pitchFamily="2" charset="0"/>
                <a:cs typeface="NikoshBAN" panose="02000000000000000000" pitchFamily="2" charset="0"/>
              </a:rPr>
              <a:t>যা আলো পরিবহনে ব্যবহৃত </a:t>
            </a:r>
            <a:r>
              <a:rPr lang="as-IN" sz="2400" b="1" dirty="0" smtClean="0">
                <a:solidFill>
                  <a:srgbClr val="545454"/>
                </a:solidFill>
                <a:latin typeface="NikoshBAN" panose="02000000000000000000" pitchFamily="2" charset="0"/>
                <a:cs typeface="NikoshBAN" panose="02000000000000000000" pitchFamily="2" charset="0"/>
              </a:rPr>
              <a:t>হ</a:t>
            </a:r>
            <a:r>
              <a:rPr lang="en-US" sz="2400" b="1" dirty="0" smtClean="0">
                <a:solidFill>
                  <a:srgbClr val="545454"/>
                </a:solidFill>
                <a:latin typeface="NikoshBAN" panose="02000000000000000000" pitchFamily="2" charset="0"/>
                <a:cs typeface="NikoshBAN" panose="02000000000000000000" pitchFamily="2" charset="0"/>
              </a:rPr>
              <a:t>য়</a:t>
            </a:r>
            <a:r>
              <a:rPr lang="as-IN" sz="2400" b="1" dirty="0" smtClean="0">
                <a:solidFill>
                  <a:srgbClr val="545454"/>
                </a:solidFill>
                <a:latin typeface="NikoshBAN" panose="02000000000000000000" pitchFamily="2" charset="0"/>
                <a:cs typeface="NikoshBAN" panose="02000000000000000000" pitchFamily="2" charset="0"/>
              </a:rPr>
              <a:t>।</a:t>
            </a:r>
            <a:endParaRPr lang="en-US" sz="2400" b="1" dirty="0">
              <a:latin typeface="NikoshBAN" panose="02000000000000000000" pitchFamily="2" charset="0"/>
              <a:cs typeface="NikoshBAN" panose="02000000000000000000" pitchFamily="2" charset="0"/>
            </a:endParaRPr>
          </a:p>
        </p:txBody>
      </p:sp>
      <p:sp>
        <p:nvSpPr>
          <p:cNvPr id="9" name="Rectangle 8"/>
          <p:cNvSpPr/>
          <p:nvPr/>
        </p:nvSpPr>
        <p:spPr>
          <a:xfrm>
            <a:off x="591248" y="4892537"/>
            <a:ext cx="5040006" cy="461665"/>
          </a:xfrm>
          <a:prstGeom prst="rect">
            <a:avLst/>
          </a:prstGeom>
          <a:solidFill>
            <a:srgbClr val="00B0F0"/>
          </a:solidFill>
          <a:scene3d>
            <a:camera prst="orthographicFront"/>
            <a:lightRig rig="threePt" dir="t"/>
          </a:scene3d>
          <a:sp3d>
            <a:bevelT prst="angle"/>
          </a:sp3d>
        </p:spPr>
        <p:txBody>
          <a:bodyPr wrap="square">
            <a:spAutoFit/>
          </a:bodyPr>
          <a:lstStyle/>
          <a:p>
            <a:r>
              <a:rPr lang="en-US" sz="2400" b="1" dirty="0" smtClean="0">
                <a:solidFill>
                  <a:srgbClr val="000000"/>
                </a:solidFill>
                <a:latin typeface="NikoshBAN" panose="02000000000000000000" pitchFamily="2" charset="0"/>
                <a:cs typeface="NikoshBAN" panose="02000000000000000000" pitchFamily="2" charset="0"/>
              </a:rPr>
              <a:t>৩।</a:t>
            </a:r>
            <a:r>
              <a:rPr lang="as-IN" sz="2400" b="1" dirty="0" smtClean="0">
                <a:solidFill>
                  <a:srgbClr val="000000"/>
                </a:solidFill>
                <a:latin typeface="NikoshBAN" panose="02000000000000000000" pitchFamily="2" charset="0"/>
                <a:cs typeface="NikoshBAN" panose="02000000000000000000" pitchFamily="2" charset="0"/>
              </a:rPr>
              <a:t>অপটিক্যাল </a:t>
            </a:r>
            <a:r>
              <a:rPr lang="as-IN" sz="2400" b="1" dirty="0">
                <a:solidFill>
                  <a:srgbClr val="000000"/>
                </a:solidFill>
                <a:latin typeface="NikoshBAN" panose="02000000000000000000" pitchFamily="2" charset="0"/>
                <a:cs typeface="NikoshBAN" panose="02000000000000000000" pitchFamily="2" charset="0"/>
              </a:rPr>
              <a:t>ফাইবার ব্যবহারের </a:t>
            </a:r>
            <a:r>
              <a:rPr lang="en-US" sz="2400" b="1" dirty="0" err="1" smtClean="0">
                <a:solidFill>
                  <a:srgbClr val="000000"/>
                </a:solidFill>
                <a:latin typeface="NikoshBAN" panose="02000000000000000000" pitchFamily="2" charset="0"/>
                <a:cs typeface="NikoshBAN" panose="02000000000000000000" pitchFamily="2" charset="0"/>
              </a:rPr>
              <a:t>একটি</a:t>
            </a:r>
            <a:r>
              <a:rPr lang="en-US" sz="2400" b="1" dirty="0">
                <a:solidFill>
                  <a:srgbClr val="000000"/>
                </a:solidFill>
                <a:latin typeface="NikoshBAN" panose="02000000000000000000" pitchFamily="2" charset="0"/>
                <a:cs typeface="NikoshBAN" panose="02000000000000000000" pitchFamily="2" charset="0"/>
              </a:rPr>
              <a:t> </a:t>
            </a:r>
            <a:r>
              <a:rPr lang="as-IN" sz="2400" b="1" dirty="0" smtClean="0">
                <a:solidFill>
                  <a:srgbClr val="000000"/>
                </a:solidFill>
                <a:latin typeface="NikoshBAN" panose="02000000000000000000" pitchFamily="2" charset="0"/>
                <a:cs typeface="NikoshBAN" panose="02000000000000000000" pitchFamily="2" charset="0"/>
              </a:rPr>
              <a:t>কার</a:t>
            </a:r>
            <a:r>
              <a:rPr lang="en-US" sz="2400" b="1" dirty="0" smtClean="0">
                <a:solidFill>
                  <a:srgbClr val="000000"/>
                </a:solidFill>
                <a:latin typeface="NikoshBAN" panose="02000000000000000000" pitchFamily="2" charset="0"/>
                <a:cs typeface="NikoshBAN" panose="02000000000000000000" pitchFamily="2" charset="0"/>
              </a:rPr>
              <a:t>ণ </a:t>
            </a:r>
            <a:r>
              <a:rPr lang="en-US" sz="2400" b="1" dirty="0" err="1">
                <a:solidFill>
                  <a:srgbClr val="000000"/>
                </a:solidFill>
                <a:latin typeface="NikoshBAN" panose="02000000000000000000" pitchFamily="2" charset="0"/>
                <a:cs typeface="NikoshBAN" panose="02000000000000000000" pitchFamily="2" charset="0"/>
              </a:rPr>
              <a:t>লিখ</a:t>
            </a:r>
            <a:r>
              <a:rPr lang="en-US" sz="2400" b="1" dirty="0">
                <a:solidFill>
                  <a:srgbClr val="000000"/>
                </a:solidFill>
                <a:latin typeface="NikoshBAN" panose="02000000000000000000" pitchFamily="2" charset="0"/>
                <a:cs typeface="NikoshBAN" panose="02000000000000000000" pitchFamily="2" charset="0"/>
              </a:rPr>
              <a:t> ।</a:t>
            </a:r>
            <a:endParaRPr lang="en-US" sz="2400" dirty="0"/>
          </a:p>
        </p:txBody>
      </p:sp>
      <p:sp>
        <p:nvSpPr>
          <p:cNvPr id="10" name="Rectangle 9"/>
          <p:cNvSpPr/>
          <p:nvPr/>
        </p:nvSpPr>
        <p:spPr>
          <a:xfrm>
            <a:off x="6249911" y="5012029"/>
            <a:ext cx="5698670" cy="461665"/>
          </a:xfrm>
          <a:prstGeom prst="rect">
            <a:avLst/>
          </a:prstGeom>
          <a:solidFill>
            <a:srgbClr val="92D050"/>
          </a:solidFill>
          <a:scene3d>
            <a:camera prst="orthographicFront"/>
            <a:lightRig rig="threePt" dir="t"/>
          </a:scene3d>
          <a:sp3d>
            <a:bevelT prst="angle"/>
          </a:sp3d>
        </p:spPr>
        <p:txBody>
          <a:bodyPr wrap="square">
            <a:spAutoFit/>
          </a:bodyPr>
          <a:lstStyle/>
          <a:p>
            <a:pPr algn="just"/>
            <a:r>
              <a:rPr lang="as-IN" sz="2400" b="1" dirty="0">
                <a:solidFill>
                  <a:srgbClr val="000000"/>
                </a:solidFill>
                <a:latin typeface="NikoshBAN" panose="02000000000000000000" pitchFamily="2" charset="0"/>
                <a:cs typeface="NikoshBAN" panose="02000000000000000000" pitchFamily="2" charset="0"/>
              </a:rPr>
              <a:t>ট্রান্সমিটার ও রিসিভার-এর খরচ তুলনামূলক কম</a:t>
            </a:r>
            <a:endParaRPr lang="as-IN" sz="2400" b="1" dirty="0">
              <a:solidFill>
                <a:srgbClr val="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43879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nextCondLst>
                <p:cond evt="onClick" delay="0">
                  <p:tgtEl>
                    <p:spTgt spid="3"/>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childTnLst>
              </p:cTn>
              <p:nextCondLst>
                <p:cond evt="onClick" delay="0">
                  <p:tgtEl>
                    <p:spTgt spid="9"/>
                  </p:tgtEl>
                </p:cond>
              </p:nextCondLst>
            </p:seq>
          </p:childTnLst>
        </p:cTn>
      </p:par>
    </p:tnLst>
    <p:bldLst>
      <p:bldP spid="2" grpId="0" animBg="1"/>
      <p:bldP spid="3"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0123" y="361951"/>
            <a:ext cx="2610010" cy="923330"/>
          </a:xfrm>
          <a:prstGeom prst="rect">
            <a:avLst/>
          </a:prstGeom>
          <a:solidFill>
            <a:schemeClr val="accent5">
              <a:lumMod val="40000"/>
              <a:lumOff val="60000"/>
            </a:schemeClr>
          </a:solidFill>
          <a:scene3d>
            <a:camera prst="orthographicFront"/>
            <a:lightRig rig="threePt" dir="t"/>
          </a:scene3d>
          <a:sp3d>
            <a:bevelT prst="angle"/>
          </a:sp3d>
        </p:spPr>
        <p:txBody>
          <a:bodyPr wrap="none" rtlCol="0">
            <a:spAutoFit/>
          </a:bodyPr>
          <a:lstStyle/>
          <a:p>
            <a:r>
              <a:rPr lang="en-US" sz="5400" b="1" dirty="0" err="1" smtClean="0">
                <a:latin typeface="NikoshBAN" panose="02000000000000000000" pitchFamily="2" charset="0"/>
                <a:cs typeface="NikoshBAN" panose="02000000000000000000" pitchFamily="2" charset="0"/>
              </a:rPr>
              <a:t>বাড়ীর</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কাজ</a:t>
            </a:r>
            <a:endParaRPr lang="en-US" sz="5400" b="1" dirty="0">
              <a:latin typeface="NikoshBAN" panose="02000000000000000000" pitchFamily="2" charset="0"/>
              <a:cs typeface="NikoshBAN" panose="02000000000000000000" pitchFamily="2" charset="0"/>
            </a:endParaRPr>
          </a:p>
        </p:txBody>
      </p:sp>
      <p:sp>
        <p:nvSpPr>
          <p:cNvPr id="2" name="Rectangle 1"/>
          <p:cNvSpPr/>
          <p:nvPr/>
        </p:nvSpPr>
        <p:spPr>
          <a:xfrm>
            <a:off x="2645754" y="5196445"/>
            <a:ext cx="6845718" cy="830997"/>
          </a:xfrm>
          <a:prstGeom prst="rect">
            <a:avLst/>
          </a:prstGeom>
          <a:solidFill>
            <a:schemeClr val="accent6">
              <a:lumMod val="40000"/>
              <a:lumOff val="60000"/>
            </a:schemeClr>
          </a:solidFill>
          <a:scene3d>
            <a:camera prst="orthographicFront"/>
            <a:lightRig rig="threePt" dir="t"/>
          </a:scene3d>
          <a:sp3d>
            <a:bevelT prst="angle"/>
          </a:sp3d>
        </p:spPr>
        <p:txBody>
          <a:bodyPr wrap="square">
            <a:spAutoFit/>
          </a:bodyPr>
          <a:lstStyle/>
          <a:p>
            <a:pPr algn="just"/>
            <a:r>
              <a:rPr lang="as-IN" sz="4800" b="1" dirty="0">
                <a:solidFill>
                  <a:srgbClr val="000000"/>
                </a:solidFill>
                <a:latin typeface="NikoshBAN" panose="02000000000000000000" pitchFamily="2" charset="0"/>
                <a:cs typeface="NikoshBAN" panose="02000000000000000000" pitchFamily="2" charset="0"/>
              </a:rPr>
              <a:t>অপটিক্যাল ফাইবারের </a:t>
            </a:r>
            <a:r>
              <a:rPr lang="as-IN" sz="4800" b="1" dirty="0" smtClean="0">
                <a:solidFill>
                  <a:srgbClr val="000000"/>
                </a:solidFill>
                <a:latin typeface="NikoshBAN" panose="02000000000000000000" pitchFamily="2" charset="0"/>
                <a:cs typeface="NikoshBAN" panose="02000000000000000000" pitchFamily="2" charset="0"/>
              </a:rPr>
              <a:t>ব্যবহার</a:t>
            </a:r>
            <a:r>
              <a:rPr lang="en-US" sz="4800" b="1" dirty="0" smtClean="0">
                <a:solidFill>
                  <a:srgbClr val="000000"/>
                </a:solidFill>
                <a:latin typeface="NikoshBAN" panose="02000000000000000000" pitchFamily="2" charset="0"/>
                <a:cs typeface="NikoshBAN" panose="02000000000000000000" pitchFamily="2" charset="0"/>
              </a:rPr>
              <a:t> </a:t>
            </a:r>
            <a:r>
              <a:rPr lang="en-US" sz="4800" b="1" dirty="0" err="1" smtClean="0">
                <a:solidFill>
                  <a:srgbClr val="000000"/>
                </a:solidFill>
                <a:latin typeface="NikoshBAN" panose="02000000000000000000" pitchFamily="2" charset="0"/>
                <a:cs typeface="NikoshBAN" panose="02000000000000000000" pitchFamily="2" charset="0"/>
              </a:rPr>
              <a:t>লিখ</a:t>
            </a:r>
            <a:r>
              <a:rPr lang="en-US" sz="4800" b="1" dirty="0" smtClean="0">
                <a:solidFill>
                  <a:srgbClr val="000000"/>
                </a:solidFill>
                <a:latin typeface="NikoshBAN" panose="02000000000000000000" pitchFamily="2" charset="0"/>
                <a:cs typeface="NikoshBAN" panose="02000000000000000000" pitchFamily="2" charset="0"/>
              </a:rPr>
              <a:t>।</a:t>
            </a:r>
            <a:endParaRPr lang="as-IN" sz="4800" dirty="0">
              <a:solidFill>
                <a:srgbClr val="00000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047" y="1486152"/>
            <a:ext cx="5634824" cy="3509422"/>
          </a:xfrm>
          <a:prstGeom prst="rect">
            <a:avLst/>
          </a:prstGeom>
        </p:spPr>
      </p:pic>
    </p:spTree>
    <p:extLst>
      <p:ext uri="{BB962C8B-B14F-4D97-AF65-F5344CB8AC3E}">
        <p14:creationId xmlns:p14="http://schemas.microsoft.com/office/powerpoint/2010/main" val="39686059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0935" y="3012826"/>
            <a:ext cx="5953874" cy="3154710"/>
          </a:xfrm>
          <a:prstGeom prst="rect">
            <a:avLst/>
          </a:prstGeom>
          <a:solidFill>
            <a:schemeClr val="accent5">
              <a:lumMod val="60000"/>
              <a:lumOff val="40000"/>
            </a:schemeClr>
          </a:solidFill>
          <a:scene3d>
            <a:camera prst="orthographicFront"/>
            <a:lightRig rig="threePt" dir="t"/>
          </a:scene3d>
          <a:sp3d>
            <a:bevelT w="152400" h="50800" prst="softRound"/>
          </a:sp3d>
        </p:spPr>
        <p:txBody>
          <a:bodyPr wrap="none">
            <a:spAutoFit/>
          </a:bodyPr>
          <a:lstStyle/>
          <a:p>
            <a:pPr>
              <a:buNone/>
            </a:pPr>
            <a:r>
              <a:rPr lang="en-US" sz="19900" b="1" dirty="0" err="1">
                <a:latin typeface="NikoshBAN" pitchFamily="2" charset="0"/>
                <a:cs typeface="NikoshBAN" pitchFamily="2" charset="0"/>
              </a:rPr>
              <a:t>ধন্যবাদ</a:t>
            </a:r>
            <a:endParaRPr lang="en-US" sz="19900" b="1"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662" y="375277"/>
            <a:ext cx="5102724" cy="3982119"/>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14132599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6315" y="2951988"/>
            <a:ext cx="6048451" cy="3154710"/>
          </a:xfrm>
          <a:prstGeom prst="rect">
            <a:avLst/>
          </a:prstGeom>
          <a:solidFill>
            <a:schemeClr val="accent5">
              <a:lumMod val="60000"/>
              <a:lumOff val="40000"/>
            </a:schemeClr>
          </a:solidFill>
          <a:scene3d>
            <a:camera prst="orthographicFront"/>
            <a:lightRig rig="threePt" dir="t"/>
          </a:scene3d>
          <a:sp3d>
            <a:bevelT w="152400" h="50800" prst="softRound"/>
          </a:sp3d>
        </p:spPr>
        <p:txBody>
          <a:bodyPr wrap="none">
            <a:spAutoFit/>
          </a:bodyPr>
          <a:lstStyle/>
          <a:p>
            <a:pPr>
              <a:buNone/>
            </a:pPr>
            <a:r>
              <a:rPr lang="en-US" sz="19900" dirty="0" err="1" smtClean="0">
                <a:latin typeface="NikoshBAN" panose="02000000000000000000" pitchFamily="2" charset="0"/>
                <a:cs typeface="NikoshBAN" panose="02000000000000000000" pitchFamily="2" charset="0"/>
              </a:rPr>
              <a:t>স্বাগতম</a:t>
            </a:r>
            <a:endParaRPr lang="en-US" sz="199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334" y="365676"/>
            <a:ext cx="5497615" cy="3472994"/>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483587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940" y="394259"/>
            <a:ext cx="3159659" cy="3228583"/>
          </a:xfrm>
          <a:prstGeom prst="rect">
            <a:avLst/>
          </a:prstGeom>
        </p:spPr>
      </p:pic>
      <p:sp>
        <p:nvSpPr>
          <p:cNvPr id="5" name="Rectangle 4"/>
          <p:cNvSpPr/>
          <p:nvPr/>
        </p:nvSpPr>
        <p:spPr>
          <a:xfrm>
            <a:off x="497940" y="3812964"/>
            <a:ext cx="4443472" cy="2246769"/>
          </a:xfrm>
          <a:prstGeom prst="rect">
            <a:avLst/>
          </a:prstGeom>
        </p:spPr>
        <p:txBody>
          <a:bodyPr wrap="square">
            <a:spAutoFit/>
          </a:bodyPr>
          <a:lstStyle/>
          <a:p>
            <a:r>
              <a:rPr lang="en-US" sz="2800" dirty="0" err="1" smtClean="0">
                <a:latin typeface="NikoshBAN" panose="02000000000000000000" pitchFamily="2" charset="0"/>
                <a:cs typeface="NikoshBAN" panose="02000000000000000000" pitchFamily="2" charset="0"/>
              </a:rPr>
              <a:t>মোছাঃ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সুলতানা</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সহকারী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শিক্ষক</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মিরপুর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পাইলট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উচ্চ</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বিদ্যালয়</a:t>
            </a:r>
            <a:endParaRPr lang="en-US"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মিরপুর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কুষ্টিয়া</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a:t>
            </a:r>
            <a:endParaRPr lang="en-US" sz="2800" dirty="0" smtClean="0">
              <a:latin typeface="NikoshBAN" panose="02000000000000000000" pitchFamily="2" charset="0"/>
              <a:cs typeface="NikoshBAN" panose="02000000000000000000" pitchFamily="2" charset="0"/>
            </a:endParaRPr>
          </a:p>
          <a:p>
            <a:r>
              <a:rPr lang="en-US" sz="2800" b="1" dirty="0" smtClean="0">
                <a:latin typeface="Baskerville Old Face" panose="02020602080505020303" pitchFamily="18" charset="0"/>
                <a:cs typeface="NikoshBAN" panose="02000000000000000000" pitchFamily="2" charset="0"/>
              </a:rPr>
              <a:t>shirinmirpur99@gmail.com</a:t>
            </a:r>
          </a:p>
        </p:txBody>
      </p:sp>
      <p:pic>
        <p:nvPicPr>
          <p:cNvPr id="6" name="Picture 2" descr="Class 8 Board Book App 2019 অষ্টম শ্রেণি পাঠ্যবই for Android - APK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5152" y="671321"/>
            <a:ext cx="2325075" cy="29515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55152" y="4041121"/>
            <a:ext cx="4106123" cy="2548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bn-BD" sz="2800" dirty="0">
                <a:latin typeface="Nikosh" pitchFamily="2" charset="0"/>
                <a:cs typeface="Nikosh" pitchFamily="2" charset="0"/>
              </a:rPr>
              <a:t>তথ্য ও যোগাযোগ প্রযুক্তি</a:t>
            </a:r>
            <a:endParaRPr lang="en-US" sz="2800" dirty="0">
              <a:latin typeface="Nikosh" pitchFamily="2" charset="0"/>
              <a:cs typeface="Nikosh" pitchFamily="2" charset="0"/>
            </a:endParaRPr>
          </a:p>
          <a:p>
            <a:pPr>
              <a:lnSpc>
                <a:spcPct val="90000"/>
              </a:lnSpc>
            </a:pPr>
            <a:r>
              <a:rPr lang="bn-BD" sz="2800" dirty="0">
                <a:latin typeface="Nikosh" pitchFamily="2" charset="0"/>
                <a:cs typeface="Nikosh" pitchFamily="2" charset="0"/>
              </a:rPr>
              <a:t>শ্রেণি</a:t>
            </a:r>
            <a:r>
              <a:rPr lang="en-US" sz="2800" dirty="0">
                <a:latin typeface="Nikosh" pitchFamily="2" charset="0"/>
                <a:cs typeface="Nikosh" pitchFamily="2" charset="0"/>
              </a:rPr>
              <a:t>: অ</a:t>
            </a:r>
            <a:r>
              <a:rPr lang="bn-BD" sz="2800" dirty="0">
                <a:latin typeface="Nikosh" pitchFamily="2" charset="0"/>
                <a:cs typeface="Nikosh" pitchFamily="2" charset="0"/>
              </a:rPr>
              <a:t>ষ্টম </a:t>
            </a:r>
            <a:endParaRPr lang="en-US" sz="2800" dirty="0">
              <a:latin typeface="Nikosh" pitchFamily="2" charset="0"/>
              <a:cs typeface="Nikosh" pitchFamily="2" charset="0"/>
            </a:endParaRPr>
          </a:p>
          <a:p>
            <a:pPr>
              <a:lnSpc>
                <a:spcPct val="90000"/>
              </a:lnSpc>
            </a:pPr>
            <a:r>
              <a:rPr lang="bn-BD" sz="2800" dirty="0">
                <a:latin typeface="Nikosh" pitchFamily="2" charset="0"/>
                <a:cs typeface="Nikosh" pitchFamily="2" charset="0"/>
              </a:rPr>
              <a:t>অধ্যায়</a:t>
            </a:r>
            <a:r>
              <a:rPr lang="en-US" sz="2800" dirty="0">
                <a:latin typeface="Nikosh" pitchFamily="2" charset="0"/>
                <a:cs typeface="Nikosh" pitchFamily="2" charset="0"/>
              </a:rPr>
              <a:t>: </a:t>
            </a:r>
            <a:r>
              <a:rPr lang="bn-BD" sz="2800" dirty="0">
                <a:latin typeface="Nikosh" pitchFamily="2" charset="0"/>
                <a:cs typeface="Nikosh" pitchFamily="2" charset="0"/>
              </a:rPr>
              <a:t>দ্বিতীয়</a:t>
            </a:r>
            <a:endParaRPr lang="en-US" sz="2800" dirty="0">
              <a:latin typeface="Nikosh" pitchFamily="2" charset="0"/>
              <a:cs typeface="Nikosh" pitchFamily="2" charset="0"/>
            </a:endParaRPr>
          </a:p>
          <a:p>
            <a:r>
              <a:rPr lang="bn-BD" sz="2800" dirty="0" smtClean="0">
                <a:latin typeface="NikoshBAN" pitchFamily="2" charset="0"/>
                <a:cs typeface="NikoshBAN" pitchFamily="2" charset="0"/>
              </a:rPr>
              <a:t>সময়</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r>
              <a:rPr lang="bn-BD" sz="2800" dirty="0">
                <a:latin typeface="NikoshBAN" pitchFamily="2" charset="0"/>
                <a:cs typeface="NikoshBAN" pitchFamily="2" charset="0"/>
              </a:rPr>
              <a:t>৫০ মিনিট </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তা</a:t>
            </a:r>
            <a:r>
              <a:rPr lang="en-US" sz="2800" dirty="0" err="1" smtClean="0">
                <a:latin typeface="NikoshBAN" pitchFamily="2" charset="0"/>
                <a:cs typeface="NikoshBAN" pitchFamily="2" charset="0"/>
              </a:rPr>
              <a:t>রিখঃ</a:t>
            </a:r>
            <a:r>
              <a:rPr lang="en-US" sz="2800" dirty="0" smtClean="0">
                <a:latin typeface="NikoshBAN" pitchFamily="2" charset="0"/>
                <a:cs typeface="NikoshBAN" pitchFamily="2" charset="0"/>
              </a:rPr>
              <a:t> ২৫</a:t>
            </a:r>
            <a:r>
              <a:rPr lang="bn-BD" sz="2800" dirty="0" smtClean="0">
                <a:latin typeface="NikoshBAN" pitchFamily="2" charset="0"/>
                <a:cs typeface="NikoshBAN" pitchFamily="2" charset="0"/>
              </a:rPr>
              <a:t>/</a:t>
            </a:r>
            <a:r>
              <a:rPr lang="en-US" sz="2800" dirty="0" smtClean="0">
                <a:latin typeface="NikoshBAN" pitchFamily="2" charset="0"/>
                <a:cs typeface="NikoshBAN" pitchFamily="2" charset="0"/>
              </a:rPr>
              <a:t>০৯</a:t>
            </a:r>
            <a:r>
              <a:rPr lang="bn-BD" sz="2800" dirty="0" smtClean="0">
                <a:latin typeface="NikoshBAN" pitchFamily="2" charset="0"/>
                <a:cs typeface="NikoshBAN" pitchFamily="2" charset="0"/>
              </a:rPr>
              <a:t>/২০</a:t>
            </a:r>
            <a:endParaRPr lang="en-US" sz="2800" dirty="0">
              <a:latin typeface="NikoshBAN" pitchFamily="2" charset="0"/>
              <a:cs typeface="NikoshBAN" pitchFamily="2" charset="0"/>
            </a:endParaRPr>
          </a:p>
          <a:p>
            <a:pPr algn="ctr"/>
            <a:endParaRPr lang="en-US" sz="2800" dirty="0" smtClean="0">
              <a:latin typeface="NikoshBAN" pitchFamily="2" charset="0"/>
              <a:cs typeface="NikoshBAN" pitchFamily="2" charset="0"/>
            </a:endParaRPr>
          </a:p>
        </p:txBody>
      </p:sp>
    </p:spTree>
    <p:extLst>
      <p:ext uri="{BB962C8B-B14F-4D97-AF65-F5344CB8AC3E}">
        <p14:creationId xmlns:p14="http://schemas.microsoft.com/office/powerpoint/2010/main" val="35972075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3"/>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8216" y="281646"/>
            <a:ext cx="3167855" cy="523220"/>
          </a:xfrm>
          <a:prstGeom prst="rect">
            <a:avLst/>
          </a:prstGeom>
          <a:solidFill>
            <a:srgbClr val="92D050"/>
          </a:solidFill>
          <a:ln>
            <a:solidFill>
              <a:srgbClr val="FFFF00"/>
            </a:solidFill>
          </a:ln>
          <a:effectLst>
            <a:glow rad="228600">
              <a:schemeClr val="accent1">
                <a:satMod val="175000"/>
                <a:alpha val="40000"/>
              </a:schemeClr>
            </a:glow>
          </a:effectLst>
          <a:scene3d>
            <a:camera prst="orthographicFront"/>
            <a:lightRig rig="threePt" dir="t"/>
          </a:scene3d>
          <a:sp3d>
            <a:bevelT w="152400" h="50800" prst="softRound"/>
          </a:sp3d>
        </p:spPr>
        <p:txBody>
          <a:bodyPr wrap="none" rtlCol="0">
            <a:spAutoFit/>
          </a:bodyPr>
          <a:lstStyle/>
          <a:p>
            <a:r>
              <a:rPr lang="en-US" sz="2800" b="1" dirty="0" err="1" smtClean="0">
                <a:latin typeface="NikoshBAN" panose="02000000000000000000" pitchFamily="2" charset="0"/>
                <a:cs typeface="NikoshBAN" panose="02000000000000000000" pitchFamily="2" charset="0"/>
              </a:rPr>
              <a:t>এসো</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আমরা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কিছু</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ছবি</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দেখি</a:t>
            </a:r>
            <a:endParaRPr lang="en-US" sz="2800" b="1" dirty="0">
              <a:latin typeface="NikoshBAN" panose="02000000000000000000" pitchFamily="2" charset="0"/>
              <a:cs typeface="NikoshBAN" panose="02000000000000000000" pitchFamily="2" charset="0"/>
            </a:endParaRPr>
          </a:p>
        </p:txBody>
      </p:sp>
      <p:pic>
        <p:nvPicPr>
          <p:cNvPr id="1026" name="Picture 2" descr="যোগাযোগ প্রযুক্তিতে অপটিক্যাল ফাইবারের ভূমিকা | Dhaka Tribune Bang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500" y="1167174"/>
            <a:ext cx="3737415" cy="22993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অপটিক্যাল ফাইবার কি? | শেয়ারবাজারনিউজ.ক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4971" y="1293923"/>
            <a:ext cx="3327776" cy="22993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ফাইবার অপটিক ক্যাবল রক্ষায় 'রাস্তা কাটার' নীতিমালা হচ্ছে"/>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075" y="1166619"/>
            <a:ext cx="3023858" cy="22999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difference between optical fiber&amp;optical fiber cable | Optcor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500" y="3828868"/>
            <a:ext cx="3737415" cy="23821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 * 32 এবং 2 * 32 অপটিক্যাল ফাইবার কাপ্লার 0.9 মিমি 2.0 মিমি 3.0 মিমি"/>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18075" y="3828868"/>
            <a:ext cx="3023858" cy="21194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84971" y="3828868"/>
            <a:ext cx="3327776" cy="2119428"/>
          </a:xfrm>
          <a:prstGeom prst="rect">
            <a:avLst/>
          </a:prstGeom>
        </p:spPr>
      </p:pic>
    </p:spTree>
    <p:extLst>
      <p:ext uri="{BB962C8B-B14F-4D97-AF65-F5344CB8AC3E}">
        <p14:creationId xmlns:p14="http://schemas.microsoft.com/office/powerpoint/2010/main" val="24499931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p:cTn id="20" dur="1000" fill="hold"/>
                                        <p:tgtEl>
                                          <p:spTgt spid="1028"/>
                                        </p:tgtEl>
                                        <p:attrNameLst>
                                          <p:attrName>ppt_w</p:attrName>
                                        </p:attrNameLst>
                                      </p:cBhvr>
                                      <p:tavLst>
                                        <p:tav tm="0">
                                          <p:val>
                                            <p:fltVal val="0"/>
                                          </p:val>
                                        </p:tav>
                                        <p:tav tm="100000">
                                          <p:val>
                                            <p:strVal val="#ppt_w"/>
                                          </p:val>
                                        </p:tav>
                                      </p:tavLst>
                                    </p:anim>
                                    <p:anim calcmode="lin" valueType="num">
                                      <p:cBhvr>
                                        <p:cTn id="21" dur="1000" fill="hold"/>
                                        <p:tgtEl>
                                          <p:spTgt spid="1028"/>
                                        </p:tgtEl>
                                        <p:attrNameLst>
                                          <p:attrName>ppt_h</p:attrName>
                                        </p:attrNameLst>
                                      </p:cBhvr>
                                      <p:tavLst>
                                        <p:tav tm="0">
                                          <p:val>
                                            <p:fltVal val="0"/>
                                          </p:val>
                                        </p:tav>
                                        <p:tav tm="100000">
                                          <p:val>
                                            <p:strVal val="#ppt_h"/>
                                          </p:val>
                                        </p:tav>
                                      </p:tavLst>
                                    </p:anim>
                                    <p:anim calcmode="lin" valueType="num">
                                      <p:cBhvr>
                                        <p:cTn id="22" dur="1000" fill="hold"/>
                                        <p:tgtEl>
                                          <p:spTgt spid="1028"/>
                                        </p:tgtEl>
                                        <p:attrNameLst>
                                          <p:attrName>style.rotation</p:attrName>
                                        </p:attrNameLst>
                                      </p:cBhvr>
                                      <p:tavLst>
                                        <p:tav tm="0">
                                          <p:val>
                                            <p:fltVal val="90"/>
                                          </p:val>
                                        </p:tav>
                                        <p:tav tm="100000">
                                          <p:val>
                                            <p:fltVal val="0"/>
                                          </p:val>
                                        </p:tav>
                                      </p:tavLst>
                                    </p:anim>
                                    <p:animEffect transition="in" filter="fade">
                                      <p:cBhvr>
                                        <p:cTn id="23" dur="10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 calcmode="lin" valueType="num">
                                      <p:cBhvr>
                                        <p:cTn id="28" dur="1000" fill="hold"/>
                                        <p:tgtEl>
                                          <p:spTgt spid="1030"/>
                                        </p:tgtEl>
                                        <p:attrNameLst>
                                          <p:attrName>ppt_w</p:attrName>
                                        </p:attrNameLst>
                                      </p:cBhvr>
                                      <p:tavLst>
                                        <p:tav tm="0">
                                          <p:val>
                                            <p:fltVal val="0"/>
                                          </p:val>
                                        </p:tav>
                                        <p:tav tm="100000">
                                          <p:val>
                                            <p:strVal val="#ppt_w"/>
                                          </p:val>
                                        </p:tav>
                                      </p:tavLst>
                                    </p:anim>
                                    <p:anim calcmode="lin" valueType="num">
                                      <p:cBhvr>
                                        <p:cTn id="29" dur="1000" fill="hold"/>
                                        <p:tgtEl>
                                          <p:spTgt spid="1030"/>
                                        </p:tgtEl>
                                        <p:attrNameLst>
                                          <p:attrName>ppt_h</p:attrName>
                                        </p:attrNameLst>
                                      </p:cBhvr>
                                      <p:tavLst>
                                        <p:tav tm="0">
                                          <p:val>
                                            <p:fltVal val="0"/>
                                          </p:val>
                                        </p:tav>
                                        <p:tav tm="100000">
                                          <p:val>
                                            <p:strVal val="#ppt_h"/>
                                          </p:val>
                                        </p:tav>
                                      </p:tavLst>
                                    </p:anim>
                                    <p:anim calcmode="lin" valueType="num">
                                      <p:cBhvr>
                                        <p:cTn id="30" dur="1000" fill="hold"/>
                                        <p:tgtEl>
                                          <p:spTgt spid="1030"/>
                                        </p:tgtEl>
                                        <p:attrNameLst>
                                          <p:attrName>style.rotation</p:attrName>
                                        </p:attrNameLst>
                                      </p:cBhvr>
                                      <p:tavLst>
                                        <p:tav tm="0">
                                          <p:val>
                                            <p:fltVal val="90"/>
                                          </p:val>
                                        </p:tav>
                                        <p:tav tm="100000">
                                          <p:val>
                                            <p:fltVal val="0"/>
                                          </p:val>
                                        </p:tav>
                                      </p:tavLst>
                                    </p:anim>
                                    <p:animEffect transition="in" filter="fade">
                                      <p:cBhvr>
                                        <p:cTn id="31" dur="10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32"/>
                                        </p:tgtEl>
                                        <p:attrNameLst>
                                          <p:attrName>style.visibility</p:attrName>
                                        </p:attrNameLst>
                                      </p:cBhvr>
                                      <p:to>
                                        <p:strVal val="visible"/>
                                      </p:to>
                                    </p:set>
                                    <p:anim calcmode="lin" valueType="num">
                                      <p:cBhvr additive="base">
                                        <p:cTn id="36" dur="500" fill="hold"/>
                                        <p:tgtEl>
                                          <p:spTgt spid="1032"/>
                                        </p:tgtEl>
                                        <p:attrNameLst>
                                          <p:attrName>ppt_x</p:attrName>
                                        </p:attrNameLst>
                                      </p:cBhvr>
                                      <p:tavLst>
                                        <p:tav tm="0">
                                          <p:val>
                                            <p:strVal val="#ppt_x"/>
                                          </p:val>
                                        </p:tav>
                                        <p:tav tm="100000">
                                          <p:val>
                                            <p:strVal val="#ppt_x"/>
                                          </p:val>
                                        </p:tav>
                                      </p:tavLst>
                                    </p:anim>
                                    <p:anim calcmode="lin" valueType="num">
                                      <p:cBhvr additive="base">
                                        <p:cTn id="37"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34"/>
                                        </p:tgtEl>
                                        <p:attrNameLst>
                                          <p:attrName>style.visibility</p:attrName>
                                        </p:attrNameLst>
                                      </p:cBhvr>
                                      <p:to>
                                        <p:strVal val="visible"/>
                                      </p:to>
                                    </p:set>
                                    <p:animEffect transition="in" filter="fade">
                                      <p:cBhvr>
                                        <p:cTn id="49" dur="1000"/>
                                        <p:tgtEl>
                                          <p:spTgt spid="1034"/>
                                        </p:tgtEl>
                                      </p:cBhvr>
                                    </p:animEffect>
                                    <p:anim calcmode="lin" valueType="num">
                                      <p:cBhvr>
                                        <p:cTn id="50" dur="1000" fill="hold"/>
                                        <p:tgtEl>
                                          <p:spTgt spid="1034"/>
                                        </p:tgtEl>
                                        <p:attrNameLst>
                                          <p:attrName>ppt_x</p:attrName>
                                        </p:attrNameLst>
                                      </p:cBhvr>
                                      <p:tavLst>
                                        <p:tav tm="0">
                                          <p:val>
                                            <p:strVal val="#ppt_x"/>
                                          </p:val>
                                        </p:tav>
                                        <p:tav tm="100000">
                                          <p:val>
                                            <p:strVal val="#ppt_x"/>
                                          </p:val>
                                        </p:tav>
                                      </p:tavLst>
                                    </p:anim>
                                    <p:anim calcmode="lin" valueType="num">
                                      <p:cBhvr>
                                        <p:cTn id="51"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4594" y="461727"/>
            <a:ext cx="4011034" cy="707886"/>
          </a:xfrm>
          <a:prstGeom prst="rect">
            <a:avLst/>
          </a:prstGeom>
          <a:solidFill>
            <a:srgbClr val="00B0F0"/>
          </a:solidFill>
          <a:scene3d>
            <a:camera prst="orthographicFront"/>
            <a:lightRig rig="threePt" dir="t"/>
          </a:scene3d>
          <a:sp3d>
            <a:bevelT prst="angle"/>
          </a:sp3d>
        </p:spPr>
        <p:txBody>
          <a:bodyPr wrap="none" rtlCol="0">
            <a:spAutoFit/>
          </a:bodyPr>
          <a:lstStyle/>
          <a:p>
            <a:r>
              <a:rPr lang="en-US" sz="4000" dirty="0" err="1" smtClean="0">
                <a:latin typeface="NikoshBAN" panose="02000000000000000000" pitchFamily="2" charset="0"/>
                <a:cs typeface="NikoshBAN" panose="02000000000000000000" pitchFamily="2" charset="0"/>
              </a:rPr>
              <a:t>এসো</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একটি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ভিডিও</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দেখি</a:t>
            </a:r>
            <a:endParaRPr lang="en-US" sz="4000" dirty="0">
              <a:latin typeface="NikoshBAN" panose="02000000000000000000" pitchFamily="2" charset="0"/>
              <a:cs typeface="NikoshBAN" panose="02000000000000000000" pitchFamily="2" charset="0"/>
            </a:endParaRPr>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2642433625"/>
              </p:ext>
            </p:extLst>
          </p:nvPr>
        </p:nvGraphicFramePr>
        <p:xfrm>
          <a:off x="4452691" y="1782747"/>
          <a:ext cx="2842788" cy="2462764"/>
        </p:xfrm>
        <a:graphic>
          <a:graphicData uri="http://schemas.openxmlformats.org/presentationml/2006/ole">
            <mc:AlternateContent xmlns:mc="http://schemas.openxmlformats.org/markup-compatibility/2006">
              <mc:Choice xmlns:v="urn:schemas-microsoft-com:vml" Requires="v">
                <p:oleObj spid="_x0000_s2073" name="Packager Shell Object" showAsIcon="1" r:id="rId4" imgW="914400" imgH="792360" progId="Package">
                  <p:embed/>
                </p:oleObj>
              </mc:Choice>
              <mc:Fallback>
                <p:oleObj name="Packager Shell Object" showAsIcon="1" r:id="rId4" imgW="914400" imgH="792360" progId="Package">
                  <p:embed/>
                  <p:pic>
                    <p:nvPicPr>
                      <p:cNvPr id="0" name=""/>
                      <p:cNvPicPr/>
                      <p:nvPr/>
                    </p:nvPicPr>
                    <p:blipFill>
                      <a:blip r:embed="rId5"/>
                      <a:stretch>
                        <a:fillRect/>
                      </a:stretch>
                    </p:blipFill>
                    <p:spPr>
                      <a:xfrm>
                        <a:off x="4452691" y="1782747"/>
                        <a:ext cx="2842788" cy="2462764"/>
                      </a:xfrm>
                      <a:prstGeom prst="rect">
                        <a:avLst/>
                      </a:prstGeom>
                    </p:spPr>
                  </p:pic>
                </p:oleObj>
              </mc:Fallback>
            </mc:AlternateContent>
          </a:graphicData>
        </a:graphic>
      </p:graphicFrame>
    </p:spTree>
    <p:extLst>
      <p:ext uri="{BB962C8B-B14F-4D97-AF65-F5344CB8AC3E}">
        <p14:creationId xmlns:p14="http://schemas.microsoft.com/office/powerpoint/2010/main" val="37538055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2411" y="374039"/>
            <a:ext cx="2715808" cy="830997"/>
          </a:xfrm>
          <a:prstGeom prst="rect">
            <a:avLst/>
          </a:prstGeom>
          <a:solidFill>
            <a:schemeClr val="accent4">
              <a:lumMod val="75000"/>
            </a:schemeClr>
          </a:solidFill>
          <a:scene3d>
            <a:camera prst="orthographicFront"/>
            <a:lightRig rig="threePt" dir="t"/>
          </a:scene3d>
          <a:sp3d>
            <a:bevelT prst="angle"/>
          </a:sp3d>
        </p:spPr>
        <p:txBody>
          <a:bodyPr wrap="none" rtlCol="0">
            <a:spAutoFit/>
          </a:bodyPr>
          <a:lstStyle/>
          <a:p>
            <a:r>
              <a:rPr lang="en-US" sz="4800" dirty="0" err="1" smtClean="0">
                <a:latin typeface="NikoshBAN" panose="02000000000000000000" pitchFamily="2" charset="0"/>
                <a:cs typeface="NikoshBAN" panose="02000000000000000000" pitchFamily="2" charset="0"/>
              </a:rPr>
              <a:t>আজকের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পাঠ</a:t>
            </a:r>
            <a:endParaRPr lang="en-US" sz="4800" dirty="0">
              <a:latin typeface="NikoshBAN" panose="02000000000000000000" pitchFamily="2" charset="0"/>
              <a:cs typeface="NikoshBAN" panose="02000000000000000000" pitchFamily="2" charset="0"/>
            </a:endParaRPr>
          </a:p>
        </p:txBody>
      </p:sp>
      <p:sp>
        <p:nvSpPr>
          <p:cNvPr id="3" name="Rectangle 2"/>
          <p:cNvSpPr/>
          <p:nvPr/>
        </p:nvSpPr>
        <p:spPr>
          <a:xfrm>
            <a:off x="1065865" y="4339804"/>
            <a:ext cx="6224781" cy="1323439"/>
          </a:xfrm>
          <a:prstGeom prst="rect">
            <a:avLst/>
          </a:prstGeom>
          <a:solidFill>
            <a:srgbClr val="92D050"/>
          </a:solidFill>
          <a:scene3d>
            <a:camera prst="orthographicFront"/>
            <a:lightRig rig="threePt" dir="t"/>
          </a:scene3d>
          <a:sp3d>
            <a:bevelT prst="angle"/>
          </a:sp3d>
        </p:spPr>
        <p:txBody>
          <a:bodyPr wrap="none">
            <a:spAutoFit/>
          </a:bodyPr>
          <a:lstStyle/>
          <a:p>
            <a:r>
              <a:rPr lang="en-US" sz="8000" dirty="0" err="1">
                <a:latin typeface="NikoshBAN" panose="02000000000000000000" pitchFamily="2" charset="0"/>
                <a:cs typeface="NikoshBAN" panose="02000000000000000000" pitchFamily="2" charset="0"/>
              </a:rPr>
              <a:t>অপটিক্যাল</a:t>
            </a:r>
            <a:r>
              <a:rPr lang="en-US" sz="8000" dirty="0">
                <a:latin typeface="NikoshBAN" panose="02000000000000000000" pitchFamily="2" charset="0"/>
                <a:cs typeface="NikoshBAN" panose="02000000000000000000" pitchFamily="2" charset="0"/>
              </a:rPr>
              <a:t> </a:t>
            </a:r>
            <a:r>
              <a:rPr lang="en-US" sz="8000" dirty="0" err="1">
                <a:latin typeface="NikoshBAN" panose="02000000000000000000" pitchFamily="2" charset="0"/>
                <a:cs typeface="NikoshBAN" panose="02000000000000000000" pitchFamily="2" charset="0"/>
              </a:rPr>
              <a:t>ফাইবার</a:t>
            </a:r>
            <a:endParaRPr lang="en-US" sz="8000" dirty="0">
              <a:latin typeface="NikoshBAN" panose="02000000000000000000" pitchFamily="2" charset="0"/>
              <a:cs typeface="NikoshBAN" panose="02000000000000000000" pitchFamily="2" charset="0"/>
            </a:endParaRPr>
          </a:p>
        </p:txBody>
      </p:sp>
      <p:pic>
        <p:nvPicPr>
          <p:cNvPr id="1026" name="Picture 2" descr="অপটিক্যাল ফাইবার কীভাবে উদ্ভাবিত হয়েছিল? - Qu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668" y="1205036"/>
            <a:ext cx="4425479" cy="302293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1131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69941" y="344032"/>
            <a:ext cx="1766830" cy="769441"/>
          </a:xfrm>
          <a:prstGeom prst="rect">
            <a:avLst/>
          </a:prstGeom>
          <a:solidFill>
            <a:srgbClr val="00B0F0"/>
          </a:solidFill>
          <a:scene3d>
            <a:camera prst="orthographicFront"/>
            <a:lightRig rig="threePt" dir="t"/>
          </a:scene3d>
          <a:sp3d>
            <a:bevelT prst="angle"/>
          </a:sp3d>
        </p:spPr>
        <p:txBody>
          <a:bodyPr wrap="none" rtlCol="0">
            <a:spAutoFit/>
          </a:bodyPr>
          <a:lstStyle/>
          <a:p>
            <a:r>
              <a:rPr lang="en-US" sz="4400" dirty="0" err="1" smtClean="0">
                <a:latin typeface="NikoshBAN" panose="02000000000000000000" pitchFamily="2" charset="0"/>
                <a:cs typeface="NikoshBAN" panose="02000000000000000000" pitchFamily="2" charset="0"/>
              </a:rPr>
              <a:t>শিখনফল</a:t>
            </a:r>
            <a:endParaRPr lang="en-US" sz="4400" dirty="0">
              <a:latin typeface="NikoshBAN" panose="02000000000000000000" pitchFamily="2" charset="0"/>
              <a:cs typeface="NikoshBAN" panose="02000000000000000000" pitchFamily="2" charset="0"/>
            </a:endParaRPr>
          </a:p>
        </p:txBody>
      </p:sp>
      <p:sp>
        <p:nvSpPr>
          <p:cNvPr id="5" name="Rectangle 4"/>
          <p:cNvSpPr/>
          <p:nvPr/>
        </p:nvSpPr>
        <p:spPr>
          <a:xfrm>
            <a:off x="1310887" y="2931421"/>
            <a:ext cx="7858241" cy="769441"/>
          </a:xfrm>
          <a:prstGeom prst="rect">
            <a:avLst/>
          </a:prstGeom>
        </p:spPr>
        <p:txBody>
          <a:bodyPr wrap="none">
            <a:spAutoFit/>
          </a:bodyPr>
          <a:lstStyle/>
          <a:p>
            <a:r>
              <a:rPr lang="en-US" sz="4400" dirty="0" smtClean="0">
                <a:latin typeface="NikoshBAN" panose="02000000000000000000" pitchFamily="2" charset="0"/>
                <a:cs typeface="NikoshBAN" panose="02000000000000000000" pitchFamily="2" charset="0"/>
              </a:rPr>
              <a:t>১.অপটিক্যাল </a:t>
            </a:r>
            <a:r>
              <a:rPr lang="en-US" sz="4400" dirty="0" err="1">
                <a:latin typeface="NikoshBAN" panose="02000000000000000000" pitchFamily="2" charset="0"/>
                <a:cs typeface="NikoshBAN" panose="02000000000000000000" pitchFamily="2" charset="0"/>
              </a:rPr>
              <a:t>ফাইবার</a:t>
            </a:r>
            <a:r>
              <a:rPr lang="en-US" sz="4400" dirty="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বলতে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পারবে</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7" name="Rectangle 6"/>
          <p:cNvSpPr/>
          <p:nvPr/>
        </p:nvSpPr>
        <p:spPr>
          <a:xfrm>
            <a:off x="1310887" y="4794555"/>
            <a:ext cx="8585498" cy="769441"/>
          </a:xfrm>
          <a:prstGeom prst="rect">
            <a:avLst/>
          </a:prstGeom>
        </p:spPr>
        <p:txBody>
          <a:bodyPr wrap="square">
            <a:spAutoFit/>
          </a:bodyPr>
          <a:lstStyle/>
          <a:p>
            <a:pPr algn="ctr"/>
            <a:r>
              <a:rPr lang="en-US" sz="4400" dirty="0" smtClean="0">
                <a:latin typeface="NikoshBAN" panose="02000000000000000000" pitchFamily="2" charset="0"/>
                <a:cs typeface="NikoshBAN" panose="02000000000000000000" pitchFamily="2" charset="0"/>
              </a:rPr>
              <a:t>৩.সাব-মেরিন </a:t>
            </a:r>
            <a:r>
              <a:rPr lang="en-US" sz="4400" dirty="0" err="1">
                <a:latin typeface="NikoshBAN" panose="02000000000000000000" pitchFamily="2" charset="0"/>
                <a:cs typeface="NikoshBAN" panose="02000000000000000000" pitchFamily="2" charset="0"/>
              </a:rPr>
              <a:t>ক্যাবল</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বর্ণনা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পারবে</a:t>
            </a:r>
            <a:r>
              <a:rPr lang="en-US" sz="4400" dirty="0">
                <a:latin typeface="NikoshBAN" panose="02000000000000000000" pitchFamily="2" charset="0"/>
                <a:cs typeface="NikoshBAN" panose="02000000000000000000" pitchFamily="2" charset="0"/>
              </a:rPr>
              <a:t>।</a:t>
            </a:r>
          </a:p>
        </p:txBody>
      </p:sp>
      <p:sp>
        <p:nvSpPr>
          <p:cNvPr id="2" name="TextBox 1"/>
          <p:cNvSpPr txBox="1"/>
          <p:nvPr/>
        </p:nvSpPr>
        <p:spPr>
          <a:xfrm>
            <a:off x="1310887" y="3886561"/>
            <a:ext cx="9124867" cy="769441"/>
          </a:xfrm>
          <a:prstGeom prst="rect">
            <a:avLst/>
          </a:prstGeom>
          <a:noFill/>
        </p:spPr>
        <p:txBody>
          <a:bodyPr wrap="square" rtlCol="0">
            <a:spAutoFit/>
          </a:bodyPr>
          <a:lstStyle/>
          <a:p>
            <a:r>
              <a:rPr lang="en-US" sz="4400" dirty="0" smtClean="0">
                <a:latin typeface="NikoshBAN" panose="02000000000000000000" pitchFamily="2" charset="0"/>
                <a:cs typeface="NikoshBAN" panose="02000000000000000000" pitchFamily="2" charset="0"/>
              </a:rPr>
              <a:t>২.অপটিক্যাল </a:t>
            </a:r>
            <a:r>
              <a:rPr lang="en-US" sz="4400" dirty="0" err="1" smtClean="0">
                <a:latin typeface="NikoshBAN" panose="02000000000000000000" pitchFamily="2" charset="0"/>
                <a:cs typeface="NikoshBAN" panose="02000000000000000000" pitchFamily="2" charset="0"/>
              </a:rPr>
              <a:t>ফাইবার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সম্পর্কে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ব্যাখ্যা</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পারবে</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3" name="TextBox 2"/>
          <p:cNvSpPr txBox="1"/>
          <p:nvPr/>
        </p:nvSpPr>
        <p:spPr>
          <a:xfrm>
            <a:off x="1421394" y="2284574"/>
            <a:ext cx="5848538"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এই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পাঠ</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শেষে</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শিক্ষার্থীরা</a:t>
            </a:r>
            <a:r>
              <a:rPr lang="en-US" sz="2800" dirty="0" smtClean="0">
                <a:latin typeface="NikoshBAN" panose="02000000000000000000" pitchFamily="2" charset="0"/>
                <a:cs typeface="NikoshBAN" panose="02000000000000000000" pitchFamily="2" charset="0"/>
              </a:rPr>
              <a:t> ………………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48060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4922" y="3948767"/>
            <a:ext cx="9663065" cy="2062103"/>
          </a:xfrm>
          <a:prstGeom prst="rect">
            <a:avLst/>
          </a:prstGeom>
          <a:solidFill>
            <a:schemeClr val="accent5">
              <a:lumMod val="60000"/>
              <a:lumOff val="40000"/>
            </a:schemeClr>
          </a:solidFill>
          <a:scene3d>
            <a:camera prst="orthographicFront"/>
            <a:lightRig rig="threePt" dir="t"/>
          </a:scene3d>
          <a:sp3d>
            <a:bevelT w="152400" h="50800" prst="softRound"/>
          </a:sp3d>
        </p:spPr>
        <p:txBody>
          <a:bodyPr wrap="square">
            <a:spAutoFit/>
          </a:bodyPr>
          <a:lstStyle/>
          <a:p>
            <a:r>
              <a:rPr lang="as-IN" sz="3200" dirty="0">
                <a:solidFill>
                  <a:srgbClr val="202122"/>
                </a:solidFill>
                <a:latin typeface="NikoshBAN" panose="02000000000000000000" pitchFamily="2" charset="0"/>
                <a:cs typeface="NikoshBAN" panose="02000000000000000000" pitchFamily="2" charset="0"/>
              </a:rPr>
              <a:t>একধরনের পাতলা, স্বচ্ছ তন্তু বিশেষ, সাধারণত</a:t>
            </a:r>
            <a:r>
              <a:rPr lang="as-IN" sz="3200" dirty="0">
                <a:latin typeface="NikoshBAN" panose="02000000000000000000" pitchFamily="2" charset="0"/>
                <a:cs typeface="NikoshBAN" panose="02000000000000000000" pitchFamily="2" charset="0"/>
              </a:rPr>
              <a:t> কাঁচ</a:t>
            </a:r>
            <a:r>
              <a:rPr lang="as-IN" sz="3200" dirty="0">
                <a:solidFill>
                  <a:srgbClr val="202122"/>
                </a:solidFill>
                <a:latin typeface="NikoshBAN" panose="02000000000000000000" pitchFamily="2" charset="0"/>
                <a:cs typeface="NikoshBAN" panose="02000000000000000000" pitchFamily="2" charset="0"/>
              </a:rPr>
              <a:t> অথবা </a:t>
            </a:r>
            <a:r>
              <a:rPr lang="as-IN" sz="3200" dirty="0" smtClean="0">
                <a:latin typeface="NikoshBAN" panose="02000000000000000000" pitchFamily="2" charset="0"/>
                <a:cs typeface="NikoshBAN" panose="02000000000000000000" pitchFamily="2" charset="0"/>
              </a:rPr>
              <a:t>প্লাস্টি</a:t>
            </a:r>
            <a:r>
              <a:rPr lang="en-US" sz="3200" dirty="0" smtClean="0">
                <a:latin typeface="NikoshBAN" panose="02000000000000000000" pitchFamily="2" charset="0"/>
                <a:cs typeface="NikoshBAN" panose="02000000000000000000" pitchFamily="2" charset="0"/>
              </a:rPr>
              <a:t>ক</a:t>
            </a:r>
            <a:r>
              <a:rPr lang="as-IN" sz="3200" dirty="0">
                <a:solidFill>
                  <a:srgbClr val="202122"/>
                </a:solidFill>
                <a:latin typeface="NikoshBAN" panose="02000000000000000000" pitchFamily="2" charset="0"/>
                <a:cs typeface="NikoshBAN" panose="02000000000000000000" pitchFamily="2" charset="0"/>
              </a:rPr>
              <a:t> </a:t>
            </a:r>
            <a:r>
              <a:rPr lang="as-IN" sz="3200" dirty="0" smtClean="0">
                <a:solidFill>
                  <a:srgbClr val="202122"/>
                </a:solidFill>
                <a:latin typeface="NikoshBAN" panose="02000000000000000000" pitchFamily="2" charset="0"/>
                <a:cs typeface="NikoshBAN" panose="02000000000000000000" pitchFamily="2" charset="0"/>
              </a:rPr>
              <a:t>দি</a:t>
            </a:r>
            <a:r>
              <a:rPr lang="en-US" sz="3200" dirty="0" err="1" smtClean="0">
                <a:solidFill>
                  <a:srgbClr val="202122"/>
                </a:solidFill>
                <a:latin typeface="NikoshBAN" panose="02000000000000000000" pitchFamily="2" charset="0"/>
                <a:cs typeface="NikoshBAN" panose="02000000000000000000" pitchFamily="2" charset="0"/>
              </a:rPr>
              <a:t>য়ে</a:t>
            </a:r>
            <a:r>
              <a:rPr lang="en-US" sz="3200" dirty="0" smtClean="0">
                <a:solidFill>
                  <a:srgbClr val="202122"/>
                </a:solidFill>
                <a:latin typeface="NikoshBAN" panose="02000000000000000000" pitchFamily="2" charset="0"/>
                <a:cs typeface="NikoshBAN" panose="02000000000000000000" pitchFamily="2" charset="0"/>
              </a:rPr>
              <a:t> </a:t>
            </a:r>
            <a:r>
              <a:rPr lang="as-IN" sz="3200" dirty="0" smtClean="0">
                <a:solidFill>
                  <a:srgbClr val="202122"/>
                </a:solidFill>
                <a:latin typeface="NikoshBAN" panose="02000000000000000000" pitchFamily="2" charset="0"/>
                <a:cs typeface="NikoshBAN" panose="02000000000000000000" pitchFamily="2" charset="0"/>
              </a:rPr>
              <a:t>বানানো হ</a:t>
            </a:r>
            <a:r>
              <a:rPr lang="en-US" sz="3200" dirty="0" smtClean="0">
                <a:solidFill>
                  <a:srgbClr val="202122"/>
                </a:solidFill>
                <a:latin typeface="NikoshBAN" panose="02000000000000000000" pitchFamily="2" charset="0"/>
                <a:cs typeface="NikoshBAN" panose="02000000000000000000" pitchFamily="2" charset="0"/>
              </a:rPr>
              <a:t>য়</a:t>
            </a:r>
            <a:r>
              <a:rPr lang="as-IN" sz="3200" dirty="0" smtClean="0">
                <a:solidFill>
                  <a:srgbClr val="202122"/>
                </a:solidFill>
                <a:latin typeface="NikoshBAN" panose="02000000000000000000" pitchFamily="2" charset="0"/>
                <a:cs typeface="NikoshBAN" panose="02000000000000000000" pitchFamily="2" charset="0"/>
              </a:rPr>
              <a:t> </a:t>
            </a:r>
            <a:r>
              <a:rPr lang="as-IN" sz="3200" dirty="0">
                <a:solidFill>
                  <a:srgbClr val="202122"/>
                </a:solidFill>
                <a:latin typeface="NikoshBAN" panose="02000000000000000000" pitchFamily="2" charset="0"/>
                <a:cs typeface="NikoshBAN" panose="02000000000000000000" pitchFamily="2" charset="0"/>
              </a:rPr>
              <a:t>যা আলো পরিবহনে ব্যবহৃত </a:t>
            </a:r>
            <a:r>
              <a:rPr lang="as-IN" sz="3200" dirty="0" smtClean="0">
                <a:solidFill>
                  <a:srgbClr val="202122"/>
                </a:solidFill>
                <a:latin typeface="NikoshBAN" panose="02000000000000000000" pitchFamily="2" charset="0"/>
                <a:cs typeface="NikoshBAN" panose="02000000000000000000" pitchFamily="2" charset="0"/>
              </a:rPr>
              <a:t>হ</a:t>
            </a:r>
            <a:r>
              <a:rPr lang="en-US" sz="3200" dirty="0" smtClean="0">
                <a:solidFill>
                  <a:srgbClr val="202122"/>
                </a:solidFill>
                <a:latin typeface="NikoshBAN" panose="02000000000000000000" pitchFamily="2" charset="0"/>
                <a:cs typeface="NikoshBAN" panose="02000000000000000000" pitchFamily="2" charset="0"/>
              </a:rPr>
              <a:t>য়</a:t>
            </a:r>
            <a:r>
              <a:rPr lang="as-IN" sz="3200" dirty="0" smtClean="0">
                <a:solidFill>
                  <a:srgbClr val="202122"/>
                </a:solidFill>
                <a:latin typeface="NikoshBAN" panose="02000000000000000000" pitchFamily="2" charset="0"/>
                <a:cs typeface="NikoshBAN" panose="02000000000000000000" pitchFamily="2" charset="0"/>
              </a:rPr>
              <a:t>।</a:t>
            </a:r>
            <a:r>
              <a:rPr lang="as-IN" sz="3200" dirty="0">
                <a:solidFill>
                  <a:srgbClr val="202122"/>
                </a:solidFill>
                <a:latin typeface="NikoshBAN" panose="02000000000000000000" pitchFamily="2" charset="0"/>
                <a:cs typeface="NikoshBAN" panose="02000000000000000000" pitchFamily="2" charset="0"/>
              </a:rPr>
              <a:t> ফাইবার অপটিকস ফলিত বিজ্ঞান ও প্রকৌশলের সেই শাখা যা এই অপটিক্যাল ফাইবার </a:t>
            </a:r>
            <a:r>
              <a:rPr lang="as-IN" sz="3200" dirty="0" smtClean="0">
                <a:solidFill>
                  <a:srgbClr val="202122"/>
                </a:solidFill>
                <a:latin typeface="NikoshBAN" panose="02000000000000000000" pitchFamily="2" charset="0"/>
                <a:cs typeface="NikoshBAN" panose="02000000000000000000" pitchFamily="2" charset="0"/>
              </a:rPr>
              <a:t>বিষ</a:t>
            </a:r>
            <a:r>
              <a:rPr lang="en-US" sz="3200" dirty="0" err="1" smtClean="0">
                <a:solidFill>
                  <a:srgbClr val="202122"/>
                </a:solidFill>
                <a:latin typeface="NikoshBAN" panose="02000000000000000000" pitchFamily="2" charset="0"/>
                <a:cs typeface="NikoshBAN" panose="02000000000000000000" pitchFamily="2" charset="0"/>
              </a:rPr>
              <a:t>য়ে</a:t>
            </a:r>
            <a:r>
              <a:rPr lang="as-IN" sz="3200" dirty="0" smtClean="0">
                <a:solidFill>
                  <a:srgbClr val="202122"/>
                </a:solidFill>
                <a:latin typeface="NikoshBAN" panose="02000000000000000000" pitchFamily="2" charset="0"/>
                <a:cs typeface="NikoshBAN" panose="02000000000000000000" pitchFamily="2" charset="0"/>
              </a:rPr>
              <a:t> </a:t>
            </a:r>
            <a:r>
              <a:rPr lang="as-IN" sz="3200" dirty="0">
                <a:solidFill>
                  <a:srgbClr val="202122"/>
                </a:solidFill>
                <a:latin typeface="NikoshBAN" panose="02000000000000000000" pitchFamily="2" charset="0"/>
                <a:cs typeface="NikoshBAN" panose="02000000000000000000" pitchFamily="2" charset="0"/>
              </a:rPr>
              <a:t>আলোচনা করে।</a:t>
            </a:r>
            <a:endParaRPr lang="en-US" sz="3200" dirty="0">
              <a:latin typeface="NikoshBAN" panose="02000000000000000000" pitchFamily="2" charset="0"/>
              <a:cs typeface="NikoshBAN" panose="02000000000000000000" pitchFamily="2" charset="0"/>
            </a:endParaRPr>
          </a:p>
        </p:txBody>
      </p:sp>
      <p:sp>
        <p:nvSpPr>
          <p:cNvPr id="5" name="Rectangle 4"/>
          <p:cNvSpPr/>
          <p:nvPr/>
        </p:nvSpPr>
        <p:spPr>
          <a:xfrm>
            <a:off x="494922" y="510189"/>
            <a:ext cx="2911374" cy="646331"/>
          </a:xfrm>
          <a:prstGeom prst="rect">
            <a:avLst/>
          </a:prstGeom>
          <a:solidFill>
            <a:srgbClr val="00B050"/>
          </a:solidFill>
          <a:scene3d>
            <a:camera prst="orthographicFront"/>
            <a:lightRig rig="threePt" dir="t"/>
          </a:scene3d>
          <a:sp3d>
            <a:bevelT prst="angle"/>
          </a:sp3d>
        </p:spPr>
        <p:txBody>
          <a:bodyPr wrap="none">
            <a:spAutoFit/>
          </a:bodyPr>
          <a:lstStyle/>
          <a:p>
            <a:r>
              <a:rPr lang="en-US" sz="3600" b="1" dirty="0" err="1">
                <a:latin typeface="NikoshBAN" panose="02000000000000000000" pitchFamily="2" charset="0"/>
                <a:cs typeface="NikoshBAN" panose="02000000000000000000" pitchFamily="2" charset="0"/>
              </a:rPr>
              <a:t>অপটিক্যাল</a:t>
            </a:r>
            <a:r>
              <a:rPr lang="en-US" sz="3600" b="1" dirty="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ফাইবার</a:t>
            </a:r>
            <a:endParaRPr lang="en-US" sz="36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6454" y="389299"/>
            <a:ext cx="5812325" cy="3322621"/>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23244256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5618" y="416459"/>
            <a:ext cx="1745991" cy="646331"/>
          </a:xfrm>
          <a:prstGeom prst="rect">
            <a:avLst/>
          </a:prstGeom>
          <a:solidFill>
            <a:srgbClr val="00B0F0"/>
          </a:solidFill>
          <a:scene3d>
            <a:camera prst="orthographicFront"/>
            <a:lightRig rig="threePt" dir="t"/>
          </a:scene3d>
          <a:sp3d>
            <a:bevelT prst="angle"/>
          </a:sp3d>
        </p:spPr>
        <p:txBody>
          <a:bodyPr wrap="none" rtlCol="0">
            <a:spAutoFit/>
          </a:bodyPr>
          <a:lstStyle/>
          <a:p>
            <a:r>
              <a:rPr lang="en-US" sz="3600" dirty="0" err="1" smtClean="0">
                <a:latin typeface="NikoshBAN" panose="02000000000000000000" pitchFamily="2" charset="0"/>
                <a:cs typeface="NikoshBAN" panose="02000000000000000000" pitchFamily="2" charset="0"/>
              </a:rPr>
              <a:t>একক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কাজ</a:t>
            </a:r>
            <a:endParaRPr lang="en-US" sz="3600" dirty="0">
              <a:latin typeface="NikoshBAN" panose="02000000000000000000" pitchFamily="2" charset="0"/>
              <a:cs typeface="NikoshBAN" panose="02000000000000000000" pitchFamily="2" charset="0"/>
            </a:endParaRPr>
          </a:p>
        </p:txBody>
      </p:sp>
      <p:sp>
        <p:nvSpPr>
          <p:cNvPr id="5" name="Rectangle 4"/>
          <p:cNvSpPr/>
          <p:nvPr/>
        </p:nvSpPr>
        <p:spPr>
          <a:xfrm>
            <a:off x="2848052" y="4873958"/>
            <a:ext cx="6425157" cy="830997"/>
          </a:xfrm>
          <a:prstGeom prst="rect">
            <a:avLst/>
          </a:prstGeom>
          <a:solidFill>
            <a:srgbClr val="92D050"/>
          </a:solidFill>
          <a:scene3d>
            <a:camera prst="orthographicFront"/>
            <a:lightRig rig="threePt" dir="t"/>
          </a:scene3d>
          <a:sp3d>
            <a:bevelT prst="angle"/>
          </a:sp3d>
        </p:spPr>
        <p:txBody>
          <a:bodyPr wrap="none">
            <a:spAutoFit/>
          </a:bodyPr>
          <a:lstStyle/>
          <a:p>
            <a:r>
              <a:rPr lang="en-US" sz="4800" dirty="0" err="1">
                <a:latin typeface="NikoshBAN" panose="02000000000000000000" pitchFamily="2" charset="0"/>
                <a:cs typeface="NikoshBAN" panose="02000000000000000000" pitchFamily="2" charset="0"/>
              </a:rPr>
              <a:t>অপটিক্যাল</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ফাইবার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সম্পর্কে</a:t>
            </a:r>
            <a:r>
              <a:rPr lang="en-US" sz="4800" dirty="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লিখ</a:t>
            </a:r>
            <a:r>
              <a:rPr lang="en-US" sz="4800" dirty="0" smtClean="0">
                <a:latin typeface="NikoshBAN" panose="02000000000000000000" pitchFamily="2" charset="0"/>
                <a:cs typeface="NikoshBAN" panose="02000000000000000000" pitchFamily="2" charset="0"/>
              </a:rPr>
              <a:t> </a:t>
            </a:r>
            <a:endParaRPr lang="en-US" sz="4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830" y="1479079"/>
            <a:ext cx="7083599" cy="2978590"/>
          </a:xfrm>
          <a:prstGeom prst="rect">
            <a:avLst/>
          </a:prstGeom>
          <a:scene3d>
            <a:camera prst="orthographicFront"/>
            <a:lightRig rig="threePt" dir="t"/>
          </a:scene3d>
          <a:sp3d>
            <a:bevelT w="152400" h="50800" prst="softRound"/>
          </a:sp3d>
        </p:spPr>
      </p:pic>
    </p:spTree>
    <p:extLst>
      <p:ext uri="{BB962C8B-B14F-4D97-AF65-F5344CB8AC3E}">
        <p14:creationId xmlns:p14="http://schemas.microsoft.com/office/powerpoint/2010/main" val="35627729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373</Words>
  <Application>Microsoft Office PowerPoint</Application>
  <PresentationFormat>Widescreen</PresentationFormat>
  <Paragraphs>54</Paragraphs>
  <Slides>16</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Baskerville Old Face</vt:lpstr>
      <vt:lpstr>Calibri</vt:lpstr>
      <vt:lpstr>Calibri Light</vt:lpstr>
      <vt:lpstr>Nikosh</vt:lpstr>
      <vt:lpstr>NikoshBAN</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ACT</dc:creator>
  <cp:lastModifiedBy>ACT</cp:lastModifiedBy>
  <cp:revision>34</cp:revision>
  <dcterms:created xsi:type="dcterms:W3CDTF">2020-10-01T06:30:46Z</dcterms:created>
  <dcterms:modified xsi:type="dcterms:W3CDTF">2020-10-09T15:37:06Z</dcterms:modified>
</cp:coreProperties>
</file>