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65" r:id="rId3"/>
    <p:sldId id="259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948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AC86-1238-4ACC-8345-6BE5C357F5E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2CE4-D3AE-41FD-ABE6-8154AAECD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9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AC86-1238-4ACC-8345-6BE5C357F5E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2CE4-D3AE-41FD-ABE6-8154AAECD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15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AC86-1238-4ACC-8345-6BE5C357F5E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2CE4-D3AE-41FD-ABE6-8154AAECD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9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AC86-1238-4ACC-8345-6BE5C357F5E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2CE4-D3AE-41FD-ABE6-8154AAECD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6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AC86-1238-4ACC-8345-6BE5C357F5E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2CE4-D3AE-41FD-ABE6-8154AAECD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9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AC86-1238-4ACC-8345-6BE5C357F5E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2CE4-D3AE-41FD-ABE6-8154AAECD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5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AC86-1238-4ACC-8345-6BE5C357F5E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2CE4-D3AE-41FD-ABE6-8154AAECD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2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AC86-1238-4ACC-8345-6BE5C357F5E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2CE4-D3AE-41FD-ABE6-8154AAECD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AC86-1238-4ACC-8345-6BE5C357F5E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2CE4-D3AE-41FD-ABE6-8154AAECD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8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AC86-1238-4ACC-8345-6BE5C357F5E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2CE4-D3AE-41FD-ABE6-8154AAECD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3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AC86-1238-4ACC-8345-6BE5C357F5E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32CE4-D3AE-41FD-ABE6-8154AAECD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6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4AC86-1238-4ACC-8345-6BE5C357F5E0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32CE4-D3AE-41FD-ABE6-8154AAECD6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2656901-4DE7-461F-83F2-AB358E7F3CF4}"/>
              </a:ext>
            </a:extLst>
          </p:cNvPr>
          <p:cNvSpPr/>
          <p:nvPr userDrawn="1"/>
        </p:nvSpPr>
        <p:spPr>
          <a:xfrm>
            <a:off x="0" y="1"/>
            <a:ext cx="9144000" cy="7066844"/>
          </a:xfrm>
          <a:prstGeom prst="frame">
            <a:avLst>
              <a:gd name="adj1" fmla="val 2126"/>
            </a:avLst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1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F519A-D0CB-47EC-A4F2-E519FC917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7" y="350521"/>
            <a:ext cx="8004951" cy="6370957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2" y="6356353"/>
            <a:ext cx="2873979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0848101">
            <a:off x="1520522" y="2158954"/>
            <a:ext cx="5534282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500" b="1" dirty="0" err="1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213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34454" y="190584"/>
            <a:ext cx="8040324" cy="5558433"/>
            <a:chOff x="303441" y="64677"/>
            <a:chExt cx="12225940" cy="7171639"/>
          </a:xfrm>
        </p:grpSpPr>
        <p:sp>
          <p:nvSpPr>
            <p:cNvPr id="2" name="TextBox 4"/>
            <p:cNvSpPr txBox="1">
              <a:spLocks noChangeArrowheads="1"/>
            </p:cNvSpPr>
            <p:nvPr/>
          </p:nvSpPr>
          <p:spPr bwMode="auto">
            <a:xfrm>
              <a:off x="303441" y="5449358"/>
              <a:ext cx="9599024" cy="178695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মোড়লের</a:t>
              </a:r>
              <a:r>
                <a:rPr lang="en-US" alt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আত্মীয়</a:t>
              </a:r>
              <a:r>
                <a:rPr lang="en-US" alt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হাসু</a:t>
              </a:r>
              <a:r>
                <a:rPr lang="en-US" alt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মিয়া</a:t>
              </a:r>
              <a:r>
                <a:rPr lang="en-US" alt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আর</a:t>
              </a:r>
              <a:r>
                <a:rPr lang="en-US" alt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মোড়লের</a:t>
              </a:r>
              <a:r>
                <a:rPr lang="en-US" alt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বিশ্বাসী</a:t>
              </a:r>
              <a:r>
                <a:rPr lang="en-US" alt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চাকর</a:t>
              </a:r>
              <a:r>
                <a:rPr lang="en-US" alt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রহমত</a:t>
              </a:r>
              <a:r>
                <a:rPr lang="en-US" alt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আলী</a:t>
              </a:r>
              <a:r>
                <a:rPr lang="en-US" alt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অসুখ</a:t>
              </a:r>
              <a:r>
                <a:rPr lang="en-US" alt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নিয়ে</a:t>
              </a:r>
              <a:r>
                <a:rPr lang="en-US" alt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কথা</a:t>
              </a:r>
              <a:r>
                <a:rPr lang="en-US" alt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বলছে</a:t>
              </a:r>
              <a:r>
                <a:rPr lang="en-US" alt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pic>
          <p:nvPicPr>
            <p:cNvPr id="3" name="Picture 2" descr="No description available.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8" r="31878"/>
            <a:stretch/>
          </p:blipFill>
          <p:spPr bwMode="auto">
            <a:xfrm>
              <a:off x="353443" y="391885"/>
              <a:ext cx="3474722" cy="339253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No description available.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22" r="31125" b="35193"/>
            <a:stretch/>
          </p:blipFill>
          <p:spPr bwMode="auto">
            <a:xfrm>
              <a:off x="4166622" y="1428614"/>
              <a:ext cx="3435532" cy="333021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No description available.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16" r="8001" b="16340"/>
            <a:stretch/>
          </p:blipFill>
          <p:spPr bwMode="auto">
            <a:xfrm>
              <a:off x="8488931" y="2014866"/>
              <a:ext cx="3278776" cy="308922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39E337-7E3A-4874-AC75-5D6504D83909}"/>
                </a:ext>
              </a:extLst>
            </p:cNvPr>
            <p:cNvSpPr/>
            <p:nvPr/>
          </p:nvSpPr>
          <p:spPr>
            <a:xfrm>
              <a:off x="6138729" y="64677"/>
              <a:ext cx="6390652" cy="11913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5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 বিশ্লেষণ 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562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 description available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51" y="2315494"/>
            <a:ext cx="2427875" cy="19962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o description available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70" y="2960727"/>
            <a:ext cx="2589087" cy="18344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60939" y="5387851"/>
            <a:ext cx="701929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ভালো করে শোন, ঐ কবিরাজ যতই নাড়ী দেখুক , তোমার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মোড়লের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নিস্তার নেই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39E337-7E3A-4874-AC75-5D6504D83909}"/>
              </a:ext>
            </a:extLst>
          </p:cNvPr>
          <p:cNvSpPr/>
          <p:nvPr/>
        </p:nvSpPr>
        <p:spPr>
          <a:xfrm>
            <a:off x="3656586" y="469914"/>
            <a:ext cx="4143103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বিশ্লেষণ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1333" y="5471927"/>
            <a:ext cx="643563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ওমন ভয় দেখাবেন না তাহলে  আমি হাউমাউ করে কাঁদতে লেগে যাব।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60601"/>
          <a:stretch/>
        </p:blipFill>
        <p:spPr>
          <a:xfrm>
            <a:off x="5611957" y="2642777"/>
            <a:ext cx="2370559" cy="18101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 descr="No description available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13" y="1814073"/>
            <a:ext cx="2252947" cy="1382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39E337-7E3A-4874-AC75-5D6504D83909}"/>
              </a:ext>
            </a:extLst>
          </p:cNvPr>
          <p:cNvSpPr/>
          <p:nvPr/>
        </p:nvSpPr>
        <p:spPr>
          <a:xfrm>
            <a:off x="4725686" y="349366"/>
            <a:ext cx="414310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বিশ্লেষণ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9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5752" y="5376710"/>
            <a:ext cx="518358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হাসু</a:t>
            </a:r>
            <a:r>
              <a:rPr lang="en-US" sz="3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এবং রহমত কারা?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328" y="2207625"/>
            <a:ext cx="2044609" cy="16197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455752" y="518036"/>
            <a:ext cx="255727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87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Nadi Pariksha | Pulse Diagnosis | Sri Sri Ayurveda | The Art Of Living India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737360" y="356021"/>
            <a:ext cx="5486400" cy="4999753"/>
            <a:chOff x="470263" y="-1612419"/>
            <a:chExt cx="10999514" cy="83586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263" y="2480111"/>
              <a:ext cx="2857553" cy="3429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26377" y="3317206"/>
              <a:ext cx="4343400" cy="3429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Rectangular Callout 3"/>
            <p:cNvSpPr/>
            <p:nvPr/>
          </p:nvSpPr>
          <p:spPr>
            <a:xfrm>
              <a:off x="470263" y="548641"/>
              <a:ext cx="3004457" cy="1267097"/>
            </a:xfrm>
            <a:prstGeom prst="wedgeRectCallout">
              <a:avLst>
                <a:gd name="adj1" fmla="val -19094"/>
                <a:gd name="adj2" fmla="val 104768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এত কোলাহল করনা , আমি রোগীর নাড়ী পরিক্ষা করছি।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ular Callout 4"/>
            <p:cNvSpPr/>
            <p:nvPr/>
          </p:nvSpPr>
          <p:spPr>
            <a:xfrm>
              <a:off x="8896394" y="690838"/>
              <a:ext cx="2573383" cy="1326470"/>
            </a:xfrm>
            <a:prstGeom prst="wedgeRectCallout">
              <a:avLst>
                <a:gd name="adj1" fmla="val -18295"/>
                <a:gd name="adj2" fmla="val 108785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ও কবিরাজ নাড়ী কি বলছে মোড়ল বা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ঁ</a:t>
              </a:r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চবে তো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!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39E337-7E3A-4874-AC75-5D6504D83909}"/>
                </a:ext>
              </a:extLst>
            </p:cNvPr>
            <p:cNvSpPr/>
            <p:nvPr/>
          </p:nvSpPr>
          <p:spPr>
            <a:xfrm>
              <a:off x="4753291" y="-1612419"/>
              <a:ext cx="4143102" cy="200671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 বিশ্লেষণ 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5719" y="4161172"/>
              <a:ext cx="2735101" cy="258503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49991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4853" y="3003132"/>
            <a:ext cx="2002972" cy="14107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404618" y="5306980"/>
            <a:ext cx="456727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bn-BD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রহমত মোড়লের মুখে শরবত ঢেলে  দিচ্ছে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39E337-7E3A-4874-AC75-5D6504D83909}"/>
              </a:ext>
            </a:extLst>
          </p:cNvPr>
          <p:cNvSpPr/>
          <p:nvPr/>
        </p:nvSpPr>
        <p:spPr>
          <a:xfrm>
            <a:off x="842931" y="434197"/>
            <a:ext cx="280141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বিশ্লেষণ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4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32461" y="1708325"/>
            <a:ext cx="7480021" cy="3974018"/>
            <a:chOff x="488322" y="428165"/>
            <a:chExt cx="8655678" cy="52541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200" y="3062729"/>
              <a:ext cx="2118131" cy="213628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6924" y="3350483"/>
              <a:ext cx="2048335" cy="233186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Rectangular Callout 3"/>
            <p:cNvSpPr/>
            <p:nvPr/>
          </p:nvSpPr>
          <p:spPr>
            <a:xfrm>
              <a:off x="488322" y="1539540"/>
              <a:ext cx="3069306" cy="951728"/>
            </a:xfrm>
            <a:prstGeom prst="wedgeRectCallout">
              <a:avLst>
                <a:gd name="adj1" fmla="val -20833"/>
                <a:gd name="adj2" fmla="val 12975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bn-BD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সুখ কোথায় পাব আমাকে সুখ এনে দাও।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ular Callout 4"/>
            <p:cNvSpPr/>
            <p:nvPr/>
          </p:nvSpPr>
          <p:spPr>
            <a:xfrm>
              <a:off x="6021977" y="1729807"/>
              <a:ext cx="3122023" cy="966651"/>
            </a:xfrm>
            <a:prstGeom prst="wedgeRectCallout">
              <a:avLst>
                <a:gd name="adj1" fmla="val -20415"/>
                <a:gd name="adj2" fmla="val 124662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bn-BD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অন্যের মনে দু:খ দিলে কোনদিন সুখ পাবে না।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39E337-7E3A-4874-AC75-5D6504D83909}"/>
                </a:ext>
              </a:extLst>
            </p:cNvPr>
            <p:cNvSpPr/>
            <p:nvPr/>
          </p:nvSpPr>
          <p:spPr>
            <a:xfrm>
              <a:off x="2953331" y="428165"/>
              <a:ext cx="4143103" cy="69176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 বিশ্লেষণ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9407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2148" y="5148947"/>
            <a:ext cx="374974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রহমত মোড়লের মুখে কি ঢেলে  দিলো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কাঠুরে - এর বাংলা ব্লগ । bangla blog | সামহোয়্যার ইন ব্লগ - বাঁধ ভাঙ্গার  আওয়া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352" y="2380706"/>
            <a:ext cx="2361201" cy="166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57063" y="779292"/>
            <a:ext cx="255727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835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0148" y="3238734"/>
            <a:ext cx="2128299" cy="22999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ular Callout 2"/>
          <p:cNvSpPr/>
          <p:nvPr/>
        </p:nvSpPr>
        <p:spPr>
          <a:xfrm>
            <a:off x="4100748" y="1589379"/>
            <a:ext cx="4648200" cy="723900"/>
          </a:xfrm>
          <a:prstGeom prst="wedgeRoundRectCallout">
            <a:avLst>
              <a:gd name="adj1" fmla="val -18104"/>
              <a:gd name="adj2" fmla="val 172105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যাও সুখী মানুষের জামা খু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 দেখ। তা না হলে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মোড়ল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চবে না।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39E337-7E3A-4874-AC75-5D6504D83909}"/>
              </a:ext>
            </a:extLst>
          </p:cNvPr>
          <p:cNvSpPr/>
          <p:nvPr/>
        </p:nvSpPr>
        <p:spPr>
          <a:xfrm>
            <a:off x="390657" y="285103"/>
            <a:ext cx="414310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বিশ্লেষণ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26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59276" y="1134386"/>
            <a:ext cx="6789702" cy="4589228"/>
            <a:chOff x="277787" y="278388"/>
            <a:chExt cx="11623019" cy="6247960"/>
          </a:xfrm>
        </p:grpSpPr>
        <p:sp>
          <p:nvSpPr>
            <p:cNvPr id="2" name="Rectangle 1"/>
            <p:cNvSpPr/>
            <p:nvPr/>
          </p:nvSpPr>
          <p:spPr>
            <a:xfrm>
              <a:off x="277787" y="5307148"/>
              <a:ext cx="10172497" cy="1219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bn-BD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বনের ভিতর </a:t>
              </a:r>
              <a:r>
                <a:rPr 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অন্ধকার রাত।  কুড়ে ঘরের সামনে হাসু  ও রহমত গালে হাত দিয়ে ভাবছে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ular Callout 2"/>
            <p:cNvSpPr/>
            <p:nvPr/>
          </p:nvSpPr>
          <p:spPr>
            <a:xfrm>
              <a:off x="9203870" y="278388"/>
              <a:ext cx="2492829" cy="1410789"/>
            </a:xfrm>
            <a:prstGeom prst="wedgeRectCallout">
              <a:avLst>
                <a:gd name="adj1" fmla="val -21357"/>
                <a:gd name="adj2" fmla="val 84722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 </a:t>
              </a:r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সুখ</a:t>
              </a:r>
              <a:r>
                <a: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মানুষ পাওয়া যাবে না।সুখ বড় কঠিন জিনিস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" name="Picture 2" descr="No description available.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88" y="512240"/>
              <a:ext cx="4753588" cy="400050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No description available.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9084" y="2187006"/>
              <a:ext cx="4531722" cy="244564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0614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5206" y="1841865"/>
            <a:ext cx="6285411" cy="3751335"/>
            <a:chOff x="-1238589" y="324907"/>
            <a:chExt cx="13608429" cy="6762437"/>
          </a:xfrm>
        </p:grpSpPr>
        <p:sp>
          <p:nvSpPr>
            <p:cNvPr id="4" name="Rectangle 3"/>
            <p:cNvSpPr/>
            <p:nvPr/>
          </p:nvSpPr>
          <p:spPr>
            <a:xfrm>
              <a:off x="-1238589" y="5922219"/>
              <a:ext cx="6674720" cy="116512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ডাক্তার ও রোগী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811745" y="5804654"/>
              <a:ext cx="3558095" cy="105415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কবিরাজ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26" name="Picture 2" descr="রোগী নয়, ডাক্তার যাবেন রোগীর কাছে | The Daily Star Bangla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582" y="324907"/>
              <a:ext cx="3703264" cy="289419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ঝাড়ফুঁক করে নারী 'কবিরাজ' শ্রীঘরে | BD24Live.co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470" y="527299"/>
              <a:ext cx="3775164" cy="234652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কবিরাজ'ই চিকিৎসক; বিশ্বাসকে পুঁজি করে দিনের পর দিন ধরে চলছে অপচিকিৎসা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2034" y="3219101"/>
              <a:ext cx="3657600" cy="225423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ডাক্তার সাব, আপনি স্টেথোস্কোপ কানে লাগাননি'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43" y="3569931"/>
              <a:ext cx="3684903" cy="223472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2027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090058" y="1319350"/>
            <a:ext cx="5853913" cy="3265714"/>
            <a:chOff x="518873" y="402078"/>
            <a:chExt cx="11235097" cy="58572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873" y="402078"/>
              <a:ext cx="2952206" cy="285464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b="16781"/>
            <a:stretch/>
          </p:blipFill>
          <p:spPr>
            <a:xfrm>
              <a:off x="4357507" y="1388517"/>
              <a:ext cx="2839404" cy="27562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964" y="2204153"/>
              <a:ext cx="3511308" cy="279605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1058091" y="5000203"/>
              <a:ext cx="3174275" cy="125917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কাঠুরে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537267" y="5482032"/>
              <a:ext cx="4216703" cy="77734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কাঠুরের বাড়ি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6427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6296" y="5628894"/>
            <a:ext cx="53944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কুড়ে ঘর থেকে একটি লোক বেড়িয়ে এল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2813" y="2608654"/>
            <a:ext cx="2441705" cy="19431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39E337-7E3A-4874-AC75-5D6504D83909}"/>
              </a:ext>
            </a:extLst>
          </p:cNvPr>
          <p:cNvSpPr/>
          <p:nvPr/>
        </p:nvSpPr>
        <p:spPr>
          <a:xfrm>
            <a:off x="503070" y="608237"/>
            <a:ext cx="443533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বিশ্লেষণ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5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8920" y="1911533"/>
            <a:ext cx="5830147" cy="3331029"/>
            <a:chOff x="400782" y="1097280"/>
            <a:chExt cx="11424565" cy="53548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0147" y="3061062"/>
              <a:ext cx="3505200" cy="339111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692" y="3418310"/>
              <a:ext cx="3683609" cy="30338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Rectangular Callout 3"/>
            <p:cNvSpPr/>
            <p:nvPr/>
          </p:nvSpPr>
          <p:spPr>
            <a:xfrm>
              <a:off x="400782" y="1214847"/>
              <a:ext cx="2664823" cy="1084217"/>
            </a:xfrm>
            <a:prstGeom prst="wedgeRectCallout">
              <a:avLst>
                <a:gd name="adj1" fmla="val -21396"/>
                <a:gd name="adj2" fmla="val 127106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তোমরা কে ভাই। কি চাও?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ular Callout 4"/>
            <p:cNvSpPr/>
            <p:nvPr/>
          </p:nvSpPr>
          <p:spPr>
            <a:xfrm>
              <a:off x="9429027" y="1097280"/>
              <a:ext cx="2246812" cy="1319349"/>
            </a:xfrm>
            <a:prstGeom prst="wedgeRectCallout">
              <a:avLst>
                <a:gd name="adj1" fmla="val -21414"/>
                <a:gd name="adj2" fmla="val 96163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আমরা খুব দু:খ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মানুষ। তুমি কে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76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17131" y="976933"/>
            <a:ext cx="6509738" cy="5175068"/>
            <a:chOff x="440977" y="439671"/>
            <a:chExt cx="11494193" cy="61362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77577" y="2661948"/>
              <a:ext cx="4157593" cy="391395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Rectangular Callout 2"/>
            <p:cNvSpPr/>
            <p:nvPr/>
          </p:nvSpPr>
          <p:spPr>
            <a:xfrm>
              <a:off x="7441547" y="471577"/>
              <a:ext cx="4493623" cy="1410789"/>
            </a:xfrm>
            <a:prstGeom prst="wedgeRectCallout">
              <a:avLst>
                <a:gd name="adj1" fmla="val -21124"/>
                <a:gd name="adj2" fmla="val 93056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bn-BD" sz="1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আমি একজন সুখ</a:t>
              </a:r>
              <a:r>
                <a:rPr lang="en-US" sz="1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bn-BD" sz="1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মানুষ। দুনিয়াতে  আমার মত সুখ</a:t>
              </a:r>
              <a:r>
                <a:rPr lang="en-US" sz="1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bn-BD" sz="1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কে?  আমি সুখের রাজা । আমি মস্ত বড় বাদশা।</a:t>
              </a:r>
              <a:endPara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2" descr="সুখী মানুষ Videos - 9tube.tv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977" y="2794471"/>
              <a:ext cx="3641700" cy="378142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39E337-7E3A-4874-AC75-5D6504D83909}"/>
                </a:ext>
              </a:extLst>
            </p:cNvPr>
            <p:cNvSpPr/>
            <p:nvPr/>
          </p:nvSpPr>
          <p:spPr>
            <a:xfrm>
              <a:off x="473866" y="439671"/>
              <a:ext cx="4143103" cy="43792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 বিশ্লেষণ 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6050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3418" y="1609151"/>
            <a:ext cx="6656493" cy="4493623"/>
            <a:chOff x="365760" y="338778"/>
            <a:chExt cx="11260183" cy="63202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760" y="3279419"/>
              <a:ext cx="4321629" cy="325210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Rectangular Callout 2"/>
            <p:cNvSpPr/>
            <p:nvPr/>
          </p:nvSpPr>
          <p:spPr>
            <a:xfrm>
              <a:off x="365760" y="548640"/>
              <a:ext cx="3540035" cy="1685109"/>
            </a:xfrm>
            <a:prstGeom prst="wedgeRectCallout">
              <a:avLst>
                <a:gd name="adj1" fmla="val -22103"/>
                <a:gd name="adj2" fmla="val 98083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bn-BD" sz="1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ও বাদশা ভাই তোমার গায়ের জামা নিয়ে এস  তোমাকে একশ টাকা দেব।</a:t>
              </a:r>
              <a:endPara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39E337-7E3A-4874-AC75-5D6504D83909}"/>
                </a:ext>
              </a:extLst>
            </p:cNvPr>
            <p:cNvSpPr/>
            <p:nvPr/>
          </p:nvSpPr>
          <p:spPr>
            <a:xfrm>
              <a:off x="7183391" y="338778"/>
              <a:ext cx="4143104" cy="64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 বিশ্লেষণ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854846" y="5332429"/>
              <a:ext cx="3771097" cy="132662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চোরের ভয় নেই 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7507" y="2809038"/>
              <a:ext cx="3478436" cy="193252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831502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24841" y="1605643"/>
            <a:ext cx="8288384" cy="3646715"/>
            <a:chOff x="356730" y="221640"/>
            <a:chExt cx="11444404" cy="6446505"/>
          </a:xfrm>
        </p:grpSpPr>
        <p:pic>
          <p:nvPicPr>
            <p:cNvPr id="2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056" y="2556520"/>
              <a:ext cx="3505200" cy="41116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009" y="2556519"/>
              <a:ext cx="3540125" cy="411162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ular Callout 3"/>
            <p:cNvSpPr/>
            <p:nvPr/>
          </p:nvSpPr>
          <p:spPr>
            <a:xfrm>
              <a:off x="356730" y="461483"/>
              <a:ext cx="3607526" cy="1068818"/>
            </a:xfrm>
            <a:prstGeom prst="wedgeRectCallout">
              <a:avLst>
                <a:gd name="adj1" fmla="val -20833"/>
                <a:gd name="adj2" fmla="val 14479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আমার কোন জামা নেই।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ular Callout 4"/>
            <p:cNvSpPr/>
            <p:nvPr/>
          </p:nvSpPr>
          <p:spPr>
            <a:xfrm>
              <a:off x="8003064" y="221640"/>
              <a:ext cx="3635829" cy="1068818"/>
            </a:xfrm>
            <a:prstGeom prst="wedgeRectCallout">
              <a:avLst>
                <a:gd name="adj1" fmla="val -14461"/>
                <a:gd name="adj2" fmla="val 18092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bn-BD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আমার ঘরে কিছু নেই।  এজন্যই তো আমি সুখ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bn-BD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মানুষ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7399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72493" y="1345474"/>
            <a:ext cx="5799909" cy="4428308"/>
            <a:chOff x="416697" y="302531"/>
            <a:chExt cx="8431212" cy="6069990"/>
          </a:xfrm>
        </p:grpSpPr>
        <p:sp>
          <p:nvSpPr>
            <p:cNvPr id="5" name="Rounded Rectangle 4"/>
            <p:cNvSpPr/>
            <p:nvPr/>
          </p:nvSpPr>
          <p:spPr>
            <a:xfrm>
              <a:off x="416697" y="789256"/>
              <a:ext cx="2971800" cy="6858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হাসুর বয়স কত ?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86646" y="4814085"/>
              <a:ext cx="7865043" cy="685800"/>
            </a:xfrm>
            <a:prstGeom prst="roundRect">
              <a:avLst>
                <a:gd name="adj" fmla="val 4899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সুখী মানুষের জামা না হলে মোড়ল বাঁচবে না ? উক্তিটি কার।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36681" y="1923486"/>
              <a:ext cx="1810158" cy="63384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ক) ৪২ বছর 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529021" y="1897140"/>
              <a:ext cx="1802823" cy="63384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>
                  <a:latin typeface="NikoshBAN" pitchFamily="2" charset="0"/>
                  <a:cs typeface="NikoshBAN" pitchFamily="2" charset="0"/>
                </a:rPr>
                <a:t>(খ) ৪৩ বছর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838561" y="1985009"/>
              <a:ext cx="1703244" cy="63384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গ) ৪৪ বছর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77444" y="2068225"/>
              <a:ext cx="1752600" cy="63384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>
                  <a:latin typeface="NikoshBAN" pitchFamily="2" charset="0"/>
                  <a:cs typeface="NikoshBAN" pitchFamily="2" charset="0"/>
                </a:rPr>
                <a:t>(ঘ) ৪৫ বছর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6985583" y="2102773"/>
              <a:ext cx="457200" cy="398318"/>
            </a:xfrm>
            <a:prstGeom prst="star5">
              <a:avLst>
                <a:gd name="adj" fmla="val 31123"/>
                <a:gd name="hf" fmla="val 105146"/>
                <a:gd name="vf" fmla="val 110557"/>
              </a:avLst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750102" y="4028934"/>
              <a:ext cx="1701587" cy="685800"/>
            </a:xfrm>
            <a:prstGeom prst="roundRect">
              <a:avLst>
                <a:gd name="adj" fmla="val 9596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(ঘ) ৪ টি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36681" y="2780628"/>
              <a:ext cx="6472053" cy="6858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সুখী মানুষ নাটীকার দৃশ্য সংখ্যা কয়টি 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36681" y="3794484"/>
              <a:ext cx="1181100" cy="6858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(ক) ১ টি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765191" y="3782512"/>
              <a:ext cx="1181100" cy="6858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(খ) ২ টি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091248" y="3899575"/>
              <a:ext cx="1181100" cy="685800"/>
            </a:xfrm>
            <a:prstGeom prst="roundRect">
              <a:avLst>
                <a:gd name="adj" fmla="val 9596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(গ)৩ টি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2850684" y="3761097"/>
              <a:ext cx="451138" cy="58189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86646" y="5775959"/>
              <a:ext cx="2374323" cy="4572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(ক) কবিরাজের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301822" y="5915321"/>
              <a:ext cx="1444968" cy="4572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(খ) হাসুর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091248" y="5887577"/>
              <a:ext cx="1859070" cy="4572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latin typeface="NikoshBAN" pitchFamily="2" charset="0"/>
                  <a:cs typeface="NikoshBAN" pitchFamily="2" charset="0"/>
                </a:rPr>
                <a:t>(গ) রহমতের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214184" y="5845627"/>
              <a:ext cx="1633725" cy="4572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>
                  <a:latin typeface="NikoshBAN" pitchFamily="2" charset="0"/>
                  <a:cs typeface="NikoshBAN" pitchFamily="2" charset="0"/>
                </a:rPr>
                <a:t>(ঘ) লোকের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767458" y="5852159"/>
              <a:ext cx="519545" cy="3048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83947" y="302531"/>
              <a:ext cx="2403566" cy="80351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মূল্যায়ণ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838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38583" y="1281158"/>
            <a:ext cx="5620173" cy="4521461"/>
            <a:chOff x="-956839" y="289414"/>
            <a:chExt cx="11738746" cy="6100153"/>
          </a:xfrm>
        </p:grpSpPr>
        <p:sp>
          <p:nvSpPr>
            <p:cNvPr id="3" name="Rectangle 2"/>
            <p:cNvSpPr/>
            <p:nvPr/>
          </p:nvSpPr>
          <p:spPr>
            <a:xfrm>
              <a:off x="-586028" y="3082834"/>
              <a:ext cx="10997125" cy="330673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24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“</a:t>
              </a:r>
              <a:r>
                <a:rPr lang="bn-BD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নীতিহীন পথে সম্পদ উপার্জনের পথ পরিহার </a:t>
              </a:r>
            </a:p>
            <a:p>
              <a:r>
                <a:rPr lang="bn-BD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            করাই উত্তম” নিজের ভাষায়- ১০টি বাক্য লিখে আনবে । </a:t>
              </a:r>
            </a:p>
          </p:txBody>
        </p:sp>
        <p:sp>
          <p:nvSpPr>
            <p:cNvPr id="4" name="Trapezoid 3"/>
            <p:cNvSpPr/>
            <p:nvPr/>
          </p:nvSpPr>
          <p:spPr>
            <a:xfrm>
              <a:off x="-956839" y="289414"/>
              <a:ext cx="11738746" cy="2793420"/>
            </a:xfrm>
            <a:prstGeom prst="trapezoid">
              <a:avLst/>
            </a:prstGeom>
            <a:solidFill>
              <a:schemeClr val="tx2">
                <a:lumMod val="60000"/>
                <a:lumOff val="4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dirty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বাড়ীর কাজ</a:t>
              </a:r>
              <a:endPara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34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8F11-7EDA-41C4-AD43-7BA189BA29DB}"/>
              </a:ext>
            </a:extLst>
          </p:cNvPr>
          <p:cNvSpPr txBox="1">
            <a:spLocks/>
          </p:cNvSpPr>
          <p:nvPr/>
        </p:nvSpPr>
        <p:spPr>
          <a:xfrm>
            <a:off x="819544" y="460469"/>
            <a:ext cx="3571942" cy="54235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 স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 অনেক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5B90BA-0E34-4473-B248-7F855737B91A}"/>
              </a:ext>
            </a:extLst>
          </p:cNvPr>
          <p:cNvSpPr txBox="1"/>
          <p:nvPr/>
        </p:nvSpPr>
        <p:spPr>
          <a:xfrm>
            <a:off x="2605515" y="6211545"/>
            <a:ext cx="6036089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ভালো থেকো, আগামী ক্লাসে আবার দেখা হবে...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B79C48-0245-401F-8EAD-12AA9E2D6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56" y="1397719"/>
            <a:ext cx="4109155" cy="472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1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DIGITAL CONTENT RELATED\Bangla Model Content\CLASS EIGHT\সুখী মানুষ\Untitled-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73"/>
          <a:stretch/>
        </p:blipFill>
        <p:spPr bwMode="auto">
          <a:xfrm>
            <a:off x="5284938" y="3349607"/>
            <a:ext cx="2970789" cy="24950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35283" y="408243"/>
            <a:ext cx="2457549" cy="1703074"/>
            <a:chOff x="2189019" y="464127"/>
            <a:chExt cx="3948545" cy="1274618"/>
          </a:xfrm>
        </p:grpSpPr>
        <p:sp>
          <p:nvSpPr>
            <p:cNvPr id="6" name="Oval 5"/>
            <p:cNvSpPr/>
            <p:nvPr/>
          </p:nvSpPr>
          <p:spPr>
            <a:xfrm>
              <a:off x="2189019" y="464127"/>
              <a:ext cx="3948545" cy="1274618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00399" y="734292"/>
              <a:ext cx="3401639" cy="8983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পাঠ 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804481" y="541657"/>
            <a:ext cx="58947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সুখী</a:t>
            </a:r>
            <a:r>
              <a:rPr lang="en-US" alt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9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alt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1305" y="1779947"/>
            <a:ext cx="37091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মমতাজ উদ্ দীন আহমদ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814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69259" y="862149"/>
            <a:ext cx="7386023" cy="5395100"/>
            <a:chOff x="425566" y="443808"/>
            <a:chExt cx="8335766" cy="7988129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425566" y="2917941"/>
              <a:ext cx="8335766" cy="551399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en-US" altLang="en-US" sz="3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altLang="en-US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শব্দগুলো</a:t>
              </a:r>
              <a:r>
                <a:rPr lang="en-US" altLang="en-US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বাক্যে</a:t>
              </a:r>
              <a:r>
                <a:rPr lang="en-US" altLang="en-US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প্রয়োগ</a:t>
              </a:r>
              <a:r>
                <a:rPr lang="en-US" altLang="en-US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altLang="en-US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altLang="en-US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</a:p>
            <a:p>
              <a:pPr eaLnBrk="1" hangingPunct="1"/>
              <a:endParaRPr lang="en-US" altLang="en-US" sz="1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eaLnBrk="1" hangingPunct="1"/>
              <a:r>
                <a:rPr lang="en-US" altLang="en-US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en-US" altLang="en-US" sz="3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মানুষের</a:t>
              </a:r>
              <a:r>
                <a:rPr lang="en-US" altLang="en-US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চাহিদার</a:t>
              </a:r>
              <a:r>
                <a:rPr lang="en-US" altLang="en-US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স্বরুপ</a:t>
              </a:r>
              <a:r>
                <a:rPr lang="en-US" altLang="en-US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altLang="en-US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altLang="en-US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altLang="en-US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pPr eaLnBrk="1" hangingPunct="1"/>
              <a:endParaRPr lang="en-US" altLang="en-US" sz="1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eaLnBrk="1" hangingPunct="1"/>
              <a:r>
                <a:rPr lang="en-US" altLang="en-US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৩। </a:t>
              </a:r>
              <a:r>
                <a:rPr lang="en-US" altLang="en-US" sz="3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প্রকৃত</a:t>
              </a:r>
              <a:r>
                <a:rPr lang="en-US" altLang="en-US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সুখী</a:t>
              </a:r>
              <a:r>
                <a:rPr lang="en-US" altLang="en-US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মানুষ</a:t>
              </a:r>
              <a:r>
                <a:rPr lang="en-US" altLang="en-US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r>
                <a:rPr lang="en-US" altLang="en-US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- </a:t>
              </a:r>
              <a:r>
                <a:rPr lang="en-US" altLang="en-US" sz="3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altLang="en-US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altLang="en-US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altLang="en-US" sz="3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altLang="en-US" sz="34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25566" y="1783335"/>
              <a:ext cx="5228757" cy="77469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এই পাঠ শেষে শিক্ষার্থীরা----</a:t>
              </a:r>
              <a:endParaRPr lang="en-US" sz="28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5887" y="443808"/>
              <a:ext cx="5755123" cy="1237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9853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423854" y="836025"/>
            <a:ext cx="6753497" cy="5204983"/>
            <a:chOff x="-983387" y="229387"/>
            <a:chExt cx="11140746" cy="6334133"/>
          </a:xfrm>
        </p:grpSpPr>
        <p:sp>
          <p:nvSpPr>
            <p:cNvPr id="2" name="Oval 1"/>
            <p:cNvSpPr/>
            <p:nvPr/>
          </p:nvSpPr>
          <p:spPr>
            <a:xfrm>
              <a:off x="-983387" y="861456"/>
              <a:ext cx="3567538" cy="184043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শিশু একাডেমী,বাংলা একাডেমী,একুশে পদক পুরস্কার পেয়েছেন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682760" y="379361"/>
              <a:ext cx="3181677" cy="160815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জন্ম</a:t>
              </a:r>
            </a:p>
            <a:p>
              <a:pPr algn="ctr"/>
              <a:r>
                <a:rPr lang="bn-B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১৯৩৫</a:t>
              </a:r>
            </a:p>
            <a:p>
              <a:pPr algn="ctr"/>
              <a:r>
                <a:rPr lang="bn-B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সাল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876722" y="2202636"/>
              <a:ext cx="3280636" cy="148979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স্নাতকোত্তর ডিগ্রী</a:t>
              </a:r>
            </a:p>
            <a:p>
              <a:pPr algn="ctr"/>
              <a:r>
                <a:rPr lang="bn-BD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ঢাকা বিশ্ববিদ্যালয়ের বাংলা বিভাগ ।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7044004" y="3895156"/>
              <a:ext cx="3113355" cy="160717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খ্যাতিমান ব্যাক্তিত্ব </a:t>
              </a:r>
            </a:p>
            <a:p>
              <a:pPr algn="ctr"/>
              <a:r>
                <a:rPr lang="bn-BD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নাট্যকার ও নাট্যাভিনেতা 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528940" y="4846604"/>
              <a:ext cx="2999205" cy="1716916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অবসর গ্রহণঃ</a:t>
              </a:r>
            </a:p>
            <a:p>
              <a:pPr algn="ctr"/>
              <a:r>
                <a:rPr lang="bn-BD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১৯৯২ সালে 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933769" y="4698744"/>
              <a:ext cx="3349210" cy="17781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উল্লেখ যোগ্য রচনাঃস্বাধীনতা আমার স্বাধীনতা,</a:t>
              </a:r>
            </a:p>
            <a:p>
              <a:pPr algn="ctr"/>
              <a:r>
                <a:rPr lang="bn-BD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সাতঘাটের</a:t>
              </a:r>
            </a:p>
            <a:p>
              <a:pPr algn="ctr"/>
              <a:r>
                <a:rPr lang="bn-BD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কানাকড়ি</a:t>
              </a:r>
              <a:r>
                <a:rPr lang="bn-BD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,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983387" y="2963440"/>
              <a:ext cx="3312065" cy="1735305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বাংলাদেশের নাটকের ইতিবৃত্ত</a:t>
              </a:r>
              <a:r>
                <a:rPr lang="bn-BD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587892" y="229387"/>
              <a:ext cx="5482281" cy="1435391"/>
              <a:chOff x="2508455" y="253588"/>
              <a:chExt cx="6872104" cy="1435391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3787643" y="253588"/>
                <a:ext cx="4378037" cy="1435391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08455" y="540952"/>
                <a:ext cx="6872104" cy="711634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bn-BD" sz="3200" b="1" dirty="0">
                    <a:ln w="11430"/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লেখক  পরিচিতি </a:t>
                </a:r>
                <a:endParaRPr lang="en-US" sz="3200" b="1" dirty="0">
                  <a:ln w="11430"/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310" y="1866848"/>
              <a:ext cx="1863049" cy="226864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3" name="Rectangle 12"/>
            <p:cNvSpPr/>
            <p:nvPr/>
          </p:nvSpPr>
          <p:spPr>
            <a:xfrm>
              <a:off x="3447158" y="4198861"/>
              <a:ext cx="2956097" cy="78654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মমতাজ উদ্ দীন আহমদ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660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7175" y="985750"/>
            <a:ext cx="255727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80864" y="5359426"/>
            <a:ext cx="798614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মমতাজ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উদ্দীন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অবসর গ্রহন করেন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?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899" y="2756264"/>
            <a:ext cx="2457209" cy="18155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7339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28355" y="1332413"/>
            <a:ext cx="6966857" cy="4049387"/>
            <a:chOff x="386987" y="385609"/>
            <a:chExt cx="11417776" cy="9070496"/>
          </a:xfrm>
        </p:grpSpPr>
        <p:sp>
          <p:nvSpPr>
            <p:cNvPr id="2" name="Rectangle 1"/>
            <p:cNvSpPr/>
            <p:nvPr/>
          </p:nvSpPr>
          <p:spPr>
            <a:xfrm>
              <a:off x="386987" y="2044548"/>
              <a:ext cx="2438400" cy="685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শ্রবণ</a:t>
              </a:r>
              <a:r>
                <a:rPr lang="bn-BD" sz="3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8617132" y="2006237"/>
              <a:ext cx="2590800" cy="6477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কানে শোনা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5471" y="1620005"/>
              <a:ext cx="3100388" cy="143461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386987" y="3732347"/>
              <a:ext cx="2133600" cy="268869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প্রাণখোলা</a:t>
              </a:r>
              <a:r>
                <a:rPr lang="en-US" alt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8415746" y="3732347"/>
              <a:ext cx="3333207" cy="406751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অকৃত্রিম</a:t>
              </a:r>
              <a:r>
                <a:rPr lang="en-US" alt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alt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উদার</a:t>
              </a:r>
              <a:r>
                <a:rPr lang="en-US" alt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alt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খোলা</a:t>
              </a:r>
              <a:r>
                <a:rPr lang="en-US" alt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মনের</a:t>
              </a:r>
              <a:r>
                <a:rPr lang="en-US" alt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7636" y="385609"/>
              <a:ext cx="3048055" cy="392963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শব্দার্থ</a:t>
              </a:r>
              <a:endPara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9"/>
            <p:cNvSpPr txBox="1">
              <a:spLocks noChangeArrowheads="1"/>
            </p:cNvSpPr>
            <p:nvPr/>
          </p:nvSpPr>
          <p:spPr bwMode="auto">
            <a:xfrm>
              <a:off x="8415746" y="5388588"/>
              <a:ext cx="3389017" cy="406751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কবজির</a:t>
              </a:r>
              <a:r>
                <a:rPr lang="en-US" alt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নাড়ির</a:t>
              </a:r>
              <a:r>
                <a:rPr lang="en-US" alt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অবস্থা</a:t>
              </a:r>
              <a:r>
                <a:rPr lang="en-US" alt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দেখে</a:t>
              </a:r>
              <a:r>
                <a:rPr lang="en-US" alt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রোগ</a:t>
              </a:r>
              <a:r>
                <a:rPr lang="en-US" alt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নির্ণয়</a:t>
              </a:r>
              <a:r>
                <a:rPr lang="en-US" alt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460376" y="5418767"/>
              <a:ext cx="2856956" cy="268869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নাড়ি</a:t>
              </a:r>
              <a:r>
                <a:rPr lang="en-US" alt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পরীক্ষা</a:t>
              </a:r>
              <a:r>
                <a:rPr lang="en-US" alt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</a:p>
          </p:txBody>
        </p:sp>
        <p:sp>
          <p:nvSpPr>
            <p:cNvPr id="11" name="AutoShape 6" descr="Nadi Pariksha | Pulse Diagnosis | Sri Sri Ayurveda | The Art Of Living India"/>
            <p:cNvSpPr>
              <a:spLocks noChangeAspect="1" noChangeArrowheads="1"/>
            </p:cNvSpPr>
            <p:nvPr/>
          </p:nvSpPr>
          <p:spPr bwMode="auto">
            <a:xfrm>
              <a:off x="1453787" y="5865641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35471" y="5260111"/>
              <a:ext cx="3152775" cy="14478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5471" y="3459215"/>
              <a:ext cx="3100388" cy="139629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71589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27584" y="5094516"/>
            <a:ext cx="6627293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প্রাণখোলা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0839" y="717048"/>
            <a:ext cx="255727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/>
          </a:p>
        </p:txBody>
      </p:sp>
      <p:pic>
        <p:nvPicPr>
          <p:cNvPr id="3074" name="Picture 2" descr="Disadvantages of Individual Work - Gülsüm Durm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11" y="2007645"/>
            <a:ext cx="2285266" cy="20940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82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44880" y="1461338"/>
            <a:ext cx="6807642" cy="3385281"/>
            <a:chOff x="729253" y="679267"/>
            <a:chExt cx="10790191" cy="6801006"/>
          </a:xfrm>
        </p:grpSpPr>
        <p:sp>
          <p:nvSpPr>
            <p:cNvPr id="2" name="TextBox 1"/>
            <p:cNvSpPr txBox="1">
              <a:spLocks noChangeArrowheads="1"/>
            </p:cNvSpPr>
            <p:nvPr/>
          </p:nvSpPr>
          <p:spPr bwMode="auto">
            <a:xfrm>
              <a:off x="1419499" y="5192486"/>
              <a:ext cx="8001000" cy="2287787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[</a:t>
              </a:r>
              <a:r>
                <a:rPr lang="en-US" alt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মোড়লের</a:t>
              </a:r>
              <a:r>
                <a:rPr lang="en-US" alt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অসুখ</a:t>
              </a:r>
              <a:r>
                <a:rPr lang="en-US" alt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alt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বিছানায়</a:t>
              </a:r>
              <a:r>
                <a:rPr lang="en-US" alt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শুয়ে</a:t>
              </a:r>
              <a:r>
                <a:rPr lang="en-US" alt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ছটফট</a:t>
              </a:r>
              <a:r>
                <a:rPr lang="en-US" alt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করছে</a:t>
              </a:r>
              <a:r>
                <a:rPr lang="en-US" alt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alt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কবিরাজ</a:t>
              </a:r>
              <a:r>
                <a:rPr lang="en-US" alt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মোড়লের</a:t>
              </a:r>
              <a:r>
                <a:rPr lang="en-US" alt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নাড়ি</a:t>
              </a:r>
              <a:r>
                <a:rPr lang="en-US" alt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পরীক্ষা</a:t>
              </a:r>
              <a:r>
                <a:rPr lang="en-US" alt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করছে</a:t>
              </a:r>
              <a:r>
                <a:rPr lang="en-US" alt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alt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4" descr="No description available.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253" y="679267"/>
              <a:ext cx="4548142" cy="298867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 descr="No description available.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239" y="1515292"/>
              <a:ext cx="5027205" cy="328390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2782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529</Words>
  <Application>Microsoft Office PowerPoint</Application>
  <PresentationFormat>On-screen Show (4:3)</PresentationFormat>
  <Paragraphs>97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5</cp:revision>
  <dcterms:created xsi:type="dcterms:W3CDTF">2020-10-11T02:40:55Z</dcterms:created>
  <dcterms:modified xsi:type="dcterms:W3CDTF">2020-10-11T03:04:39Z</dcterms:modified>
</cp:coreProperties>
</file>