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66" r:id="rId4"/>
    <p:sldId id="257" r:id="rId5"/>
    <p:sldId id="259" r:id="rId6"/>
    <p:sldId id="260" r:id="rId7"/>
    <p:sldId id="256" r:id="rId8"/>
    <p:sldId id="261" r:id="rId9"/>
    <p:sldId id="270" r:id="rId10"/>
    <p:sldId id="276" r:id="rId11"/>
    <p:sldId id="271" r:id="rId12"/>
    <p:sldId id="272" r:id="rId13"/>
    <p:sldId id="283" r:id="rId14"/>
    <p:sldId id="273" r:id="rId15"/>
    <p:sldId id="284" r:id="rId16"/>
    <p:sldId id="274" r:id="rId17"/>
    <p:sldId id="275" r:id="rId18"/>
    <p:sldId id="277" r:id="rId19"/>
    <p:sldId id="278" r:id="rId20"/>
    <p:sldId id="282" r:id="rId21"/>
    <p:sldId id="280" r:id="rId22"/>
    <p:sldId id="281" r:id="rId23"/>
    <p:sldId id="2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89A-585E-4C30-9FA4-69AB59728121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9B5F-535D-40E7-8E2D-D859F577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6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89A-585E-4C30-9FA4-69AB59728121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9B5F-535D-40E7-8E2D-D859F577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89A-585E-4C30-9FA4-69AB59728121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9B5F-535D-40E7-8E2D-D859F577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2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89A-585E-4C30-9FA4-69AB59728121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9B5F-535D-40E7-8E2D-D859F577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4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89A-585E-4C30-9FA4-69AB59728121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9B5F-535D-40E7-8E2D-D859F577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6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89A-585E-4C30-9FA4-69AB59728121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9B5F-535D-40E7-8E2D-D859F577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4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89A-585E-4C30-9FA4-69AB59728121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9B5F-535D-40E7-8E2D-D859F577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5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89A-585E-4C30-9FA4-69AB59728121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9B5F-535D-40E7-8E2D-D859F577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8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89A-585E-4C30-9FA4-69AB59728121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9B5F-535D-40E7-8E2D-D859F577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8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89A-585E-4C30-9FA4-69AB59728121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9B5F-535D-40E7-8E2D-D859F577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06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89A-585E-4C30-9FA4-69AB59728121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9B5F-535D-40E7-8E2D-D859F577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8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7C89A-585E-4C30-9FA4-69AB59728121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19B5F-535D-40E7-8E2D-D859F577558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145366" y="84406"/>
            <a:ext cx="11910646" cy="6622365"/>
          </a:xfrm>
          <a:prstGeom prst="frame">
            <a:avLst>
              <a:gd name="adj1" fmla="val 1985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 userDrawn="1"/>
        </p:nvSpPr>
        <p:spPr>
          <a:xfrm>
            <a:off x="275994" y="228850"/>
            <a:ext cx="11640011" cy="6333476"/>
          </a:xfrm>
          <a:prstGeom prst="frame">
            <a:avLst>
              <a:gd name="adj1" fmla="val 1611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9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microsoft.com/office/2007/relationships/hdphoto" Target="../media/hdphoto9.wdp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3.jpeg"/><Relationship Id="rId5" Type="http://schemas.openxmlformats.org/officeDocument/2006/relationships/image" Target="../media/image4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372774"/>
            <a:ext cx="11333019" cy="60695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24241" y="1272733"/>
            <a:ext cx="5085772" cy="52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13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1609E4-50D4-4D76-AE80-F64DC58C2101}"/>
              </a:ext>
            </a:extLst>
          </p:cNvPr>
          <p:cNvSpPr txBox="1"/>
          <p:nvPr/>
        </p:nvSpPr>
        <p:spPr>
          <a:xfrm>
            <a:off x="1651909" y="449546"/>
            <a:ext cx="8439004" cy="1940957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A1035-E074-4766-8AED-9EA6566CCD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909" y="705229"/>
            <a:ext cx="1237728" cy="142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1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03541 0.05024 L 0.07055 -4.81481E-6 L 0.10763 0.05024 L 0.14472 -4.81481E-6 L 0.17916 0.05024 L 0.21625 -4.81481E-6 L 0.25111 0.05024 L 0.28805 -4.81481E-6 L 0.32513 0.05024 L 0.35986 -4.81481E-6 L 0.39708 0.05024 L 0.43166 -4.81481E-6 L 0.46833 0.05024 L 0.50513 -4.81481E-6 L 0.54027 0.05024 L 0.57847 -4.81481E-6 " pathEditMode="relative" rAng="0" ptsTypes="AAAAAAAAAAAAAAAAA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7" y="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9467" y="5166555"/>
            <a:ext cx="6322225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কবি কত সালে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জন্মগ্রহন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করেন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964" y="477981"/>
            <a:ext cx="428798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466" t="17410" r="22855"/>
          <a:stretch/>
        </p:blipFill>
        <p:spPr>
          <a:xfrm>
            <a:off x="7119258" y="1296808"/>
            <a:ext cx="3124003" cy="33104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1572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7019778"/>
          </a:xfrm>
          <a:prstGeom prst="frame">
            <a:avLst>
              <a:gd name="adj1" fmla="val 3482"/>
            </a:avLst>
          </a:prstGeom>
          <a:solidFill>
            <a:schemeClr val="accent4">
              <a:lumMod val="75000"/>
              <a:alpha val="98000"/>
            </a:schemeClr>
          </a:solidFill>
          <a:ln>
            <a:gradFill flip="none" rotWithShape="1">
              <a:gsLst>
                <a:gs pos="0">
                  <a:schemeClr val="accent4">
                    <a:lumMod val="89000"/>
                  </a:schemeClr>
                </a:gs>
                <a:gs pos="29000">
                  <a:srgbClr val="FF0000"/>
                </a:gs>
                <a:gs pos="69000">
                  <a:schemeClr val="accent4">
                    <a:lumMod val="75000"/>
                  </a:schemeClr>
                </a:gs>
                <a:gs pos="97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1028" y="2821577"/>
            <a:ext cx="4572000" cy="1071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78EA77F-2036-4674-B141-A4D06FDF9DF2}"/>
              </a:ext>
            </a:extLst>
          </p:cNvPr>
          <p:cNvGrpSpPr/>
          <p:nvPr/>
        </p:nvGrpSpPr>
        <p:grpSpPr>
          <a:xfrm>
            <a:off x="461212" y="1575826"/>
            <a:ext cx="10955726" cy="1985520"/>
            <a:chOff x="437398" y="341897"/>
            <a:chExt cx="11449057" cy="2577765"/>
          </a:xfrm>
        </p:grpSpPr>
        <p:pic>
          <p:nvPicPr>
            <p:cNvPr id="6" name="Picture 2" descr="Image result for রবীন্দ্রনাথ ঠাকুর">
              <a:extLst>
                <a:ext uri="{FF2B5EF4-FFF2-40B4-BE49-F238E27FC236}">
                  <a16:creationId xmlns:a16="http://schemas.microsoft.com/office/drawing/2014/main" id="{777BBD9B-7AB4-4E35-A8E9-F76FEA4A53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398" y="341897"/>
              <a:ext cx="1696202" cy="2577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No description available.">
              <a:extLst>
                <a:ext uri="{FF2B5EF4-FFF2-40B4-BE49-F238E27FC236}">
                  <a16:creationId xmlns:a16="http://schemas.microsoft.com/office/drawing/2014/main" id="{6841D6E3-C5B1-43A3-A644-37906709C1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589" y="348916"/>
              <a:ext cx="1950872" cy="2570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No description available.">
              <a:extLst>
                <a:ext uri="{FF2B5EF4-FFF2-40B4-BE49-F238E27FC236}">
                  <a16:creationId xmlns:a16="http://schemas.microsoft.com/office/drawing/2014/main" id="{1042E9B4-43E5-4BB4-8384-41C79ABAA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608" y="376487"/>
              <a:ext cx="1800225" cy="2543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No description available.">
              <a:extLst>
                <a:ext uri="{FF2B5EF4-FFF2-40B4-BE49-F238E27FC236}">
                  <a16:creationId xmlns:a16="http://schemas.microsoft.com/office/drawing/2014/main" id="{2618F021-3958-4117-92FF-6D15EECF61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3980" y="376487"/>
              <a:ext cx="1685925" cy="2543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No description available.">
              <a:extLst>
                <a:ext uri="{FF2B5EF4-FFF2-40B4-BE49-F238E27FC236}">
                  <a16:creationId xmlns:a16="http://schemas.microsoft.com/office/drawing/2014/main" id="{CD705FFB-4C07-45FB-85BE-D228348F4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1055" y="395537"/>
              <a:ext cx="1762125" cy="2524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4" descr="নির্বাচিত নাটক সমগ্র - রবীন্দ্রনাথ ...">
              <a:extLst>
                <a:ext uri="{FF2B5EF4-FFF2-40B4-BE49-F238E27FC236}">
                  <a16:creationId xmlns:a16="http://schemas.microsoft.com/office/drawing/2014/main" id="{7F37D850-4E5E-48D7-AD64-D7A32ED8C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4330" y="341897"/>
              <a:ext cx="1762125" cy="2524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068725C-5C60-4FA9-85D0-1CEA83CC975E}"/>
              </a:ext>
            </a:extLst>
          </p:cNvPr>
          <p:cNvGrpSpPr/>
          <p:nvPr/>
        </p:nvGrpSpPr>
        <p:grpSpPr>
          <a:xfrm>
            <a:off x="381000" y="3938338"/>
            <a:ext cx="10937491" cy="2100511"/>
            <a:chOff x="381000" y="3429000"/>
            <a:chExt cx="11430001" cy="2609850"/>
          </a:xfrm>
        </p:grpSpPr>
        <p:pic>
          <p:nvPicPr>
            <p:cNvPr id="13" name="Picture 16" descr="সঞ্চয়িতা - রবীন্দ্রনাথ ঠাকুর ...">
              <a:extLst>
                <a:ext uri="{FF2B5EF4-FFF2-40B4-BE49-F238E27FC236}">
                  <a16:creationId xmlns:a16="http://schemas.microsoft.com/office/drawing/2014/main" id="{4F455447-217E-412D-9B48-832A85426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1752600" cy="2609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8" descr="কল্পনা - রবীন্দ্রনাথ ঠাকুর | Buy Kolpona ...">
              <a:extLst>
                <a:ext uri="{FF2B5EF4-FFF2-40B4-BE49-F238E27FC236}">
                  <a16:creationId xmlns:a16="http://schemas.microsoft.com/office/drawing/2014/main" id="{65432D77-22C2-4C96-A80B-197553A36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251" y="3429000"/>
              <a:ext cx="1762125" cy="2609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0" descr="Rabindranath Tagore's Golpo Samagra (রবীন্দ্রনাথ ...">
              <a:extLst>
                <a:ext uri="{FF2B5EF4-FFF2-40B4-BE49-F238E27FC236}">
                  <a16:creationId xmlns:a16="http://schemas.microsoft.com/office/drawing/2014/main" id="{4AE7B497-E797-4FD2-94B3-DA641E108C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9757" y="3495675"/>
              <a:ext cx="1685925" cy="2543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2" descr="নৌকাডুবি - রবীন্দ্রনাথ ঠাকুর | Buy ...">
              <a:extLst>
                <a:ext uri="{FF2B5EF4-FFF2-40B4-BE49-F238E27FC236}">
                  <a16:creationId xmlns:a16="http://schemas.microsoft.com/office/drawing/2014/main" id="{87451093-2072-46AB-801E-C6D3F55614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879" y="3514725"/>
              <a:ext cx="1762125" cy="2524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4" descr="গোরা (উপন্যাস) | রবীন্দ্রনাথ ঠাকুর">
              <a:extLst>
                <a:ext uri="{FF2B5EF4-FFF2-40B4-BE49-F238E27FC236}">
                  <a16:creationId xmlns:a16="http://schemas.microsoft.com/office/drawing/2014/main" id="{9B5BE41D-FCB2-4130-B57D-911EF8AE5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6480" y="3571875"/>
              <a:ext cx="1847850" cy="2466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6" descr="Rabindranath Tagore's Upanyas Samagra (রবীন্দ্রনাথ ...">
              <a:extLst>
                <a:ext uri="{FF2B5EF4-FFF2-40B4-BE49-F238E27FC236}">
                  <a16:creationId xmlns:a16="http://schemas.microsoft.com/office/drawing/2014/main" id="{5D540016-6001-401A-9E4E-E8FA15AB7D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78" r="17778"/>
            <a:stretch/>
          </p:blipFill>
          <p:spPr bwMode="auto">
            <a:xfrm>
              <a:off x="10302807" y="3571875"/>
              <a:ext cx="1508194" cy="2466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AB41E77-8CD7-430E-A935-FB9FCC21AA49}"/>
              </a:ext>
            </a:extLst>
          </p:cNvPr>
          <p:cNvSpPr txBox="1"/>
          <p:nvPr/>
        </p:nvSpPr>
        <p:spPr>
          <a:xfrm>
            <a:off x="603254" y="377457"/>
            <a:ext cx="6759836" cy="7942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0" lang="bn-IN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রবীন্দ্রনাথ ঠাকুর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এর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কিছু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বই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720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290" y="3283527"/>
            <a:ext cx="2360037" cy="28704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337" y="2078182"/>
            <a:ext cx="2282554" cy="2909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750314" y="597323"/>
            <a:ext cx="824089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‘দুই বিঘা জমি’ একটি কাহিনী-কবিতা । এটি 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 ঠাকু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রের ‘কথা  ও কাহিনী’ কাব্যগ্রন্থ থেকে নেয়া হয়েছে 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40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tter writing or write a letter vintage engra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369" y="1293224"/>
            <a:ext cx="2835819" cy="30189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97276" y="4883882"/>
            <a:ext cx="7567901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‘দুই বিঘা জমি’ কবিতা টি কোন কাব্যগ্রন্থ থেকে নেয়া হয়েছে ।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93243" y="477981"/>
            <a:ext cx="428798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98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h\Downloads\index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69303" y="1148012"/>
            <a:ext cx="2788920" cy="10857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629196" y="1276280"/>
            <a:ext cx="181355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ভূস্বামী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89719" y="1432655"/>
            <a:ext cx="2286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জমিদার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366" y="4269012"/>
            <a:ext cx="17526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নিশীথ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89719" y="3951349"/>
            <a:ext cx="256859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গভীর রাত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375" y="428418"/>
            <a:ext cx="6212550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 নতুন শব্দের অর্থ জানি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707" y="5683256"/>
            <a:ext cx="2066817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ক্রুর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89851" y="5573686"/>
            <a:ext cx="3035968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নিষ্ঠুর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494F92-919F-4FFB-AD75-14FE933B65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7" r="9291"/>
          <a:stretch/>
        </p:blipFill>
        <p:spPr>
          <a:xfrm>
            <a:off x="4069303" y="5394382"/>
            <a:ext cx="2929769" cy="943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AutoShape 2" descr="আজি আধার আলো তো নাহি তোমা... | Quotes &amp; Writings by Tannita J | YourQuo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2834" y="4059057"/>
            <a:ext cx="2842706" cy="10702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533046" y="2804195"/>
            <a:ext cx="215645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কাঙাল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t="8794" r="3529" b="5312"/>
          <a:stretch/>
        </p:blipFill>
        <p:spPr>
          <a:xfrm>
            <a:off x="4069303" y="2546214"/>
            <a:ext cx="2792299" cy="12540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/>
          <p:cNvSpPr txBox="1"/>
          <p:nvPr/>
        </p:nvSpPr>
        <p:spPr>
          <a:xfrm>
            <a:off x="8889719" y="2511807"/>
            <a:ext cx="237257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নিঃস্ব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3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0.2682 0.007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3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10" grpId="0" animBg="1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68680" y="1042852"/>
            <a:ext cx="1981200" cy="1219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ডিক্রি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941526" y="1456509"/>
            <a:ext cx="2682239" cy="1219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আদালতের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নির্দেশনামা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68680" y="3069771"/>
            <a:ext cx="1981200" cy="1219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খত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436827" y="3609703"/>
            <a:ext cx="2057400" cy="5834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ঋণপত্র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8" name="Picture 7" descr="51.jp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446" y="1358537"/>
            <a:ext cx="3200400" cy="13171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8" descr="52.jpg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51477" y="3069771"/>
            <a:ext cx="3118338" cy="13672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Rounded Rectangle 10"/>
          <p:cNvSpPr/>
          <p:nvPr/>
        </p:nvSpPr>
        <p:spPr>
          <a:xfrm>
            <a:off x="4110446" y="280852"/>
            <a:ext cx="3200400" cy="60960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68680" y="5438502"/>
            <a:ext cx="1574074" cy="6096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547227" y="5331822"/>
            <a:ext cx="1765208" cy="5595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2817" y="4768623"/>
            <a:ext cx="3196998" cy="14492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4464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8400" y="1538516"/>
            <a:ext cx="4985657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শুধু বিঘে দুই ছিল ভুঁই, আর সবই গেছে ঋণে ।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বাবু বলিলেন, বুঝেছ উপেন, এই জমি লইব কিনে।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কহিলাম আমি, তুমি ভূস্বামী ,ভূমির অন্ত নাই ।</a:t>
            </a:r>
          </a:p>
          <a:p>
            <a:r>
              <a:rPr lang="bn-IN" sz="1600" dirty="0">
                <a:latin typeface="NikoshBAN" pitchFamily="2" charset="0"/>
                <a:cs typeface="NikoshBAN" pitchFamily="2" charset="0"/>
              </a:rPr>
              <a:t>চেয়ে দেখ মোর আছে বড়- জোর মরিবার  মত ঠাঁই 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3236" b="16071"/>
          <a:stretch/>
        </p:blipFill>
        <p:spPr>
          <a:xfrm>
            <a:off x="5347062" y="3282255"/>
            <a:ext cx="6348549" cy="30612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0" y="455888"/>
            <a:ext cx="4822373" cy="25523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7655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43154" y="1248361"/>
            <a:ext cx="598279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শুনি রাজা কহে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বাপু, জান তো হে, করেছি বাগানখানা,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 পেলে দুই বিঘে প্রস্থে ও দিঘে সমান হইবে টানা- 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ওটা দিতে হবে। কহিলাম তবে বক্ষে জুড়িয়া পাণি 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সজল চক্ষে ,করুন  রক্ষে গরিবের ভিটে খানি ।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02" y="540992"/>
            <a:ext cx="4773506" cy="31819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13" y="3214654"/>
            <a:ext cx="4959531" cy="30424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0920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70914" y="806418"/>
            <a:ext cx="4894217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সপ্ত পুরুষ যেথায় মানুষ সে মাঠি সোনার বাড়া ,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দৈন্যের  দায়ে বেচিব সে মায়ের এমনি লক্ষ্মী ছাড়া 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আঁখি করি লাল রাজা ক্ষণ কাল রহিল মৌনভাবে,</a:t>
            </a:r>
          </a:p>
          <a:p>
            <a:r>
              <a:rPr lang="bn-IN" sz="1600" dirty="0">
                <a:latin typeface="NikoshBAN" pitchFamily="2" charset="0"/>
                <a:cs typeface="NikoshBAN" pitchFamily="2" charset="0"/>
              </a:rPr>
              <a:t>কহিলেন শেষে ক্রূর  হাসি হেসে ,আচ্ছা সে দেখা যাবে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302F05-A3F3-4C26-B0D3-0ACBF4CE8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65" y="3644537"/>
            <a:ext cx="3997234" cy="25800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48" y="521969"/>
            <a:ext cx="4863737" cy="290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dui bigha jomi rabindranath tagor -দুই বিঘা জমি রবীন্দ্রনাথ ঠাকুর . -  YouTub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78" r="51044"/>
          <a:stretch/>
        </p:blipFill>
        <p:spPr bwMode="auto">
          <a:xfrm>
            <a:off x="557348" y="3791542"/>
            <a:ext cx="3554277" cy="2285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181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37069" y="927463"/>
            <a:ext cx="5317672" cy="15355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পরে মাস দেড়ে ভিটে মাটি ছেড়ে বাহির হইনু পথে- 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করিল ডিক্রি, সকলই বিক্রি মিথ্যা দেনার খতে।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এ জগত, হায়,সেই বেশি চায় আছে যার ভূরি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ভূরিরাজার হস্ত করে  সমস্ত কাঙালের ধন চুরি।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66" y="3853540"/>
            <a:ext cx="3712300" cy="24276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1 copy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9881" t="9485"/>
          <a:stretch/>
        </p:blipFill>
        <p:spPr>
          <a:xfrm>
            <a:off x="5937069" y="3487780"/>
            <a:ext cx="4944291" cy="27933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6" y="665844"/>
            <a:ext cx="4038600" cy="26331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528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9A5357-7285-430F-BD5E-33409504816C}"/>
              </a:ext>
            </a:extLst>
          </p:cNvPr>
          <p:cNvSpPr txBox="1"/>
          <p:nvPr/>
        </p:nvSpPr>
        <p:spPr>
          <a:xfrm>
            <a:off x="7613258" y="3340194"/>
            <a:ext cx="3599831" cy="216982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342900">
              <a:defRPr/>
            </a:pPr>
            <a:r>
              <a:rPr lang="bn-IN" sz="2700" b="1" dirty="0">
                <a:ln/>
                <a:latin typeface="Corbel" panose="020B0503020204020204"/>
                <a:cs typeface="Vrinda" panose="020B0502040204020203" pitchFamily="34" charset="0"/>
              </a:rPr>
              <a:t>রেহানা পারভীন।</a:t>
            </a:r>
          </a:p>
          <a:p>
            <a:pPr defTabSz="342900">
              <a:defRPr/>
            </a:pPr>
            <a:r>
              <a:rPr lang="bn-IN" sz="2700" b="1" dirty="0">
                <a:ln/>
                <a:latin typeface="Corbel" panose="020B0503020204020204"/>
                <a:cs typeface="Vrinda" panose="020B0502040204020203" pitchFamily="34" charset="0"/>
              </a:rPr>
              <a:t>সহকারী শিক্ষক।</a:t>
            </a:r>
          </a:p>
          <a:p>
            <a:pPr defTabSz="342900">
              <a:defRPr/>
            </a:pPr>
            <a:r>
              <a:rPr lang="bn-IN" sz="2700" b="1" dirty="0">
                <a:ln/>
                <a:latin typeface="Corbel" panose="020B0503020204020204"/>
                <a:cs typeface="Vrinda" panose="020B0502040204020203" pitchFamily="34" charset="0"/>
              </a:rPr>
              <a:t>জামতলা দাখিল মাদ্রাসা</a:t>
            </a:r>
            <a:r>
              <a:rPr lang="en-US" sz="2700" b="1" dirty="0">
                <a:ln/>
                <a:latin typeface="Corbel" panose="020B0503020204020204"/>
              </a:rPr>
              <a:t>। </a:t>
            </a:r>
            <a:endParaRPr lang="bn-IN" sz="2700" b="1" dirty="0">
              <a:ln/>
              <a:latin typeface="Corbel" panose="020B0503020204020204"/>
              <a:cs typeface="Vrinda" panose="020B0502040204020203" pitchFamily="34" charset="0"/>
            </a:endParaRPr>
          </a:p>
          <a:p>
            <a:pPr defTabSz="342900">
              <a:defRPr/>
            </a:pPr>
            <a:r>
              <a:rPr lang="bn-IN" sz="2700" b="1" dirty="0">
                <a:ln/>
                <a:latin typeface="Corbel" panose="020B0503020204020204"/>
                <a:cs typeface="Vrinda" panose="020B0502040204020203" pitchFamily="34" charset="0"/>
              </a:rPr>
              <a:t>গোয়ালন্দ,রাজবাড়ী। </a:t>
            </a:r>
            <a:endParaRPr lang="en-US" sz="2700" b="1" dirty="0">
              <a:ln/>
              <a:latin typeface="Corbel" panose="020B050302020402020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2619" y="1870363"/>
            <a:ext cx="4100945" cy="4461163"/>
            <a:chOff x="637310" y="1704110"/>
            <a:chExt cx="4641272" cy="44750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310" y="1704110"/>
              <a:ext cx="4641272" cy="447501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3164" y="2770910"/>
              <a:ext cx="3006435" cy="238298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15364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1464" y="608875"/>
            <a:ext cx="522078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মনে ভাবিলাম মোরে ভগবান রাখিবে না মোহগর্তে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তাই লিখি দিল বিশ্বনিখিল দু বিঘার পরিবর্তে।</a:t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সন্ন্যাসীবেশে ফিরি দেশে দেশে হইয়া সাধুর শিষ্য</a:t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কত হেরিলাম মনোহর ধাম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কত মনোরম দৃশ্য!</a:t>
            </a:r>
            <a:endParaRPr lang="en-US" dirty="0"/>
          </a:p>
        </p:txBody>
      </p:sp>
      <p:sp>
        <p:nvSpPr>
          <p:cNvPr id="3" name="AutoShape 2" descr="সন্ন্যাসী রহস্য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9870" y="4139205"/>
            <a:ext cx="3959949" cy="22518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 descr="নারীদের অন্তর্বাস চুরি করে ধরা পড়লেন সাধু সন্ন্যাসী!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338" y="2438130"/>
            <a:ext cx="3525609" cy="22264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ui bigha jomi rabindranath tagor -দুই বিঘা জমি রবীন্দ্রনাথ ঠাকুর . -  YouTub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78" r="51044"/>
          <a:stretch/>
        </p:blipFill>
        <p:spPr bwMode="auto">
          <a:xfrm>
            <a:off x="577940" y="376249"/>
            <a:ext cx="2780575" cy="22055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109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71601" y="2225126"/>
            <a:ext cx="285526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১৮৬১ খ্রিঃ  </a:t>
            </a:r>
          </a:p>
        </p:txBody>
      </p:sp>
      <p:sp>
        <p:nvSpPr>
          <p:cNvPr id="4" name="Rectangle 3"/>
          <p:cNvSpPr/>
          <p:nvPr/>
        </p:nvSpPr>
        <p:spPr>
          <a:xfrm>
            <a:off x="8871601" y="3322431"/>
            <a:ext cx="220445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২ বিঘা </a:t>
            </a:r>
          </a:p>
        </p:txBody>
      </p:sp>
      <p:sp>
        <p:nvSpPr>
          <p:cNvPr id="5" name="Rectangle 4"/>
          <p:cNvSpPr/>
          <p:nvPr/>
        </p:nvSpPr>
        <p:spPr>
          <a:xfrm>
            <a:off x="8792607" y="4470602"/>
            <a:ext cx="260885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বাগান বড় করার জন্য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76891" y="461946"/>
            <a:ext cx="201689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মূ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ল্যায়ন </a:t>
            </a:r>
          </a:p>
        </p:txBody>
      </p:sp>
      <p:sp>
        <p:nvSpPr>
          <p:cNvPr id="7" name="Rectangle 6"/>
          <p:cNvSpPr/>
          <p:nvPr/>
        </p:nvSpPr>
        <p:spPr>
          <a:xfrm>
            <a:off x="556078" y="2225126"/>
            <a:ext cx="81564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রবীন্দ্রনাথ ঠাকুর কত সালে জন্ম গ্রহণ করেন?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078" y="3352448"/>
            <a:ext cx="590257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উপেনের কয় বিঘা জমি ছিল ?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556078" y="4750706"/>
            <a:ext cx="702948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রাজা কেন উপেনের জমি নিতে চায় ? </a:t>
            </a:r>
          </a:p>
        </p:txBody>
      </p:sp>
    </p:spTree>
    <p:extLst>
      <p:ext uri="{BB962C8B-B14F-4D97-AF65-F5344CB8AC3E}">
        <p14:creationId xmlns:p14="http://schemas.microsoft.com/office/powerpoint/2010/main" val="72981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18856" y="1152131"/>
            <a:ext cx="9825444" cy="4377110"/>
            <a:chOff x="1052650" y="903937"/>
            <a:chExt cx="9825444" cy="4377110"/>
          </a:xfrm>
        </p:grpSpPr>
        <p:grpSp>
          <p:nvGrpSpPr>
            <p:cNvPr id="6" name="Group 5"/>
            <p:cNvGrpSpPr/>
            <p:nvPr/>
          </p:nvGrpSpPr>
          <p:grpSpPr>
            <a:xfrm>
              <a:off x="1052650" y="903937"/>
              <a:ext cx="9825444" cy="4377110"/>
              <a:chOff x="943794" y="1222501"/>
              <a:chExt cx="9015547" cy="437711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251859" y="2764971"/>
                <a:ext cx="8399417" cy="283464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rapezoid 4"/>
              <p:cNvSpPr/>
              <p:nvPr/>
            </p:nvSpPr>
            <p:spPr>
              <a:xfrm>
                <a:off x="943794" y="1222501"/>
                <a:ext cx="9015547" cy="1802674"/>
              </a:xfrm>
              <a:prstGeom prst="trapezoid">
                <a:avLst/>
              </a:prstGeom>
              <a:solidFill>
                <a:schemeClr val="accent2">
                  <a:lumMod val="7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বাড়ির কাজ </a:t>
                </a:r>
                <a:endPara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2325189" y="3265739"/>
              <a:ext cx="696250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s-IN" sz="2400" dirty="0">
                  <a:latin typeface="NikoshBAN" pitchFamily="2" charset="0"/>
                  <a:cs typeface="NikoshBAN" pitchFamily="2" charset="0"/>
                </a:rPr>
                <a:t>“ এ জগতে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হায়</a:t>
              </a:r>
              <a:r>
                <a:rPr lang="as-IN" sz="2400" dirty="0">
                  <a:latin typeface="NikoshBAN" pitchFamily="2" charset="0"/>
                  <a:cs typeface="NikoshBAN" pitchFamily="2" charset="0"/>
                </a:rPr>
                <a:t>, সেই বেশি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চায়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2400" dirty="0">
                  <a:latin typeface="NikoshBAN" pitchFamily="2" charset="0"/>
                  <a:cs typeface="NikoshBAN" pitchFamily="2" charset="0"/>
                </a:rPr>
                <a:t>আছে যার ভূরি ভূরি!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as-IN" sz="2400" dirty="0">
                  <a:latin typeface="NikoshBAN" pitchFamily="2" charset="0"/>
                  <a:cs typeface="NikoshBAN" pitchFamily="2" charset="0"/>
                </a:rPr>
                <a:t>রাজার হস্ত করে সমস্ত কাঙালের ধন চুরি”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পংক্তি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দুটি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বিশ্লেষণ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ক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রে লিখে আনবে 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5368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একতা">
            <a:extLst>
              <a:ext uri="{FF2B5EF4-FFF2-40B4-BE49-F238E27FC236}">
                <a16:creationId xmlns:a16="http://schemas.microsoft.com/office/drawing/2014/main" id="{F1C6EC42-6DDD-4BF2-878A-90DF379F6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200890"/>
            <a:ext cx="11831782" cy="65601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34E7EBD-E5C0-4ED2-AFDA-BEAD6B0F2889}"/>
              </a:ext>
            </a:extLst>
          </p:cNvPr>
          <p:cNvSpPr/>
          <p:nvPr/>
        </p:nvSpPr>
        <p:spPr>
          <a:xfrm>
            <a:off x="1661920" y="2237353"/>
            <a:ext cx="8481885" cy="25752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99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19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941761-5607-4BAD-AFE5-20962D483BE0}"/>
              </a:ext>
            </a:extLst>
          </p:cNvPr>
          <p:cNvSpPr txBox="1"/>
          <p:nvPr/>
        </p:nvSpPr>
        <p:spPr>
          <a:xfrm>
            <a:off x="4876800" y="1973330"/>
            <a:ext cx="3117273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98EFB-85FF-4616-9ABA-0E02A434F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619" y="1973330"/>
            <a:ext cx="2446800" cy="2662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F29608-10BC-41E8-816A-58609748B90A}"/>
              </a:ext>
            </a:extLst>
          </p:cNvPr>
          <p:cNvSpPr txBox="1"/>
          <p:nvPr/>
        </p:nvSpPr>
        <p:spPr>
          <a:xfrm>
            <a:off x="8691590" y="4904015"/>
            <a:ext cx="2784858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সাহিত্য </a:t>
            </a: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DE6B91-4002-4A9B-BE65-589B7033B7E2}"/>
              </a:ext>
            </a:extLst>
          </p:cNvPr>
          <p:cNvSpPr txBox="1"/>
          <p:nvPr/>
        </p:nvSpPr>
        <p:spPr>
          <a:xfrm>
            <a:off x="736735" y="336897"/>
            <a:ext cx="10300909" cy="14755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১ম 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4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B518A9-647D-4819-8BD1-65CA60801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200" y="2842139"/>
            <a:ext cx="2669977" cy="33496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4433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35359" y="5621383"/>
            <a:ext cx="35814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 বিঘা জমি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257" y="5433695"/>
            <a:ext cx="326680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/>
              <a:t>কতটুকু হলো?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3959" y="462379"/>
            <a:ext cx="103632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 গুলো দেখে বলার চেষ্টা করো ,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959" y="4365868"/>
            <a:ext cx="35814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 বিঘা জমি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61811" y="4545546"/>
            <a:ext cx="35814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 বিঘা জমি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:\Users\Saiful\Desktop\PADDYFIE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57" y="1358537"/>
            <a:ext cx="3722098" cy="28190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6" name="Picture 2" descr="সান্তাহারে ধান ক্ষেতে পাখি দিয়ে পোকা দমন | banglanewspap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404" y="1387651"/>
            <a:ext cx="3214642" cy="27899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us 2"/>
          <p:cNvSpPr/>
          <p:nvPr/>
        </p:nvSpPr>
        <p:spPr>
          <a:xfrm>
            <a:off x="4832939" y="1475640"/>
            <a:ext cx="2468880" cy="2613965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2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950" y="339634"/>
            <a:ext cx="11416936" cy="6113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300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8A895C-EEB2-4D39-A34C-C37DC5F058D9}"/>
              </a:ext>
            </a:extLst>
          </p:cNvPr>
          <p:cNvSpPr/>
          <p:nvPr/>
        </p:nvSpPr>
        <p:spPr>
          <a:xfrm>
            <a:off x="5429944" y="1783798"/>
            <a:ext cx="4314948" cy="105084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 বিঘা জমি </a:t>
            </a:r>
            <a:endParaRPr lang="en-US" sz="4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16C7FDF-BBE0-4A0F-83C6-63342CF7CC29}"/>
              </a:ext>
            </a:extLst>
          </p:cNvPr>
          <p:cNvSpPr/>
          <p:nvPr/>
        </p:nvSpPr>
        <p:spPr>
          <a:xfrm>
            <a:off x="631657" y="429869"/>
            <a:ext cx="5041288" cy="121712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AC4155-10B9-4079-B2EC-6BE1461AD127}"/>
              </a:ext>
            </a:extLst>
          </p:cNvPr>
          <p:cNvSpPr/>
          <p:nvPr/>
        </p:nvSpPr>
        <p:spPr>
          <a:xfrm>
            <a:off x="8071011" y="3429139"/>
            <a:ext cx="3541870" cy="7598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657" y="3167882"/>
            <a:ext cx="6801110" cy="29532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4740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45366" y="84406"/>
            <a:ext cx="11910646" cy="6622365"/>
          </a:xfrm>
          <a:prstGeom prst="frame">
            <a:avLst>
              <a:gd name="adj1" fmla="val 1985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75994" y="228850"/>
            <a:ext cx="11640011" cy="6333476"/>
          </a:xfrm>
          <a:prstGeom prst="frame">
            <a:avLst>
              <a:gd name="adj1" fmla="val 1611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2634" y="2958049"/>
            <a:ext cx="9994852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এই পাঠ শেষে শিক্ষার্থীরা ---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১। কবি পরিচিতি সম্পর্কে বলতে 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২।কবিতাটির নির্ধারিত অংশ আবৃত্তি করতে 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অজানা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শব্দের অর্থ বলতে 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৪। নির্ধারিত কবিতার লাইনের বিষয় বস্তু বিশ্লেষণ করতে পারবে।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625251" y="466566"/>
            <a:ext cx="244452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111736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Image for dui bigha jomi of jomida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5" t="7693" r="12570" b="6853"/>
          <a:stretch/>
        </p:blipFill>
        <p:spPr bwMode="auto">
          <a:xfrm>
            <a:off x="7001692" y="404949"/>
            <a:ext cx="4637313" cy="5908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66058" y="1761155"/>
            <a:ext cx="3263141" cy="4273885"/>
            <a:chOff x="637310" y="1704110"/>
            <a:chExt cx="4641272" cy="44750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310" y="1704110"/>
              <a:ext cx="4641272" cy="447501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3164" y="2770910"/>
              <a:ext cx="3006435" cy="238298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23806" y="3359353"/>
            <a:ext cx="2208634" cy="21662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A8A895C-EEB2-4D39-A34C-C37DC5F058D9}"/>
              </a:ext>
            </a:extLst>
          </p:cNvPr>
          <p:cNvSpPr/>
          <p:nvPr/>
        </p:nvSpPr>
        <p:spPr>
          <a:xfrm>
            <a:off x="7332441" y="457516"/>
            <a:ext cx="3019291" cy="6709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 বিঘা জমি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AC4155-10B9-4079-B2EC-6BE1461AD127}"/>
              </a:ext>
            </a:extLst>
          </p:cNvPr>
          <p:cNvSpPr/>
          <p:nvPr/>
        </p:nvSpPr>
        <p:spPr>
          <a:xfrm>
            <a:off x="8506576" y="1142062"/>
            <a:ext cx="2806844" cy="44334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3369" y="417621"/>
            <a:ext cx="200407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দর্শ পাঠ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97186" y="1559598"/>
            <a:ext cx="28520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চলো কবিতা আবৃত্তি শুনি,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62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625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83143" y="337355"/>
            <a:ext cx="3497179" cy="7576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9408" y="3859320"/>
            <a:ext cx="2613307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11702" y="2378809"/>
            <a:ext cx="3233570" cy="13849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 :পড়াশোনার জন্য </a:t>
            </a:r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শিক্ষা প্রতিষ্টানে ভর্তি করানো হয়েছিল ,ব্যারিস্টারি পড়ার জন্য বিলেতেও পাঠানো হয়েছিল । কোনোটিই শেষ করেননি।    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04117" y="348521"/>
            <a:ext cx="3603122" cy="10289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: ১৮৬১ খ্রিষ্টাব্দের ৭ই মে১২৬৮বঙ্গাব্দের ২৫ বৈশাখ কলকাতার জোড়াসাঁকোর ঠাকুর পরিবারে     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Single Corner Rectangle 8"/>
          <p:cNvSpPr/>
          <p:nvPr/>
        </p:nvSpPr>
        <p:spPr>
          <a:xfrm>
            <a:off x="8178158" y="4023595"/>
            <a:ext cx="3368843" cy="1553466"/>
          </a:xfrm>
          <a:prstGeom prst="round1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বিবিধ পরিচয় :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একাধারে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সাহিত্যিক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শিক্ষাবিদ,সুরকার,চিত্রকর,অভিনেতা,নাট্য-প্রযোজক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r>
              <a:rPr lang="bn-IN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3038" y="3336606"/>
            <a:ext cx="2855642" cy="1793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রচনা : মানসী,সোনারতরী,চিত্রা,খেয়া  গীতাঞ্জলি,বলাকা,পুনশ্চ, ছোটগল্প :চোখের বালি,গোরা,ঘরে বাইরে,চার অধ্যায়,নাটক : ডাকঘর,বিসর্জন,অচলায়তন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,          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3207" y="4489936"/>
            <a:ext cx="2599508" cy="91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ছদ্মনাম : ভানুসিংহ ঠাকুর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3038" y="5284819"/>
            <a:ext cx="2784876" cy="10604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 : ১৯১৩ </a:t>
            </a:r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 গীতাঞ্জলি কাব্যগ্রন্থের জন্য নোবেল পুরস্কার লাভ করেন।        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21529" y="5549220"/>
            <a:ext cx="2958792" cy="7059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 : বিশ্বকবি,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কবিগুরু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নাইট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2000" dirty="0">
                <a:solidFill>
                  <a:schemeClr val="tx1"/>
                </a:solidFill>
              </a:rPr>
              <a:t>  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8080" y="409392"/>
            <a:ext cx="2721268" cy="11878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 :১৯৪১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খ্রিষ্টাব্দের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৭ই আগস্ট,কলকাতায়,বাং    ;১৩৪৮সালে ২২শে শ্রাবন।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3142" y="1929561"/>
            <a:ext cx="2806206" cy="120533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সাহিত্যিক পরিচয়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কবিতা,ছোটগল্প,প্রবন্ধ, উপন্যাস,নাটক, ইত্যাদি,         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2" descr="Image result for রবীন্দ্রনাথ ঠাকুর">
            <a:extLst>
              <a:ext uri="{FF2B5EF4-FFF2-40B4-BE49-F238E27FC236}">
                <a16:creationId xmlns:a16="http://schemas.microsoft.com/office/drawing/2014/main" id="{7587FD52-386A-4BA1-ACCC-63B118BC7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332" y="1190554"/>
            <a:ext cx="3280989" cy="25732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10800000" flipV="1">
            <a:off x="8085908" y="5731946"/>
            <a:ext cx="359746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 জাতীয় সংগীত ‘ সোনার বাংলা’ এর রচয়িতা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86172" y="1485260"/>
            <a:ext cx="3439012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পরিচিতি:</a:t>
            </a:r>
          </a:p>
          <a:p>
            <a:pPr lvl="0"/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কবি, দার্শনিক, গীতিকার,সুরকার, শিক্ষাবিদ, চিত্রশিল্পী,নাট্য-প্রযোজক,ও অভিনেতা।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8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647</Words>
  <Application>Microsoft Office PowerPoint</Application>
  <PresentationFormat>Widescreen</PresentationFormat>
  <Paragraphs>94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Corbel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Rehana Parvin</cp:lastModifiedBy>
  <cp:revision>32</cp:revision>
  <dcterms:created xsi:type="dcterms:W3CDTF">2020-09-28T12:53:51Z</dcterms:created>
  <dcterms:modified xsi:type="dcterms:W3CDTF">2020-10-11T03:53:20Z</dcterms:modified>
</cp:coreProperties>
</file>