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8" r:id="rId3"/>
    <p:sldId id="269" r:id="rId4"/>
    <p:sldId id="270" r:id="rId5"/>
    <p:sldId id="272" r:id="rId6"/>
    <p:sldId id="273" r:id="rId7"/>
    <p:sldId id="274" r:id="rId8"/>
    <p:sldId id="276" r:id="rId9"/>
    <p:sldId id="277" r:id="rId10"/>
    <p:sldId id="275" r:id="rId11"/>
    <p:sldId id="279" r:id="rId12"/>
    <p:sldId id="286" r:id="rId13"/>
    <p:sldId id="267" r:id="rId14"/>
    <p:sldId id="280" r:id="rId15"/>
    <p:sldId id="287" r:id="rId16"/>
    <p:sldId id="256" r:id="rId17"/>
    <p:sldId id="257" r:id="rId18"/>
    <p:sldId id="264" r:id="rId19"/>
    <p:sldId id="258" r:id="rId20"/>
    <p:sldId id="282" r:id="rId21"/>
    <p:sldId id="283" r:id="rId22"/>
    <p:sldId id="284" r:id="rId23"/>
    <p:sldId id="259" r:id="rId24"/>
    <p:sldId id="281" r:id="rId25"/>
    <p:sldId id="262" r:id="rId26"/>
    <p:sldId id="28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8185-6BAC-44F1-A6C5-48BA7B5DA619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6E1A-3625-46C6-8D6E-951FDC861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600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8185-6BAC-44F1-A6C5-48BA7B5DA619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6E1A-3625-46C6-8D6E-951FDC861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38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8185-6BAC-44F1-A6C5-48BA7B5DA619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6E1A-3625-46C6-8D6E-951FDC861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67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8185-6BAC-44F1-A6C5-48BA7B5DA619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6E1A-3625-46C6-8D6E-951FDC861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37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8185-6BAC-44F1-A6C5-48BA7B5DA619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6E1A-3625-46C6-8D6E-951FDC861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04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8185-6BAC-44F1-A6C5-48BA7B5DA619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6E1A-3625-46C6-8D6E-951FDC861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55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8185-6BAC-44F1-A6C5-48BA7B5DA619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6E1A-3625-46C6-8D6E-951FDC861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498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8185-6BAC-44F1-A6C5-48BA7B5DA619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6E1A-3625-46C6-8D6E-951FDC861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26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8185-6BAC-44F1-A6C5-48BA7B5DA619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6E1A-3625-46C6-8D6E-951FDC861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65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8185-6BAC-44F1-A6C5-48BA7B5DA619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6E1A-3625-46C6-8D6E-951FDC861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933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8185-6BAC-44F1-A6C5-48BA7B5DA619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6E1A-3625-46C6-8D6E-951FDC861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62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2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D8185-6BAC-44F1-A6C5-48BA7B5DA619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86E1A-3625-46C6-8D6E-951FDC8615B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12192000" cy="7053943"/>
          </a:xfrm>
          <a:prstGeom prst="frame">
            <a:avLst>
              <a:gd name="adj1" fmla="val 2956"/>
            </a:avLst>
          </a:prstGeom>
          <a:blipFill dpi="0" rotWithShape="1">
            <a:blip r:embed="rId14"/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78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jpeg"/><Relationship Id="rId4" Type="http://schemas.openxmlformats.org/officeDocument/2006/relationships/image" Target="../media/image60.png"/><Relationship Id="rId9" Type="http://schemas.openxmlformats.org/officeDocument/2006/relationships/image" Target="../media/image6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5" Type="http://schemas.openxmlformats.org/officeDocument/2006/relationships/image" Target="../media/image69.png"/><Relationship Id="rId4" Type="http://schemas.openxmlformats.org/officeDocument/2006/relationships/image" Target="../media/image6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jpeg"/><Relationship Id="rId4" Type="http://schemas.openxmlformats.org/officeDocument/2006/relationships/image" Target="../media/image7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DA6FB25-ACB1-44EF-9CBD-A3CDFE991D5E}"/>
              </a:ext>
            </a:extLst>
          </p:cNvPr>
          <p:cNvGrpSpPr/>
          <p:nvPr/>
        </p:nvGrpSpPr>
        <p:grpSpPr>
          <a:xfrm>
            <a:off x="1600578" y="744886"/>
            <a:ext cx="9248045" cy="5368227"/>
            <a:chOff x="437822" y="368348"/>
            <a:chExt cx="11082891" cy="6117479"/>
          </a:xfrm>
        </p:grpSpPr>
        <p:sp>
          <p:nvSpPr>
            <p:cNvPr id="2" name="TextBox 1"/>
            <p:cNvSpPr txBox="1"/>
            <p:nvPr/>
          </p:nvSpPr>
          <p:spPr>
            <a:xfrm>
              <a:off x="3203509" y="711031"/>
              <a:ext cx="5085772" cy="525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813" dirty="0"/>
            </a:p>
          </p:txBody>
        </p:sp>
        <p:pic>
          <p:nvPicPr>
            <p:cNvPr id="1026" name="Picture 2" descr="ছবি । কাশফুল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822" y="2914089"/>
              <a:ext cx="3402658" cy="357173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এখন শরৎকাল। শরতের শুভ্র আকাশের নিচে দুলে ওঠা | Nature photography,  Bangladesh, Beautiful flower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6098" y="2914089"/>
              <a:ext cx="3714615" cy="357173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54559" y="3633914"/>
              <a:ext cx="2628900" cy="244031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71609E4-50D4-4D76-AE80-F64DC58C2101}"/>
                </a:ext>
              </a:extLst>
            </p:cNvPr>
            <p:cNvSpPr txBox="1"/>
            <p:nvPr/>
          </p:nvSpPr>
          <p:spPr>
            <a:xfrm>
              <a:off x="862201" y="368348"/>
              <a:ext cx="9465141" cy="1668596"/>
            </a:xfrm>
            <a:prstGeom prst="flowChartAlternateProcess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4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আজকের ক্লাসে সবাইকে</a:t>
              </a:r>
              <a:r>
                <a:rPr lang="bn-BD" sz="4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শরতের শুভেচ্ছা ও </a:t>
              </a:r>
              <a:r>
                <a:rPr lang="bn-IN" sz="4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স্বাগতম 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34A1035-E074-4766-8AED-9EA6566CC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830" y="368348"/>
              <a:ext cx="1237728" cy="14295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7654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4964" y="477981"/>
            <a:ext cx="4287983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466" t="17410" r="22855"/>
          <a:stretch/>
        </p:blipFill>
        <p:spPr>
          <a:xfrm>
            <a:off x="6230982" y="1830199"/>
            <a:ext cx="3124003" cy="33104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434419" y="5569522"/>
            <a:ext cx="943001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 ঠাকু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59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86129" y="1446696"/>
            <a:ext cx="3685308" cy="4233583"/>
            <a:chOff x="637310" y="1704110"/>
            <a:chExt cx="4641272" cy="447501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310" y="1704110"/>
              <a:ext cx="4641272" cy="447501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3164" y="2770910"/>
              <a:ext cx="3006435" cy="238298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0A8A895C-EEB2-4D39-A34C-C37DC5F058D9}"/>
              </a:ext>
            </a:extLst>
          </p:cNvPr>
          <p:cNvSpPr/>
          <p:nvPr/>
        </p:nvSpPr>
        <p:spPr>
          <a:xfrm>
            <a:off x="6575121" y="376140"/>
            <a:ext cx="3019291" cy="67092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 বিঘা জমি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AC4155-10B9-4079-B2EC-6BE1461AD127}"/>
              </a:ext>
            </a:extLst>
          </p:cNvPr>
          <p:cNvSpPr/>
          <p:nvPr/>
        </p:nvSpPr>
        <p:spPr>
          <a:xfrm>
            <a:off x="8478373" y="1060749"/>
            <a:ext cx="2806844" cy="44334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রবীন্দ্রনাথ ঠাকুর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3369" y="417621"/>
            <a:ext cx="200407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আ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দর্শ পাঠ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01618" y="940841"/>
            <a:ext cx="285206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b="1" dirty="0">
                <a:latin typeface="NikoshBAN" pitchFamily="2" charset="0"/>
                <a:cs typeface="NikoshBAN" pitchFamily="2" charset="0"/>
              </a:rPr>
              <a:t>চলো কবিতা আবৃত্তি শুনি,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37919" y="2363207"/>
            <a:ext cx="3329107" cy="296599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494305" y="1655738"/>
            <a:ext cx="4066324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ভূধরে সাগরে বিজনে নগরে যখন যেখানে ভ্রমি</a:t>
            </a:r>
            <a:br>
              <a:rPr lang="en-US" sz="1400" dirty="0">
                <a:latin typeface="NikoshBAN" pitchFamily="2" charset="0"/>
                <a:cs typeface="NikoshBAN" pitchFamily="2" charset="0"/>
              </a:rPr>
            </a:br>
            <a:r>
              <a:rPr lang="bn-BD" sz="1400" dirty="0">
                <a:latin typeface="NikoshBAN" pitchFamily="2" charset="0"/>
                <a:cs typeface="NikoshBAN" pitchFamily="2" charset="0"/>
              </a:rPr>
              <a:t>তবু নিশিদিনে ভুলিতে পারি নে সেই দুই বিঘা জমি।</a:t>
            </a:r>
          </a:p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হাটে মাঠে বাটে এই মত কাটে বছর পনেরো-ষোলো, </a:t>
            </a:r>
          </a:p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একদিন শেষে ফিরিবারে দেশে বড়োই বাসনা হলো।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769671" y="2502403"/>
            <a:ext cx="3954783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1400" dirty="0">
                <a:latin typeface="NikoshBAN" pitchFamily="2" charset="0"/>
                <a:cs typeface="NikoshBAN" pitchFamily="2" charset="0"/>
              </a:rPr>
              <a:t>নমোনমো নম ,সুন্দরী মম জননী বঙ্গভূমি!</a:t>
            </a:r>
            <a:br>
              <a:rPr lang="en-US" sz="1400" dirty="0">
                <a:latin typeface="NikoshBAN" pitchFamily="2" charset="0"/>
                <a:cs typeface="NikoshBAN" pitchFamily="2" charset="0"/>
              </a:rPr>
            </a:br>
            <a:r>
              <a:rPr lang="bn-BD" sz="1400" dirty="0">
                <a:latin typeface="NikoshBAN" pitchFamily="2" charset="0"/>
                <a:cs typeface="NikoshBAN" pitchFamily="2" charset="0"/>
              </a:rPr>
              <a:t>গঙ্গার তীর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1400" dirty="0">
                <a:latin typeface="NikoshBAN" pitchFamily="2" charset="0"/>
                <a:cs typeface="NikoshBAN" pitchFamily="2" charset="0"/>
              </a:rPr>
              <a:t>স্নিগ্ধ সমীর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1400" dirty="0">
                <a:latin typeface="NikoshBAN" pitchFamily="2" charset="0"/>
                <a:cs typeface="NikoshBAN" pitchFamily="2" charset="0"/>
              </a:rPr>
              <a:t>জীবন জুড়ালে তুমি।</a:t>
            </a:r>
            <a:br>
              <a:rPr lang="en-US" sz="1400" dirty="0">
                <a:latin typeface="NikoshBAN" pitchFamily="2" charset="0"/>
                <a:cs typeface="NikoshBAN" pitchFamily="2" charset="0"/>
              </a:rPr>
            </a:br>
            <a:r>
              <a:rPr lang="bn-BD" sz="1400" dirty="0">
                <a:latin typeface="NikoshBAN" pitchFamily="2" charset="0"/>
                <a:cs typeface="NikoshBAN" pitchFamily="2" charset="0"/>
              </a:rPr>
              <a:t>অবারিত মাঠ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1400" dirty="0">
                <a:latin typeface="NikoshBAN" pitchFamily="2" charset="0"/>
                <a:cs typeface="NikoshBAN" pitchFamily="2" charset="0"/>
              </a:rPr>
              <a:t>গগনললাট চুমে তব পদধুলি -</a:t>
            </a:r>
            <a:br>
              <a:rPr lang="en-US" sz="1400" dirty="0">
                <a:latin typeface="NikoshBAN" pitchFamily="2" charset="0"/>
                <a:cs typeface="NikoshBAN" pitchFamily="2" charset="0"/>
              </a:rPr>
            </a:br>
            <a:r>
              <a:rPr lang="bn-BD" sz="1400" dirty="0">
                <a:latin typeface="NikoshBAN" pitchFamily="2" charset="0"/>
                <a:cs typeface="NikoshBAN" pitchFamily="2" charset="0"/>
              </a:rPr>
              <a:t>ছায়াসুনিবিড় শান্তির নীড় ছোটো ছোটো গ্রামগুলি।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30851" y="3332707"/>
            <a:ext cx="3527121" cy="116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1400" dirty="0">
                <a:latin typeface="NikoshBAN" pitchFamily="2" charset="0"/>
                <a:cs typeface="NikoshBAN" pitchFamily="2" charset="0"/>
              </a:rPr>
              <a:t>পল্লবঘন আম্রকানন রাখালের খেলাগেহ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,</a:t>
            </a:r>
            <a:br>
              <a:rPr lang="en-US" sz="1400" dirty="0">
                <a:latin typeface="NikoshBAN" pitchFamily="2" charset="0"/>
                <a:cs typeface="NikoshBAN" pitchFamily="2" charset="0"/>
              </a:rPr>
            </a:br>
            <a:r>
              <a:rPr lang="bn-BD" sz="1400" dirty="0">
                <a:latin typeface="NikoshBAN" pitchFamily="2" charset="0"/>
                <a:cs typeface="NikoshBAN" pitchFamily="2" charset="0"/>
              </a:rPr>
              <a:t>স্তব্ধ অতল দিঘি কালোজল-নিশীথশীতল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স্নেহ</a:t>
            </a:r>
            <a:r>
              <a:rPr lang="bn-BD" sz="1400" dirty="0">
                <a:latin typeface="NikoshBAN" pitchFamily="2" charset="0"/>
                <a:cs typeface="NikoshBAN" pitchFamily="2" charset="0"/>
              </a:rPr>
              <a:t>।</a:t>
            </a:r>
            <a:br>
              <a:rPr lang="en-US" sz="1400" dirty="0">
                <a:latin typeface="NikoshBAN" pitchFamily="2" charset="0"/>
                <a:cs typeface="NikoshBAN" pitchFamily="2" charset="0"/>
              </a:rPr>
            </a:br>
            <a:r>
              <a:rPr lang="bn-BD" sz="1400" dirty="0">
                <a:latin typeface="NikoshBAN" pitchFamily="2" charset="0"/>
                <a:cs typeface="NikoshBAN" pitchFamily="2" charset="0"/>
              </a:rPr>
              <a:t>বুকভরা মধু বঙ্গের বধু জল লয়ে যায় ঘরে-</a:t>
            </a:r>
            <a:br>
              <a:rPr lang="en-US" sz="1400" dirty="0">
                <a:latin typeface="NikoshBAN" pitchFamily="2" charset="0"/>
                <a:cs typeface="NikoshBAN" pitchFamily="2" charset="0"/>
              </a:rPr>
            </a:br>
            <a:r>
              <a:rPr lang="bn-BD" sz="1400" dirty="0">
                <a:latin typeface="NikoshBAN" pitchFamily="2" charset="0"/>
                <a:cs typeface="NikoshBAN" pitchFamily="2" charset="0"/>
              </a:rPr>
              <a:t>মা বলিতে প্রাণ করে আনচান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1400" dirty="0">
                <a:latin typeface="NikoshBAN" pitchFamily="2" charset="0"/>
                <a:cs typeface="NikoshBAN" pitchFamily="2" charset="0"/>
              </a:rPr>
              <a:t>চোখে আসে জল ভরে।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40578" y="4400094"/>
            <a:ext cx="4282434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1400" b="1" dirty="0"/>
              <a:t>দুই দিন পরে দ্বিতীয় প্রহরে</a:t>
            </a:r>
            <a:r>
              <a:rPr lang="bn-BD" sz="1400" b="1" dirty="0"/>
              <a:t> </a:t>
            </a:r>
            <a:r>
              <a:rPr lang="as-IN" sz="1400" b="1" dirty="0"/>
              <a:t>প্রবেশিনু নিজগ্রামে — </a:t>
            </a:r>
            <a:br>
              <a:rPr lang="as-IN" sz="1400" b="1" dirty="0"/>
            </a:br>
            <a:r>
              <a:rPr lang="as-IN" sz="1400" b="1" dirty="0"/>
              <a:t>কুমোরের বাড়ি দক্ষিণে ছাড়ি রথতলা করি বামে , </a:t>
            </a:r>
            <a:br>
              <a:rPr lang="as-IN" sz="1400" b="1" dirty="0"/>
            </a:br>
            <a:r>
              <a:rPr lang="as-IN" sz="1400" b="1" dirty="0"/>
              <a:t>রাখি হাটখোলা, নন্দীর গোলা, মন্দির করি পাছে </a:t>
            </a:r>
            <a:br>
              <a:rPr lang="as-IN" sz="1400" b="1" dirty="0"/>
            </a:br>
            <a:r>
              <a:rPr lang="as-IN" sz="1400" b="1" dirty="0"/>
              <a:t>তৃষাতুর শেষে পঁহুছিনু এসে আমার বাড়ির কাছে । </a:t>
            </a:r>
            <a:endParaRPr lang="en-US" sz="1400" b="1" dirty="0"/>
          </a:p>
        </p:txBody>
      </p:sp>
      <p:sp>
        <p:nvSpPr>
          <p:cNvPr id="15" name="Rectangle 14"/>
          <p:cNvSpPr/>
          <p:nvPr/>
        </p:nvSpPr>
        <p:spPr>
          <a:xfrm rot="10800000" flipV="1">
            <a:off x="7702328" y="5365894"/>
            <a:ext cx="43589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1400" b="1" dirty="0"/>
              <a:t>ধিক্‌ ধিক্‌ ওরে, শতধিক্‌ তোরে, নিলাজ কুলটা ভূমি! </a:t>
            </a:r>
            <a:br>
              <a:rPr lang="as-IN" sz="1400" b="1" dirty="0"/>
            </a:br>
            <a:r>
              <a:rPr lang="as-IN" sz="1400" b="1" dirty="0"/>
              <a:t>যখনি যাহার তখনি তাহার, এই কি জননী তুমি! </a:t>
            </a:r>
            <a:br>
              <a:rPr lang="as-IN" sz="1400" b="1" dirty="0"/>
            </a:br>
            <a:r>
              <a:rPr lang="as-IN" sz="1400" b="1" dirty="0"/>
              <a:t>সে কি মনে হবে একদিন যবে ছিলে দরিদ্রমাতা </a:t>
            </a:r>
            <a:br>
              <a:rPr lang="as-IN" sz="1400" b="1" dirty="0"/>
            </a:br>
            <a:r>
              <a:rPr lang="as-IN" sz="1400" b="1" dirty="0"/>
              <a:t>আঁচল ভরিয়া রাখিতে ধরিয়া ফল ফুল শাক পাতা!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48543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4185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9039" y="5608713"/>
            <a:ext cx="686277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বিঘা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জিমি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pic>
        <p:nvPicPr>
          <p:cNvPr id="3" name="Picture 2" descr="Letter writing or write a letter vintage engrav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305" y="1762606"/>
            <a:ext cx="2835819" cy="30189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1175" y="477981"/>
            <a:ext cx="4287983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96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63D36A2-7F6B-47FA-AD2F-C866A51FD707}"/>
              </a:ext>
            </a:extLst>
          </p:cNvPr>
          <p:cNvGrpSpPr/>
          <p:nvPr/>
        </p:nvGrpSpPr>
        <p:grpSpPr>
          <a:xfrm>
            <a:off x="553156" y="1377244"/>
            <a:ext cx="10800725" cy="4363156"/>
            <a:chOff x="310388" y="368389"/>
            <a:chExt cx="11528915" cy="6489611"/>
          </a:xfrm>
        </p:grpSpPr>
        <p:sp>
          <p:nvSpPr>
            <p:cNvPr id="3" name="Rounded Rectangle 2"/>
            <p:cNvSpPr/>
            <p:nvPr/>
          </p:nvSpPr>
          <p:spPr>
            <a:xfrm>
              <a:off x="310388" y="368389"/>
              <a:ext cx="8441725" cy="729209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4000" b="1" dirty="0">
                  <a:ln w="11430"/>
                  <a:solidFill>
                    <a:prstClr val="black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আরও কিছু শব্দার্থ শিখে নিই</a:t>
              </a:r>
              <a:endPara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9478750" y="1987389"/>
              <a:ext cx="2054384" cy="82128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পর্বত</a:t>
              </a:r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496245" y="5500801"/>
              <a:ext cx="2030290" cy="81742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bn-BD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সমীর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9781903" y="5092090"/>
              <a:ext cx="2057400" cy="81742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bn-BD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বাতাস,বায়ু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781903" y="3375660"/>
              <a:ext cx="2057400" cy="8382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6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তীর্থ</a:t>
              </a:r>
              <a:r>
                <a:rPr lang="en-US" sz="3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স্থান</a:t>
              </a:r>
              <a:r>
                <a:rPr lang="en-US" sz="3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733966" y="2754923"/>
              <a:ext cx="2030290" cy="82128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4000" b="1" dirty="0" err="1">
                  <a:latin typeface="NikoshBAN" pitchFamily="2" charset="0"/>
                  <a:cs typeface="NikoshBAN" pitchFamily="2" charset="0"/>
                </a:rPr>
                <a:t>ভূধর</a:t>
              </a:r>
              <a:endParaRPr lang="en-US" sz="16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79173" y="3993881"/>
              <a:ext cx="2057400" cy="8382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4000" b="1" dirty="0" err="1">
                  <a:latin typeface="NikoshBAN" pitchFamily="2" charset="0"/>
                  <a:cs typeface="NikoshBAN" pitchFamily="2" charset="0"/>
                </a:rPr>
                <a:t>ধাম</a:t>
              </a:r>
              <a:endPara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8038" y="5500802"/>
              <a:ext cx="3074538" cy="135719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1026" name="Picture 2" descr="Paharpur | Bangladesh Best Tourist Attraction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8070" y="2446428"/>
              <a:ext cx="3181350" cy="143827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57998" y="3993881"/>
              <a:ext cx="3041494" cy="150692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5" name="TextBox 14"/>
            <p:cNvSpPr txBox="1"/>
            <p:nvPr/>
          </p:nvSpPr>
          <p:spPr>
            <a:xfrm>
              <a:off x="310388" y="1467538"/>
              <a:ext cx="3662282" cy="65242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নমো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নমো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নম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1400" dirty="0"/>
                <a:t> 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841376" y="1369787"/>
              <a:ext cx="2518955" cy="70788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নমস্কার</a:t>
              </a: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</a:t>
              </a:r>
            </a:p>
          </p:txBody>
        </p:sp>
        <p:pic>
          <p:nvPicPr>
            <p:cNvPr id="17" name="Picture 16" descr="download-1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88038" y="1136106"/>
              <a:ext cx="2887973" cy="127181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3894939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42E3568-0158-401B-994B-BBDDCA4442E9}"/>
              </a:ext>
            </a:extLst>
          </p:cNvPr>
          <p:cNvGrpSpPr/>
          <p:nvPr/>
        </p:nvGrpSpPr>
        <p:grpSpPr>
          <a:xfrm>
            <a:off x="1655990" y="1478843"/>
            <a:ext cx="8880019" cy="4663155"/>
            <a:chOff x="704248" y="370114"/>
            <a:chExt cx="11002587" cy="6189574"/>
          </a:xfrm>
        </p:grpSpPr>
        <p:sp>
          <p:nvSpPr>
            <p:cNvPr id="2" name="Rounded Rectangle 1"/>
            <p:cNvSpPr/>
            <p:nvPr/>
          </p:nvSpPr>
          <p:spPr>
            <a:xfrm>
              <a:off x="742179" y="5384836"/>
              <a:ext cx="1981200" cy="7620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তৃষাতুর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8815477" y="5315929"/>
              <a:ext cx="2590800" cy="12192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পিপাসা</a:t>
              </a:r>
              <a:r>
                <a: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</a:t>
              </a:r>
              <a:r>
                <a: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তৃষ্ণায়</a:t>
              </a:r>
              <a:r>
                <a: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কাতর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759368" y="1665514"/>
              <a:ext cx="1981200" cy="7620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প্রহর</a:t>
              </a:r>
              <a:r>
                <a: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8722088" y="1436914"/>
              <a:ext cx="2529385" cy="12192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তিন</a:t>
              </a:r>
              <a:r>
                <a: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ঘণ্টা</a:t>
              </a:r>
              <a:r>
                <a: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কাল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704248" y="3380014"/>
              <a:ext cx="1981200" cy="8382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গোলা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8514918" y="3189514"/>
              <a:ext cx="3191917" cy="12192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শস্য</a:t>
              </a:r>
              <a:r>
                <a: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রাখার</a:t>
              </a:r>
              <a:r>
                <a: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মরাই</a:t>
              </a:r>
              <a:r>
                <a: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</a:t>
              </a:r>
              <a:r>
                <a: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আড়ত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33" r="13333"/>
            <a:stretch/>
          </p:blipFill>
          <p:spPr>
            <a:xfrm>
              <a:off x="4493622" y="3025139"/>
              <a:ext cx="2651761" cy="14478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10" name="Rounded Rectangle 9"/>
            <p:cNvSpPr/>
            <p:nvPr/>
          </p:nvSpPr>
          <p:spPr>
            <a:xfrm>
              <a:off x="3635828" y="370114"/>
              <a:ext cx="4953000" cy="53340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পাঠের</a:t>
              </a:r>
              <a:r>
                <a:rPr lang="en-US" sz="3200" b="1" dirty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নতুন</a:t>
              </a:r>
              <a:r>
                <a:rPr lang="en-US" sz="3200" b="1" dirty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শব্দের</a:t>
              </a:r>
              <a:r>
                <a:rPr lang="en-US" sz="3200" b="1" dirty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অর্থ</a:t>
              </a:r>
              <a:r>
                <a:rPr lang="en-US" sz="3200" b="1" dirty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200" b="1" dirty="0" err="1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বাক্য</a:t>
              </a:r>
              <a:r>
                <a:rPr lang="en-US" sz="3200" b="1" dirty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গঠন</a:t>
              </a:r>
              <a:r>
                <a:rPr lang="bn-BD" sz="3200" b="1" dirty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1" name="Picture 10" descr="72.jp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295502" y="4912244"/>
              <a:ext cx="3048000" cy="1647444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16" r="13048"/>
            <a:stretch/>
          </p:blipFill>
          <p:spPr>
            <a:xfrm rot="16200000">
              <a:off x="5052279" y="790234"/>
              <a:ext cx="1395246" cy="251256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3127212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5855" y="5086197"/>
            <a:ext cx="630332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ধাম ও গোলা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pic>
        <p:nvPicPr>
          <p:cNvPr id="5" name="Picture 4" descr="Letter writing or write a letter vintage engrav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722" y="1631977"/>
            <a:ext cx="2835819" cy="30189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9552" y="856804"/>
            <a:ext cx="4287983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63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7053943"/>
          </a:xfrm>
          <a:prstGeom prst="frame">
            <a:avLst>
              <a:gd name="adj1" fmla="val 2956"/>
            </a:avLst>
          </a:prstGeom>
          <a:blipFill dpi="0" rotWithShape="1">
            <a:blip r:embed="rId2"/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7F71123-C009-4764-8102-4EB05C43550F}"/>
              </a:ext>
            </a:extLst>
          </p:cNvPr>
          <p:cNvGrpSpPr/>
          <p:nvPr/>
        </p:nvGrpSpPr>
        <p:grpSpPr>
          <a:xfrm>
            <a:off x="1751808" y="1287087"/>
            <a:ext cx="8688384" cy="4479768"/>
            <a:chOff x="335586" y="349324"/>
            <a:chExt cx="11438811" cy="6388222"/>
          </a:xfrm>
        </p:grpSpPr>
        <p:sp>
          <p:nvSpPr>
            <p:cNvPr id="3" name="Rectangle 2"/>
            <p:cNvSpPr/>
            <p:nvPr/>
          </p:nvSpPr>
          <p:spPr>
            <a:xfrm>
              <a:off x="3130459" y="2734721"/>
              <a:ext cx="6842760" cy="156966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ভূধরে সাগরে বিজনে নগরে যখন যেখানে ভ্রমি</a:t>
              </a:r>
              <a:br>
                <a:rPr lang="en-US" sz="2400" dirty="0">
                  <a:latin typeface="NikoshBAN" pitchFamily="2" charset="0"/>
                  <a:cs typeface="NikoshBAN" pitchFamily="2" charset="0"/>
                </a:rPr>
              </a:br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তবু নিশিদিনে ভুলিতে পারি নে সেই দুই বিঘা জমি।</a:t>
              </a:r>
            </a:p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হাটে মাঠে বাটে এই মত কাটে বছর পনেরো-ষোলো, </a:t>
              </a:r>
            </a:p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একদিন শেষে ফিরিবারে দেশে বড়োই বাসনা হলো।</a:t>
              </a:r>
            </a:p>
          </p:txBody>
        </p:sp>
        <p:pic>
          <p:nvPicPr>
            <p:cNvPr id="2050" name="Picture 2" descr="লকডাউনের পর দর্শন শুরুর প্রথম দিনেই ১ কোটির বেশি আয় তিরুপতি বালাজী মন্দিরের  - People's Report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3050" y="383126"/>
              <a:ext cx="4791347" cy="224152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Paharpur buddha bihar - YouTub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586" y="349324"/>
              <a:ext cx="4709704" cy="208748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দুই বিঘা জমি রবীন্দ্রনাথ ঠাকুরের কবিতা | কবিতা ভান্ডার | কবিতা ভান্ডার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4834" y="4498669"/>
              <a:ext cx="4119563" cy="214083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করোনা সংক্রমণ ঠেকাতে বাগেরহাটের বিভিন্ন মাঠে বসছে হাট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77" y="4602297"/>
              <a:ext cx="4677523" cy="213524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79867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3C09FCB-A940-44F6-A793-28B89FD503B1}"/>
              </a:ext>
            </a:extLst>
          </p:cNvPr>
          <p:cNvGrpSpPr/>
          <p:nvPr/>
        </p:nvGrpSpPr>
        <p:grpSpPr>
          <a:xfrm>
            <a:off x="942299" y="1320800"/>
            <a:ext cx="9872457" cy="3993777"/>
            <a:chOff x="411721" y="393222"/>
            <a:chExt cx="11326797" cy="6287311"/>
          </a:xfrm>
        </p:grpSpPr>
        <p:sp>
          <p:nvSpPr>
            <p:cNvPr id="2" name="TextBox 1"/>
            <p:cNvSpPr txBox="1"/>
            <p:nvPr/>
          </p:nvSpPr>
          <p:spPr>
            <a:xfrm>
              <a:off x="4921883" y="4119373"/>
              <a:ext cx="6620692" cy="156966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নমোনমো নম ,সুন্দরী মম জননী বঙ্গভূমি!</a:t>
              </a:r>
              <a:br>
                <a:rPr lang="en-US" sz="2400" dirty="0">
                  <a:latin typeface="NikoshBAN" pitchFamily="2" charset="0"/>
                  <a:cs typeface="NikoshBAN" pitchFamily="2" charset="0"/>
                </a:rPr>
              </a:br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গঙ্গার তীর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স্নিগ্ধ সমীর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জীবন জুড়ালে তুমি।</a:t>
              </a:r>
              <a:br>
                <a:rPr lang="en-US" sz="2400" dirty="0">
                  <a:latin typeface="NikoshBAN" pitchFamily="2" charset="0"/>
                  <a:cs typeface="NikoshBAN" pitchFamily="2" charset="0"/>
                </a:rPr>
              </a:br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অবারিত মাঠ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গগনললাট চুমে তব পদধুলি -</a:t>
              </a:r>
              <a:br>
                <a:rPr lang="en-US" sz="2400" dirty="0">
                  <a:latin typeface="NikoshBAN" pitchFamily="2" charset="0"/>
                  <a:cs typeface="NikoshBAN" pitchFamily="2" charset="0"/>
                </a:rPr>
              </a:br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ছায়াসুনিবিড় শান্তির নীড় ছোটো ছোটো গ্রামগুলি।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721" y="393222"/>
              <a:ext cx="4510161" cy="320257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721" y="4119373"/>
              <a:ext cx="4088675" cy="256116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6" name="Picture 5" descr="ba11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65795" y="428236"/>
              <a:ext cx="4472723" cy="313254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2900663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A353C22-B50A-414B-9660-8E97E8D01E1F}"/>
              </a:ext>
            </a:extLst>
          </p:cNvPr>
          <p:cNvGrpSpPr/>
          <p:nvPr/>
        </p:nvGrpSpPr>
        <p:grpSpPr>
          <a:xfrm>
            <a:off x="1516438" y="1174043"/>
            <a:ext cx="9159124" cy="4917443"/>
            <a:chOff x="378170" y="212730"/>
            <a:chExt cx="11454604" cy="6398046"/>
          </a:xfrm>
        </p:grpSpPr>
        <p:sp>
          <p:nvSpPr>
            <p:cNvPr id="6" name="Rectangle 5"/>
            <p:cNvSpPr/>
            <p:nvPr/>
          </p:nvSpPr>
          <p:spPr>
            <a:xfrm>
              <a:off x="4831081" y="561704"/>
              <a:ext cx="6858000" cy="21186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পল্লবঘন আম্রকানন রাখালের খেলাগেহ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,</a:t>
              </a:r>
              <a:br>
                <a:rPr lang="en-US" sz="2400" dirty="0">
                  <a:latin typeface="NikoshBAN" pitchFamily="2" charset="0"/>
                  <a:cs typeface="NikoshBAN" pitchFamily="2" charset="0"/>
                </a:rPr>
              </a:br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স্তব্ধ অতল দিঘি কালোজল-নিশীথশীতল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স্নেহ</a:t>
              </a:r>
              <a:r>
                <a:rPr lang="bn-BD" sz="2400" dirty="0">
                  <a:latin typeface="NikoshBAN" pitchFamily="2" charset="0"/>
                  <a:cs typeface="NikoshBAN" pitchFamily="2" charset="0"/>
                </a:rPr>
                <a:t>।</a:t>
              </a:r>
              <a:br>
                <a:rPr lang="en-US" sz="2400" dirty="0">
                  <a:latin typeface="NikoshBAN" pitchFamily="2" charset="0"/>
                  <a:cs typeface="NikoshBAN" pitchFamily="2" charset="0"/>
                </a:rPr>
              </a:br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বুকভরা মধু বঙ্গের বধু জল লয়ে যায় ঘরে-</a:t>
              </a:r>
              <a:br>
                <a:rPr lang="en-US" sz="2400" dirty="0">
                  <a:latin typeface="NikoshBAN" pitchFamily="2" charset="0"/>
                  <a:cs typeface="NikoshBAN" pitchFamily="2" charset="0"/>
                </a:rPr>
              </a:br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মা বলিতে প্রাণ করে আনচান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চোখে আসে জল ভরে।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99864" y="3214435"/>
              <a:ext cx="3132910" cy="339634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EA7A1D5-293D-459D-839C-1F59793870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170" y="212730"/>
              <a:ext cx="3760550" cy="311954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7" name="Picture 6" descr="d35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8170" y="3631474"/>
              <a:ext cx="3945636" cy="297930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8" name="Picture 7" descr="d1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01772" y="3214435"/>
              <a:ext cx="2820125" cy="326543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216835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16D621B-C878-4AAB-88E8-AF28F71339BD}"/>
              </a:ext>
            </a:extLst>
          </p:cNvPr>
          <p:cNvGrpSpPr/>
          <p:nvPr/>
        </p:nvGrpSpPr>
        <p:grpSpPr>
          <a:xfrm>
            <a:off x="1646725" y="1275644"/>
            <a:ext cx="9235763" cy="4720868"/>
            <a:chOff x="404948" y="381949"/>
            <a:chExt cx="11599817" cy="616771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36305CE-9AEC-4CEA-B3FF-863936016CB8}"/>
                </a:ext>
              </a:extLst>
            </p:cNvPr>
            <p:cNvSpPr/>
            <p:nvPr/>
          </p:nvSpPr>
          <p:spPr>
            <a:xfrm>
              <a:off x="4785280" y="429292"/>
              <a:ext cx="7219485" cy="156966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as-IN" sz="2400" b="1" dirty="0"/>
                <a:t>দুই দিন পরে দ্বিতীয় প্রহরে</a:t>
              </a:r>
              <a:r>
                <a:rPr lang="bn-BD" sz="2400" b="1" dirty="0"/>
                <a:t> </a:t>
              </a:r>
              <a:r>
                <a:rPr lang="as-IN" sz="2400" b="1" dirty="0"/>
                <a:t>প্রবেশিনু নিজগ্রামে — </a:t>
              </a:r>
              <a:br>
                <a:rPr lang="as-IN" sz="2400" b="1" dirty="0"/>
              </a:br>
              <a:r>
                <a:rPr lang="as-IN" sz="2400" b="1" dirty="0"/>
                <a:t>কুমোরের বাড়ি দক্ষিণে ছাড়ি রথতলা করি বামে , </a:t>
              </a:r>
              <a:br>
                <a:rPr lang="as-IN" sz="2400" b="1" dirty="0"/>
              </a:br>
              <a:r>
                <a:rPr lang="as-IN" sz="2400" b="1" dirty="0"/>
                <a:t>রাখি হাটখোলা, নন্দীর গোলা, মন্দির করি পাছে </a:t>
              </a:r>
              <a:br>
                <a:rPr lang="as-IN" sz="2400" b="1" dirty="0"/>
              </a:br>
              <a:r>
                <a:rPr lang="as-IN" sz="2400" b="1" dirty="0"/>
                <a:t>তৃষাতুর শেষে পঁহুছিনু এসে আমার বাড়ির কাছে । </a:t>
              </a:r>
              <a:endParaRPr lang="en-US" sz="2400" b="1" dirty="0"/>
            </a:p>
          </p:txBody>
        </p:sp>
        <p:pic>
          <p:nvPicPr>
            <p:cNvPr id="3" name="Picture 2" descr="12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4948" y="381949"/>
              <a:ext cx="4114800" cy="25908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4" name="Picture 3" descr="kumorer bari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4948" y="3248802"/>
              <a:ext cx="4114800" cy="330086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5" name="Picture 4" descr="d8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59783" y="3248802"/>
              <a:ext cx="3768637" cy="325119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1996939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9A5357-7285-430F-BD5E-33409504816C}"/>
              </a:ext>
            </a:extLst>
          </p:cNvPr>
          <p:cNvSpPr txBox="1"/>
          <p:nvPr/>
        </p:nvSpPr>
        <p:spPr>
          <a:xfrm>
            <a:off x="8195148" y="3236620"/>
            <a:ext cx="3599831" cy="21698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342900">
              <a:defRPr/>
            </a:pPr>
            <a:r>
              <a:rPr lang="bn-IN" sz="2700" b="1" dirty="0">
                <a:ln/>
                <a:latin typeface="Corbel" panose="020B0503020204020204"/>
                <a:cs typeface="Vrinda" panose="020B0502040204020203" pitchFamily="34" charset="0"/>
              </a:rPr>
              <a:t>রেহানা পারভীন।</a:t>
            </a:r>
          </a:p>
          <a:p>
            <a:pPr defTabSz="342900">
              <a:defRPr/>
            </a:pPr>
            <a:r>
              <a:rPr lang="bn-IN" sz="2700" b="1" dirty="0">
                <a:ln/>
                <a:latin typeface="Corbel" panose="020B0503020204020204"/>
                <a:cs typeface="Vrinda" panose="020B0502040204020203" pitchFamily="34" charset="0"/>
              </a:rPr>
              <a:t>সহকারী শিক্ষক।</a:t>
            </a:r>
          </a:p>
          <a:p>
            <a:pPr defTabSz="342900">
              <a:defRPr/>
            </a:pPr>
            <a:r>
              <a:rPr lang="bn-IN" sz="2700" b="1" dirty="0">
                <a:ln/>
                <a:latin typeface="Corbel" panose="020B0503020204020204"/>
                <a:cs typeface="Vrinda" panose="020B0502040204020203" pitchFamily="34" charset="0"/>
              </a:rPr>
              <a:t>জামতলা দাখিল মাদ্রাসা</a:t>
            </a:r>
            <a:r>
              <a:rPr lang="en-US" sz="2700" b="1" dirty="0">
                <a:ln/>
                <a:latin typeface="Corbel" panose="020B0503020204020204"/>
              </a:rPr>
              <a:t>। </a:t>
            </a:r>
            <a:endParaRPr lang="bn-IN" sz="2700" b="1" dirty="0">
              <a:ln/>
              <a:latin typeface="Corbel" panose="020B0503020204020204"/>
              <a:cs typeface="Vrinda" panose="020B0502040204020203" pitchFamily="34" charset="0"/>
            </a:endParaRPr>
          </a:p>
          <a:p>
            <a:pPr defTabSz="342900">
              <a:defRPr/>
            </a:pPr>
            <a:r>
              <a:rPr lang="bn-IN" sz="2700" b="1" dirty="0">
                <a:ln/>
                <a:latin typeface="Corbel" panose="020B0503020204020204"/>
                <a:cs typeface="Vrinda" panose="020B0502040204020203" pitchFamily="34" charset="0"/>
              </a:rPr>
              <a:t>গোয়ালন্দ,রাজবাড়ী। </a:t>
            </a:r>
            <a:endParaRPr lang="en-US" sz="2700" b="1" dirty="0">
              <a:ln/>
              <a:latin typeface="Corbel" panose="020B0503020204020204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12619" y="1870363"/>
            <a:ext cx="4100945" cy="4461163"/>
            <a:chOff x="637310" y="1704110"/>
            <a:chExt cx="4641272" cy="447501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310" y="1704110"/>
              <a:ext cx="4641272" cy="447501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3164" y="2770910"/>
              <a:ext cx="3006435" cy="238298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613" y="1740257"/>
            <a:ext cx="4762500" cy="5162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7" b="26709"/>
          <a:stretch/>
        </p:blipFill>
        <p:spPr>
          <a:xfrm>
            <a:off x="3289773" y="591048"/>
            <a:ext cx="4905375" cy="914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4994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0FE5134-4BFC-4EB8-8857-2F122B0F6A33}"/>
              </a:ext>
            </a:extLst>
          </p:cNvPr>
          <p:cNvGrpSpPr/>
          <p:nvPr/>
        </p:nvGrpSpPr>
        <p:grpSpPr>
          <a:xfrm>
            <a:off x="1591733" y="1196621"/>
            <a:ext cx="9262658" cy="4642327"/>
            <a:chOff x="190192" y="336431"/>
            <a:chExt cx="11826955" cy="623629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1E8D0F1-F008-441C-A9D7-1229A23DC98F}"/>
                </a:ext>
              </a:extLst>
            </p:cNvPr>
            <p:cNvSpPr/>
            <p:nvPr/>
          </p:nvSpPr>
          <p:spPr>
            <a:xfrm>
              <a:off x="2933567" y="2582264"/>
              <a:ext cx="7199055" cy="156966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as-IN" sz="2400" b="1" dirty="0"/>
                <a:t>ধিক্‌ ধিক্‌ ওরে, শতধিক্‌ তোরে, নিলাজ কুলটা ভূমি! </a:t>
              </a:r>
              <a:br>
                <a:rPr lang="as-IN" sz="2400" b="1" dirty="0"/>
              </a:br>
              <a:r>
                <a:rPr lang="as-IN" sz="2400" b="1" dirty="0"/>
                <a:t>যখনি যাহার তখনি তাহার, এই কি জননী তুমি! </a:t>
              </a:r>
              <a:br>
                <a:rPr lang="as-IN" sz="2400" b="1" dirty="0"/>
              </a:br>
              <a:r>
                <a:rPr lang="as-IN" sz="2400" b="1" dirty="0"/>
                <a:t>সে কি মনে হবে একদিন যবে ছিলে দরিদ্রমাতা </a:t>
              </a:r>
              <a:br>
                <a:rPr lang="as-IN" sz="2400" b="1" dirty="0"/>
              </a:br>
              <a:r>
                <a:rPr lang="as-IN" sz="2400" b="1" dirty="0"/>
                <a:t>আঁচল ভরিয়া রাখিতে ধরিয়া ফল ফুল শাক পাতা! </a:t>
              </a:r>
              <a:endParaRPr lang="en-US" sz="2400" b="1" dirty="0"/>
            </a:p>
          </p:txBody>
        </p:sp>
        <p:pic>
          <p:nvPicPr>
            <p:cNvPr id="2050" name="Picture 2" descr="গ্রাম-বাংলার-দৃশ্য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192" y="388819"/>
              <a:ext cx="2619375" cy="174307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গ্রামের ছবি, মায়া জড়িয়ে আছে যেখানে (মোবাইলগ্রাফী-৩৫) (পাতা ১) -  আলোকচিত্র - চারুকলা - প্রজন্ম ফোরাম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9462" y="336431"/>
              <a:ext cx="2466975" cy="184785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7541" y="4503478"/>
              <a:ext cx="2762250" cy="206924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2054" name="Picture 6" descr="ফুল ফুটিয়ে বদলে দিলেন বর্ধমানের &quot;ডাকাত গ্রাম&quot;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4426" y="4503478"/>
              <a:ext cx="3028950" cy="203419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38011" y="4464403"/>
              <a:ext cx="3028950" cy="207327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2056" name="Picture 8" descr="শীতে লাউ গাছের পরিচর্যা – ই-কৃষি উদ্যোগ| Agribusiness Insurance &amp; Farmers  Law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2332" y="388819"/>
              <a:ext cx="2643833" cy="174307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বেগুন গাছে টমেটো!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933" y="460255"/>
              <a:ext cx="2526575" cy="162980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Left-Right Arrow 9"/>
            <p:cNvSpPr/>
            <p:nvPr/>
          </p:nvSpPr>
          <p:spPr>
            <a:xfrm>
              <a:off x="9966962" y="5157102"/>
              <a:ext cx="2050185" cy="762000"/>
            </a:xfrm>
            <a:prstGeom prst="leftRightArrow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জমির</a:t>
              </a:r>
              <a:r>
                <a: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বর্তমান</a:t>
              </a:r>
              <a:r>
                <a: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অবস্থা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Left-Right Arrow 10"/>
            <p:cNvSpPr/>
            <p:nvPr/>
          </p:nvSpPr>
          <p:spPr>
            <a:xfrm>
              <a:off x="190192" y="2582264"/>
              <a:ext cx="3056284" cy="685800"/>
            </a:xfrm>
            <a:prstGeom prst="leftRightArrow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জমির</a:t>
              </a:r>
              <a:r>
                <a: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অতীত</a:t>
              </a:r>
              <a:r>
                <a: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অবস্থা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3" name="Picture 12" descr="https://scontent.fdac75-1.fna.fbcdn.net/v/t1.15752-9/120656036_462733048021078_4325488715206996213_n.jpg?_nc_cat=107&amp;_nc_sid=ae9488&amp;_nc_ohc=Wh6Czmz9P2oAX8lPKLT&amp;_nc_ht=scontent.fdac75-1.fna&amp;oh=59b9086dcac118926f4a91f515e17f32&amp;oe=5FA177ED"/>
            <p:cNvPicPr>
              <a:picLocks noChangeAspect="1" noChangeArrowheads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32" t="17594" r="41396"/>
            <a:stretch/>
          </p:blipFill>
          <p:spPr bwMode="auto">
            <a:xfrm>
              <a:off x="10415428" y="2466789"/>
              <a:ext cx="1328080" cy="180061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466761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কিভাবে খুব সহজে ফুল বাগানের দৃশ্য আঁকা যায় দেখুন ।How to Draw Scenery of  flower garden step by step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71CB13A-AB89-43F9-B5E0-115A351BFA09}"/>
              </a:ext>
            </a:extLst>
          </p:cNvPr>
          <p:cNvGrpSpPr/>
          <p:nvPr/>
        </p:nvGrpSpPr>
        <p:grpSpPr>
          <a:xfrm>
            <a:off x="2831570" y="1097940"/>
            <a:ext cx="7080074" cy="4662120"/>
            <a:chOff x="438326" y="371380"/>
            <a:chExt cx="11252932" cy="6288873"/>
          </a:xfrm>
        </p:grpSpPr>
        <p:sp>
          <p:nvSpPr>
            <p:cNvPr id="2" name="Rectangle 1"/>
            <p:cNvSpPr/>
            <p:nvPr/>
          </p:nvSpPr>
          <p:spPr>
            <a:xfrm>
              <a:off x="3165565" y="2790217"/>
              <a:ext cx="5547361" cy="132343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as-IN" sz="2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আজ কোন্ রীতে কারে ভুলাইতে ধরেছ বিলাসবেশ</a:t>
              </a:r>
              <a:endPara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as-IN" sz="2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পাঁচরঙা পাতা অঞ্চলে গাঁথা, পুষ্পে খচিত কেশ!</a:t>
              </a:r>
              <a:endPara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as-IN" sz="2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আমি তোর লাগি ফিরেছি বিবাগি গৃহহারা সুখহীন, </a:t>
              </a:r>
              <a:endPara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as-IN" sz="2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তুই হেথা বসি ওরে রাক্ষসী, হাসি</a:t>
              </a:r>
              <a:r>
                <a:rPr lang="en-US" sz="2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য়া</a:t>
              </a:r>
              <a:r>
                <a:rPr lang="as-IN" sz="2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কাটাস দিন</a:t>
              </a:r>
              <a:r>
                <a:rPr lang="as-IN" sz="2000" dirty="0">
                  <a:solidFill>
                    <a:schemeClr val="tx1"/>
                  </a:solidFill>
                </a:rPr>
                <a:t>!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pic>
          <p:nvPicPr>
            <p:cNvPr id="3076" name="Picture 4" descr="বাগানে ল্যান্ডস্কেপিং। একটি ব্যক্তিগত বাড়ির ছবির উঠোন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3762" y="372661"/>
              <a:ext cx="3557497" cy="219709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বসন্ত-ভালোবাসায় টার্গেট পাঁচ কোটি টাকা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375" y="4269750"/>
              <a:ext cx="3092722" cy="239050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 descr="রঙিন বাগান এবং টেরেস শিল্প ইন্দ্রিয় - বাড়ি এবং বাগান সম্পর্কিত ধারণা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5908" y="389347"/>
              <a:ext cx="3684904" cy="230913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03526" y="4269750"/>
              <a:ext cx="3257733" cy="239050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3084" name="Picture 12" descr="https://scontent.fdac75-1.fna.fbcdn.net/v/t1.15752-9/120656036_462733048021078_4325488715206996213_n.jpg?_nc_cat=107&amp;_nc_sid=ae9488&amp;_nc_ohc=Wh6Czmz9P2oAX8lPKLT&amp;_nc_ht=scontent.fdac75-1.fna&amp;oh=59b9086dcac118926f4a91f515e17f32&amp;oe=5FA177ED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32" t="17594" r="41396"/>
            <a:stretch/>
          </p:blipFill>
          <p:spPr bwMode="auto">
            <a:xfrm>
              <a:off x="438326" y="371380"/>
              <a:ext cx="2727239" cy="234079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Picture 14" descr="নেদারল্যান্ডসের টিউলিপ চাষের নতুন সম্ভাবনা বাংলাদেশে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4103" y="4334113"/>
              <a:ext cx="3357155" cy="232466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99907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7256503-1023-41C7-8660-1D9CBFA6C856}"/>
              </a:ext>
            </a:extLst>
          </p:cNvPr>
          <p:cNvGrpSpPr/>
          <p:nvPr/>
        </p:nvGrpSpPr>
        <p:grpSpPr>
          <a:xfrm>
            <a:off x="1104057" y="1196622"/>
            <a:ext cx="9793107" cy="4801639"/>
            <a:chOff x="539613" y="444136"/>
            <a:chExt cx="9793107" cy="5994392"/>
          </a:xfrm>
        </p:grpSpPr>
        <p:sp>
          <p:nvSpPr>
            <p:cNvPr id="2" name="Rectangle 1"/>
            <p:cNvSpPr/>
            <p:nvPr/>
          </p:nvSpPr>
          <p:spPr>
            <a:xfrm>
              <a:off x="3400106" y="2894602"/>
              <a:ext cx="6096000" cy="120032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/>
              <a:r>
                <a:rPr lang="as-IN" b="1" dirty="0"/>
                <a:t>ধনীর আদরে গরব না ধরে! এতই হয়েছ ভিন্ন </a:t>
              </a:r>
              <a:br>
                <a:rPr lang="as-IN" b="1" dirty="0"/>
              </a:br>
              <a:r>
                <a:rPr lang="as-IN" b="1" dirty="0"/>
                <a:t>কোনোখানে লেশ নাহি অবশেষ  সেদিনের কোনো চিহ্ন! </a:t>
              </a:r>
              <a:br>
                <a:rPr lang="as-IN" b="1" dirty="0"/>
              </a:br>
              <a:r>
                <a:rPr lang="as-IN" b="1" dirty="0"/>
                <a:t>কল্যাণময়ী ছিলে তুমি অয়ি, ক্ষুধাহরা সুধারাশি! </a:t>
              </a:r>
              <a:br>
                <a:rPr lang="as-IN" b="1" dirty="0"/>
              </a:br>
              <a:r>
                <a:rPr lang="as-IN" b="1" dirty="0"/>
                <a:t>যত হাসো আজ যত করো সাজ ছিলে দেবী, হলে দাসী। </a:t>
              </a:r>
              <a:endParaRPr lang="en-US" b="1" dirty="0"/>
            </a:p>
          </p:txBody>
        </p:sp>
        <p:pic>
          <p:nvPicPr>
            <p:cNvPr id="3" name="Picture 10" descr="রঙিন বাগান এবং টেরেস শিল্প ইন্দ্রিয় - বাড়ি এবং বাগান সম্পর্কিত ধারণা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613" y="444136"/>
              <a:ext cx="4390299" cy="219275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8" name="Picture 2" descr="দেলোয়ারের বাগানে নানা রঙের টিউলিপ দেখে অবাক কৃষি কর্মকর্তারা – কৃষি ও  কৃষকের সংবাদ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3965" y="444136"/>
              <a:ext cx="4728755" cy="219275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8986" y="4430115"/>
              <a:ext cx="4140926" cy="200841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4100" name="Picture 4" descr="কাজের বুয়া নিয়োগের আগে পুলিশের পরামর্শগুলো অবশ্যই দেখবেন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8172" y="4468851"/>
              <a:ext cx="4520339" cy="193094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063257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8760" y="2800378"/>
            <a:ext cx="9318172" cy="34470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উপেন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পথে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পথে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ঘুরে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উপেন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বেশে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ঘুরে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বেরিয়েছে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bn-BD" sz="4000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উপেন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সন্ন্যাসী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বেশে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গিয়েছিল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60" y="359520"/>
            <a:ext cx="2250382" cy="10366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8898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5260" y="832151"/>
            <a:ext cx="10998926" cy="50167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 বিঘা জমি কবিতায় যে সমস্ত বিষয় ফু্টে উঠেছে তা হলোঃ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bn-B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ওই সময়কার জমিদারদের জুলুম ও নির্যাতনের চিত্র দেখা যায়,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গরীবের প্রতি ধনীদের শোষন লাঞ্ছনার চিত্র,</a:t>
            </a:r>
          </a:p>
          <a:p>
            <a:pPr algn="just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উপেন চরিত্রের মধ্য দিয়ে দেশের প্রতি ভালবাসার প্রকাশ পেয়েছে</a:t>
            </a:r>
          </a:p>
          <a:p>
            <a:pPr algn="just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লোভ মানুষের কখনও শেষ হয় না</a:t>
            </a:r>
          </a:p>
          <a:p>
            <a:pPr algn="just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৫।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কবিতাটিতে গ্রাম বাংলার প্রতিচ্ছবি ফুটে উঠেছে।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2391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18355" y="1038577"/>
            <a:ext cx="9155290" cy="4964853"/>
            <a:chOff x="929641" y="1175658"/>
            <a:chExt cx="9457508" cy="4180114"/>
          </a:xfrm>
        </p:grpSpPr>
        <p:sp>
          <p:nvSpPr>
            <p:cNvPr id="3" name="Rectangle 2"/>
            <p:cNvSpPr/>
            <p:nvPr/>
          </p:nvSpPr>
          <p:spPr>
            <a:xfrm>
              <a:off x="1449977" y="2677886"/>
              <a:ext cx="8416836" cy="2677886"/>
            </a:xfrm>
            <a:prstGeom prst="rect">
              <a:avLst/>
            </a:prstGeom>
            <a:solidFill>
              <a:srgbClr val="00B05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bn-IN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কবিতায় বাবু সাহেবের চরিত্রের যে দিকটি ফুটে </a:t>
              </a:r>
              <a:r>
                <a:rPr lang="bn-BD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bn-IN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উঠেছে তা বর্ণনা কর।    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rapezoid 3"/>
            <p:cNvSpPr/>
            <p:nvPr/>
          </p:nvSpPr>
          <p:spPr>
            <a:xfrm>
              <a:off x="929641" y="1175658"/>
              <a:ext cx="9457508" cy="2011680"/>
            </a:xfrm>
            <a:prstGeom prst="trapezoid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6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en-US" sz="60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68918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9" t="4086" r="12097" b="4301"/>
          <a:stretch/>
        </p:blipFill>
        <p:spPr>
          <a:xfrm>
            <a:off x="231750" y="169817"/>
            <a:ext cx="11577483" cy="66881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50" y="326571"/>
            <a:ext cx="4952023" cy="258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20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E9AC1EF-187F-4C34-B716-8BDB8A03EA4A}"/>
              </a:ext>
            </a:extLst>
          </p:cNvPr>
          <p:cNvGrpSpPr/>
          <p:nvPr/>
        </p:nvGrpSpPr>
        <p:grpSpPr>
          <a:xfrm>
            <a:off x="1286022" y="1095022"/>
            <a:ext cx="9912558" cy="5116284"/>
            <a:chOff x="292598" y="394460"/>
            <a:chExt cx="11234913" cy="594102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9941761-5607-4BAD-AFE5-20962D483BE0}"/>
                </a:ext>
              </a:extLst>
            </p:cNvPr>
            <p:cNvSpPr txBox="1"/>
            <p:nvPr/>
          </p:nvSpPr>
          <p:spPr>
            <a:xfrm>
              <a:off x="4432760" y="1840743"/>
              <a:ext cx="3770615" cy="707886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bn-IN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898EFB-85FF-4616-9ABA-0E02A434F2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969" y="2548629"/>
              <a:ext cx="2874383" cy="353866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0F29608-10BC-41E8-816A-58609748B90A}"/>
                </a:ext>
              </a:extLst>
            </p:cNvPr>
            <p:cNvSpPr txBox="1"/>
            <p:nvPr/>
          </p:nvSpPr>
          <p:spPr>
            <a:xfrm>
              <a:off x="8742653" y="3840905"/>
              <a:ext cx="2784858" cy="954107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বাংলা সাহিত্য </a:t>
              </a:r>
            </a:p>
            <a:p>
              <a:r>
                <a:rPr lang="bn-BD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অষ্টম </a:t>
              </a:r>
              <a:r>
                <a:rPr lang="bn-IN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শ্রেণি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ADE6B91-4002-4A9B-BE65-589B7033B7E2}"/>
                </a:ext>
              </a:extLst>
            </p:cNvPr>
            <p:cNvSpPr txBox="1"/>
            <p:nvPr/>
          </p:nvSpPr>
          <p:spPr>
            <a:xfrm>
              <a:off x="292598" y="394460"/>
              <a:ext cx="10340567" cy="113920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r>
                <a:rPr lang="en-US" sz="4800" b="1" dirty="0" err="1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চলে</a:t>
              </a:r>
              <a:r>
                <a:rPr lang="en-US" sz="4800" b="1" dirty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এসো</a:t>
              </a:r>
              <a:r>
                <a:rPr lang="en-US" sz="4800" b="1" dirty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শিক্ষার্থীরা</a:t>
              </a:r>
              <a:r>
                <a:rPr lang="en-US" sz="4800" b="1" dirty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আমার</a:t>
              </a:r>
              <a:r>
                <a:rPr lang="en-US" sz="4800" b="1" dirty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বাংলা</a:t>
              </a:r>
              <a:r>
                <a:rPr lang="en-US" sz="4800" b="1" dirty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  ১ম </a:t>
              </a:r>
              <a:r>
                <a:rPr lang="en-US" sz="4800" b="1" dirty="0" err="1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পত্র</a:t>
              </a:r>
              <a:r>
                <a:rPr lang="en-US" sz="4800" b="1" dirty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ক্লাসে</a:t>
              </a:r>
              <a:endParaRPr lang="en-US" sz="4800" b="1" dirty="0">
                <a:ln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9234" y="2986335"/>
              <a:ext cx="2882537" cy="334914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478021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মহেরা জমিদার বাড়ি, টাঙ্গাইল । Mohera Jamidar Bari, Tangail.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5EB0525-1364-418A-A44B-E711CB78AEB1}"/>
              </a:ext>
            </a:extLst>
          </p:cNvPr>
          <p:cNvGrpSpPr/>
          <p:nvPr/>
        </p:nvGrpSpPr>
        <p:grpSpPr>
          <a:xfrm>
            <a:off x="1051724" y="1264355"/>
            <a:ext cx="10088551" cy="4611236"/>
            <a:chOff x="500427" y="397065"/>
            <a:chExt cx="11373710" cy="6155860"/>
          </a:xfrm>
        </p:grpSpPr>
        <p:pic>
          <p:nvPicPr>
            <p:cNvPr id="11" name="Picture 10" descr="2.jpe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873364" y="3025954"/>
              <a:ext cx="4000773" cy="352697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510267" y="397065"/>
              <a:ext cx="10363200" cy="707886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নিচের ছবি গুলো দেখে বলার চেষ্টা করো ,</a:t>
              </a:r>
              <a:endPara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0427" y="1443120"/>
              <a:ext cx="3832951" cy="344532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028" name="Picture 4" descr="এক মাসে ৩০০ কৃষকের আত্মহত্যা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1799" y="2398562"/>
              <a:ext cx="2943091" cy="282805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 flipH="1">
              <a:off x="589824" y="5226619"/>
              <a:ext cx="2893747" cy="58477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জমিদার বাড়ী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07154" y="5811394"/>
              <a:ext cx="1937982" cy="58477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চাষী ভাই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8917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16C7FDF-BBE0-4A0F-83C6-63342CF7CC29}"/>
              </a:ext>
            </a:extLst>
          </p:cNvPr>
          <p:cNvSpPr/>
          <p:nvPr/>
        </p:nvSpPr>
        <p:spPr>
          <a:xfrm>
            <a:off x="631657" y="429869"/>
            <a:ext cx="5041288" cy="121712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F32CAD4-1E05-4D0F-98D6-4033869ADB20}"/>
              </a:ext>
            </a:extLst>
          </p:cNvPr>
          <p:cNvGrpSpPr/>
          <p:nvPr/>
        </p:nvGrpSpPr>
        <p:grpSpPr>
          <a:xfrm>
            <a:off x="1546057" y="2585155"/>
            <a:ext cx="9268699" cy="3240263"/>
            <a:chOff x="631657" y="1904679"/>
            <a:chExt cx="10572435" cy="4654517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A8A895C-EEB2-4D39-A34C-C37DC5F058D9}"/>
                </a:ext>
              </a:extLst>
            </p:cNvPr>
            <p:cNvSpPr/>
            <p:nvPr/>
          </p:nvSpPr>
          <p:spPr>
            <a:xfrm>
              <a:off x="6452924" y="1904679"/>
              <a:ext cx="4648969" cy="1050844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45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দুই বিঘা জমি</a:t>
              </a:r>
              <a:endParaRPr lang="en-US" sz="4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45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(২য় </a:t>
              </a:r>
              <a:r>
                <a:rPr lang="en-US" sz="45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অংশ</a:t>
              </a:r>
              <a:r>
                <a:rPr lang="en-US" sz="45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)</a:t>
              </a:r>
              <a:r>
                <a:rPr lang="bn-IN" sz="45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8AC4155-10B9-4079-B2EC-6BE1461AD127}"/>
                </a:ext>
              </a:extLst>
            </p:cNvPr>
            <p:cNvSpPr/>
            <p:nvPr/>
          </p:nvSpPr>
          <p:spPr>
            <a:xfrm>
              <a:off x="7662222" y="5540328"/>
              <a:ext cx="3541870" cy="759835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রবীন্দ্রনাথ ঠাকুর</a:t>
              </a:r>
              <a:endPara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050" name="Picture 2" descr="Bangla Kobita Gram - বাংলা কবিতা গ্রাম (@bangla_K_gram) | Twitt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57" y="2188902"/>
              <a:ext cx="4464778" cy="437029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134A1035-E074-4766-8AED-9EA6566CCDC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17" y="308837"/>
            <a:ext cx="1237728" cy="142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66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56 0.07592 L -0.13425 -0.10417 L -0.11263 0.07592 L -0.08984 -0.10417 L -0.06719 0.07592 L -0.04609 -0.10417 L -0.02331 0.07592 L -0.00182 -0.10417 L 0.0207 0.07592 L 0.04323 -0.10417 L 0.06432 0.07592 L 0.08763 -0.10417 L 0.10859 0.07592 L 0.13125 -0.10417 L 0.15378 0.07592 L 0.17539 -0.10417 L 0.19896 0.07592 " pathEditMode="relative" rAng="0" ptsTypes="AAAAAAAAAAAAAAAAA">
                                      <p:cBhvr>
                                        <p:cTn id="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-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33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145366" y="84406"/>
            <a:ext cx="11910646" cy="6622365"/>
          </a:xfrm>
          <a:prstGeom prst="frame">
            <a:avLst>
              <a:gd name="adj1" fmla="val 1985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275994" y="228850"/>
            <a:ext cx="11640011" cy="6333476"/>
          </a:xfrm>
          <a:prstGeom prst="frame">
            <a:avLst>
              <a:gd name="adj1" fmla="val 1611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6508" y="3127866"/>
            <a:ext cx="9994852" cy="28007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এই পাঠ শেষে শিক্ষার্থীরা ---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১। কবি পরিচিতি সম্পর্কে বলতে 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২।কবিতাটির নির্ধারিত অংশ আবৃত্তি করতে 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অজানা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শব্দের অর্থ বলতে 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৪। নির্ধারিত কবিতার লাইনের বিষয় বস্তু বিশ্লেষণ করতে পারবে।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2" name="Rectangle 1"/>
          <p:cNvSpPr/>
          <p:nvPr/>
        </p:nvSpPr>
        <p:spPr>
          <a:xfrm>
            <a:off x="1212274" y="1493855"/>
            <a:ext cx="244452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শিখনফল</a:t>
            </a:r>
          </a:p>
        </p:txBody>
      </p:sp>
    </p:spTree>
    <p:extLst>
      <p:ext uri="{BB962C8B-B14F-4D97-AF65-F5344CB8AC3E}">
        <p14:creationId xmlns:p14="http://schemas.microsoft.com/office/powerpoint/2010/main" val="1858782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21BFE4A-A744-448C-9DAB-3D8680EFDB0D}"/>
              </a:ext>
            </a:extLst>
          </p:cNvPr>
          <p:cNvGrpSpPr/>
          <p:nvPr/>
        </p:nvGrpSpPr>
        <p:grpSpPr>
          <a:xfrm>
            <a:off x="1399822" y="857955"/>
            <a:ext cx="9132711" cy="4877683"/>
            <a:chOff x="553038" y="337355"/>
            <a:chExt cx="11254201" cy="6007884"/>
          </a:xfrm>
        </p:grpSpPr>
        <p:sp>
          <p:nvSpPr>
            <p:cNvPr id="5" name="Rounded Rectangle 4"/>
            <p:cNvSpPr/>
            <p:nvPr/>
          </p:nvSpPr>
          <p:spPr>
            <a:xfrm>
              <a:off x="4083143" y="337355"/>
              <a:ext cx="3497179" cy="757646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bn-IN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কবি 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–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679408" y="3859320"/>
              <a:ext cx="2613307" cy="461665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রবীন্দ্রনাথ ঠাকুর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8311702" y="2378809"/>
              <a:ext cx="3233570" cy="138495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শিক্ষা :পড়াশোনার জন্য </a:t>
              </a:r>
              <a:r>
                <a:rPr lang="bn-IN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বিভিন্ন শিক্ষা প্রতিষ্টানে ভর্তি করানো হয়েছিল ,ব্যারিস্টারি পড়ার জন্য বিলেতেও পাঠানো হয়েছিল । কোনোটিই শেষ করেননি।        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204117" y="348521"/>
              <a:ext cx="3603122" cy="102892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1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জন্ম : ১৮৬১ খ্রিষ্টাব্দের ৭ই মে১২৬৮বঙ্গাব্দের ২৫ বৈশাখ কলকাতার জোড়াসাঁকোর ঠাকুর পরিবারে     </a:t>
              </a:r>
              <a:endParaRPr lang="en-US" sz="1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ound Single Corner Rectangle 8"/>
            <p:cNvSpPr/>
            <p:nvPr/>
          </p:nvSpPr>
          <p:spPr>
            <a:xfrm>
              <a:off x="8178158" y="4023595"/>
              <a:ext cx="3368843" cy="1553466"/>
            </a:xfrm>
            <a:prstGeom prst="round1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বিবিধ পরিচয় :</a:t>
              </a:r>
              <a:r>
                <a:rPr lang="en-US" sz="2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তিনি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একাধারে</a:t>
              </a:r>
              <a:r>
                <a:rPr lang="en-US" sz="1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কবি</a:t>
              </a:r>
              <a:r>
                <a:rPr lang="en-US" sz="1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1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সাহিত্যিক</a:t>
              </a:r>
              <a:r>
                <a:rPr lang="en-US" sz="1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  </a:t>
              </a:r>
              <a:r>
                <a:rPr lang="en-US" sz="1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দার্শনিক</a:t>
              </a:r>
              <a:r>
                <a:rPr lang="en-US" sz="1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1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শিক্ষাবিদ,সুরকার,চিত্রকর,অভিনেতা,নাট্য-প্রযোজক</a:t>
              </a:r>
              <a:r>
                <a:rPr lang="en-US" sz="1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    </a:t>
              </a:r>
              <a:r>
                <a:rPr lang="bn-IN" sz="1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53038" y="3336606"/>
              <a:ext cx="2855642" cy="179354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1400" dirty="0">
                  <a:latin typeface="NikoshBAN" panose="02000000000000000000" pitchFamily="2" charset="0"/>
                  <a:cs typeface="NikoshBAN" panose="02000000000000000000" pitchFamily="2" charset="0"/>
                </a:rPr>
                <a:t>উল্লেখযোগ্য রচনা : মানসী,সোনারতরী,চিত্রা,খেয়া  গীতাঞ্জলি,বলাকা,পুনশ্চ, ছোটগল্প :চোখের বালি,গোরা,ঘরে বাইরে,চার অধ্যায়,নাটক : ডাকঘর,বিসর্জন,অচলায়তন</a:t>
              </a:r>
              <a:r>
                <a:rPr lang="bn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,             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93207" y="4489936"/>
              <a:ext cx="2599508" cy="914401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ছদ্মনাম : ভানুসিংহ ঠাকুর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।</a:t>
              </a:r>
              <a:r>
                <a:rPr lang="bn-IN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endPara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53038" y="5284819"/>
              <a:ext cx="2784876" cy="106042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পুরস্কার : ১৯১৩ </a:t>
              </a:r>
              <a:r>
                <a:rPr lang="bn-IN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সালে গীতাঞ্জলি কাব্যগ্রন্থের জন্য নোবেল পুরস্কার লাভ করেন।         </a:t>
              </a:r>
              <a:endPara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1529" y="5549220"/>
              <a:ext cx="2958792" cy="70594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উপাধি : বিশ্বকবি,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কবিগুরু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নাইট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 </a:t>
              </a:r>
              <a:r>
                <a:rPr lang="bn-IN" sz="2000" dirty="0">
                  <a:solidFill>
                    <a:schemeClr val="tx1"/>
                  </a:solidFill>
                </a:rPr>
                <a:t>   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38080" y="409392"/>
              <a:ext cx="2721268" cy="118782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মৃত্যু :১৯৪১</a:t>
              </a:r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খ্রিষ্টাব্দের</a:t>
              </a:r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৭ই আগস্ট,কলকাতায়,বাং    ;১৩৪৮সালে ২২শে শ্রাবন। </a:t>
              </a:r>
              <a:endPara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653142" y="1929561"/>
              <a:ext cx="2806206" cy="120533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সাহিত্যিক পরিচয়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ঃ</a:t>
              </a:r>
              <a:r>
                <a:rPr lang="bn-IN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কবিতা,ছোটগল্প,প্রবন্ধ, উপন্যাস,নাটক, ইত্যাদি,          </a:t>
              </a:r>
              <a:endPara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6" name="Picture 2" descr="Image result for রবীন্দ্রনাথ ঠাকুর">
              <a:extLst>
                <a:ext uri="{FF2B5EF4-FFF2-40B4-BE49-F238E27FC236}">
                  <a16:creationId xmlns:a16="http://schemas.microsoft.com/office/drawing/2014/main" id="{7587FD52-386A-4BA1-ACCC-63B118BC79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9332" y="1190554"/>
              <a:ext cx="3280989" cy="2573213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 rot="10800000" flipV="1">
              <a:off x="8085908" y="5731946"/>
              <a:ext cx="3597461" cy="52322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/>
              <a:r>
                <a:rPr lang="bn-BD" sz="1400" dirty="0"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বাংলাদেশের  জাতীয় সংগীত ‘ সোনার বাংলা’ এর রচয়িতা</a:t>
              </a:r>
              <a:endParaRPr lang="en-US" sz="1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8286172" y="1485260"/>
              <a:ext cx="3439012" cy="73866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/>
              <a:r>
                <a:rPr lang="bn-BD" sz="1400" dirty="0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পরিচিতি:</a:t>
              </a:r>
            </a:p>
            <a:p>
              <a:pPr lvl="0"/>
              <a:r>
                <a:rPr lang="bn-BD" sz="1400" dirty="0">
                  <a:latin typeface="NikoshBAN" panose="02000000000000000000" pitchFamily="2" charset="0"/>
                  <a:cs typeface="NikoshBAN" panose="02000000000000000000" pitchFamily="2" charset="0"/>
                </a:rPr>
                <a:t>কবি, দার্শনিক, গীতিকার,সুরকার, শিক্ষাবিদ, চিত্রশিল্পী,নাট্য-প্রযোজক,ও অভিনেতা।</a:t>
              </a:r>
              <a:endParaRPr lang="en-US" sz="1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430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7019778"/>
          </a:xfrm>
          <a:prstGeom prst="frame">
            <a:avLst>
              <a:gd name="adj1" fmla="val 3482"/>
            </a:avLst>
          </a:prstGeom>
          <a:solidFill>
            <a:schemeClr val="accent4">
              <a:lumMod val="75000"/>
              <a:alpha val="98000"/>
            </a:schemeClr>
          </a:solidFill>
          <a:ln>
            <a:gradFill flip="none" rotWithShape="1">
              <a:gsLst>
                <a:gs pos="0">
                  <a:schemeClr val="accent4">
                    <a:lumMod val="89000"/>
                  </a:schemeClr>
                </a:gs>
                <a:gs pos="29000">
                  <a:srgbClr val="FF0000"/>
                </a:gs>
                <a:gs pos="69000">
                  <a:schemeClr val="accent4">
                    <a:lumMod val="75000"/>
                  </a:schemeClr>
                </a:gs>
                <a:gs pos="97000">
                  <a:schemeClr val="accent4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31028" y="2821577"/>
            <a:ext cx="4572000" cy="1071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78EA77F-2036-4674-B141-A4D06FDF9DF2}"/>
              </a:ext>
            </a:extLst>
          </p:cNvPr>
          <p:cNvGrpSpPr/>
          <p:nvPr/>
        </p:nvGrpSpPr>
        <p:grpSpPr>
          <a:xfrm>
            <a:off x="1659467" y="1771517"/>
            <a:ext cx="8323782" cy="1985520"/>
            <a:chOff x="437398" y="341897"/>
            <a:chExt cx="11449057" cy="2577765"/>
          </a:xfrm>
        </p:grpSpPr>
        <p:pic>
          <p:nvPicPr>
            <p:cNvPr id="6" name="Picture 2" descr="Image result for রবীন্দ্রনাথ ঠাকুর">
              <a:extLst>
                <a:ext uri="{FF2B5EF4-FFF2-40B4-BE49-F238E27FC236}">
                  <a16:creationId xmlns:a16="http://schemas.microsoft.com/office/drawing/2014/main" id="{777BBD9B-7AB4-4E35-A8E9-F76FEA4A53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398" y="341897"/>
              <a:ext cx="1696202" cy="2577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No description available.">
              <a:extLst>
                <a:ext uri="{FF2B5EF4-FFF2-40B4-BE49-F238E27FC236}">
                  <a16:creationId xmlns:a16="http://schemas.microsoft.com/office/drawing/2014/main" id="{6841D6E3-C5B1-43A3-A644-37906709C1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0589" y="348916"/>
              <a:ext cx="1950872" cy="2570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No description available.">
              <a:extLst>
                <a:ext uri="{FF2B5EF4-FFF2-40B4-BE49-F238E27FC236}">
                  <a16:creationId xmlns:a16="http://schemas.microsoft.com/office/drawing/2014/main" id="{1042E9B4-43E5-4BB4-8384-41C79ABAAB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608" y="376487"/>
              <a:ext cx="1800225" cy="2543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0" descr="No description available.">
              <a:extLst>
                <a:ext uri="{FF2B5EF4-FFF2-40B4-BE49-F238E27FC236}">
                  <a16:creationId xmlns:a16="http://schemas.microsoft.com/office/drawing/2014/main" id="{2618F021-3958-4117-92FF-6D15EECF61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3980" y="376487"/>
              <a:ext cx="1685925" cy="2543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2" descr="No description available.">
              <a:extLst>
                <a:ext uri="{FF2B5EF4-FFF2-40B4-BE49-F238E27FC236}">
                  <a16:creationId xmlns:a16="http://schemas.microsoft.com/office/drawing/2014/main" id="{CD705FFB-4C07-45FB-85BE-D228348F4E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1055" y="395537"/>
              <a:ext cx="1762125" cy="2524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4" descr="নির্বাচিত নাটক সমগ্র - রবীন্দ্রনাথ ...">
              <a:extLst>
                <a:ext uri="{FF2B5EF4-FFF2-40B4-BE49-F238E27FC236}">
                  <a16:creationId xmlns:a16="http://schemas.microsoft.com/office/drawing/2014/main" id="{7F37D850-4E5E-48D7-AD64-D7A32ED8CC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4330" y="341897"/>
              <a:ext cx="1762125" cy="2524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068725C-5C60-4FA9-85D0-1CEA83CC975E}"/>
              </a:ext>
            </a:extLst>
          </p:cNvPr>
          <p:cNvGrpSpPr/>
          <p:nvPr/>
        </p:nvGrpSpPr>
        <p:grpSpPr>
          <a:xfrm>
            <a:off x="2723799" y="4280854"/>
            <a:ext cx="8289892" cy="2100511"/>
            <a:chOff x="381000" y="3429000"/>
            <a:chExt cx="11430001" cy="2609850"/>
          </a:xfrm>
        </p:grpSpPr>
        <p:pic>
          <p:nvPicPr>
            <p:cNvPr id="13" name="Picture 16" descr="সঞ্চয়িতা - রবীন্দ্রনাথ ঠাকুর ...">
              <a:extLst>
                <a:ext uri="{FF2B5EF4-FFF2-40B4-BE49-F238E27FC236}">
                  <a16:creationId xmlns:a16="http://schemas.microsoft.com/office/drawing/2014/main" id="{4F455447-217E-412D-9B48-832A854263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1752600" cy="2609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8" descr="কল্পনা - রবীন্দ্রনাথ ঠাকুর | Buy Kolpona ...">
              <a:extLst>
                <a:ext uri="{FF2B5EF4-FFF2-40B4-BE49-F238E27FC236}">
                  <a16:creationId xmlns:a16="http://schemas.microsoft.com/office/drawing/2014/main" id="{65432D77-22C2-4C96-A80B-197553A363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3251" y="3429000"/>
              <a:ext cx="1762125" cy="2609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0" descr="Rabindranath Tagore's Golpo Samagra (রবীন্দ্রনাথ ...">
              <a:extLst>
                <a:ext uri="{FF2B5EF4-FFF2-40B4-BE49-F238E27FC236}">
                  <a16:creationId xmlns:a16="http://schemas.microsoft.com/office/drawing/2014/main" id="{4AE7B497-E797-4FD2-94B3-DA641E108C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9757" y="3495675"/>
              <a:ext cx="1685925" cy="2543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2" descr="নৌকাডুবি - রবীন্দ্রনাথ ঠাকুর | Buy ...">
              <a:extLst>
                <a:ext uri="{FF2B5EF4-FFF2-40B4-BE49-F238E27FC236}">
                  <a16:creationId xmlns:a16="http://schemas.microsoft.com/office/drawing/2014/main" id="{87451093-2072-46AB-801E-C6D3F55614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5879" y="3514725"/>
              <a:ext cx="1762125" cy="2524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4" descr="গোরা (উপন্যাস) | রবীন্দ্রনাথ ঠাকুর">
              <a:extLst>
                <a:ext uri="{FF2B5EF4-FFF2-40B4-BE49-F238E27FC236}">
                  <a16:creationId xmlns:a16="http://schemas.microsoft.com/office/drawing/2014/main" id="{9B5BE41D-FCB2-4130-B57D-911EF8AE54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6480" y="3571875"/>
              <a:ext cx="1847850" cy="2466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6" descr="Rabindranath Tagore's Upanyas Samagra (রবীন্দ্রনাথ ...">
              <a:extLst>
                <a:ext uri="{FF2B5EF4-FFF2-40B4-BE49-F238E27FC236}">
                  <a16:creationId xmlns:a16="http://schemas.microsoft.com/office/drawing/2014/main" id="{5D540016-6001-401A-9E4E-E8FA15AB7D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78" r="17778"/>
            <a:stretch/>
          </p:blipFill>
          <p:spPr bwMode="auto">
            <a:xfrm>
              <a:off x="10302807" y="3571875"/>
              <a:ext cx="1508194" cy="2466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AB41E77-8CD7-430E-A935-FB9FCC21AA49}"/>
              </a:ext>
            </a:extLst>
          </p:cNvPr>
          <p:cNvSpPr txBox="1"/>
          <p:nvPr/>
        </p:nvSpPr>
        <p:spPr>
          <a:xfrm>
            <a:off x="603254" y="377457"/>
            <a:ext cx="6759836" cy="7942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kumimoji="0" lang="bn-IN" sz="4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রবীন্দ্রনাথ ঠাকুর</a:t>
            </a:r>
            <a:r>
              <a:rPr kumimoji="0" lang="en-US" sz="4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এর</a:t>
            </a:r>
            <a:r>
              <a:rPr kumimoji="0" lang="en-US" sz="4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কিছু</a:t>
            </a:r>
            <a:r>
              <a:rPr kumimoji="0" lang="en-US" sz="4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বই</a:t>
            </a:r>
            <a:r>
              <a:rPr kumimoji="0" lang="en-US" sz="4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2096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2109" y="3297381"/>
            <a:ext cx="2360037" cy="28704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0428" y="2022763"/>
            <a:ext cx="2282554" cy="29094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750314" y="597323"/>
            <a:ext cx="8240891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‘দুই বিঘা জমি’ একটি কাহিনী-কবিতা । এটি </a:t>
            </a:r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রবীন্দ্রনাথ ঠাকু</a:t>
            </a: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রের ‘কথা  ও কাহিনী’ কাব্যগ্রন্থ থেকে নেয়া হয়েছে ।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519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943</Words>
  <Application>Microsoft Office PowerPoint</Application>
  <PresentationFormat>Widescreen</PresentationFormat>
  <Paragraphs>99</Paragraphs>
  <Slides>26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Corbel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Rehana Parvin</cp:lastModifiedBy>
  <cp:revision>35</cp:revision>
  <dcterms:created xsi:type="dcterms:W3CDTF">2020-10-03T15:32:40Z</dcterms:created>
  <dcterms:modified xsi:type="dcterms:W3CDTF">2020-10-11T04:13:52Z</dcterms:modified>
</cp:coreProperties>
</file>