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291"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81BCB9-9F3A-4B0D-AE4F-C07D26B76CEF}"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81BCB9-9F3A-4B0D-AE4F-C07D26B76CEF}"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81BCB9-9F3A-4B0D-AE4F-C07D26B76CEF}" type="datetimeFigureOut">
              <a:rPr lang="en-US" smtClean="0"/>
              <a:pPr/>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81BCB9-9F3A-4B0D-AE4F-C07D26B76CEF}" type="datetimeFigureOut">
              <a:rPr lang="en-US" smtClean="0"/>
              <a:pPr/>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1BCB9-9F3A-4B0D-AE4F-C07D26B76CEF}" type="datetimeFigureOut">
              <a:rPr lang="en-US" smtClean="0"/>
              <a:pPr/>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1BCB9-9F3A-4B0D-AE4F-C07D26B76CEF}" type="datetimeFigureOut">
              <a:rPr lang="en-US" smtClean="0"/>
              <a:pPr/>
              <a:t>10/9/2020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9F5D7-C38E-4F61-B029-64F300EEC7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74" y="228600"/>
            <a:ext cx="6172200" cy="1417638"/>
          </a:xfrm>
          <a:solidFill>
            <a:srgbClr val="FFFF00"/>
          </a:solidFill>
        </p:spPr>
        <p:txBody>
          <a:bodyPr>
            <a:normAutofit fontScale="90000"/>
          </a:bodyPr>
          <a:lstStyle/>
          <a:p>
            <a:r>
              <a:rPr lang="bn-IN" dirty="0" smtClean="0">
                <a:latin typeface="NikoshBAN" pitchFamily="2" charset="0"/>
                <a:cs typeface="NikoshBAN" pitchFamily="2" charset="0"/>
              </a:rPr>
              <a:t>অর্থনীতি</a:t>
            </a:r>
            <a:r>
              <a:rPr lang="en-US" dirty="0" smtClean="0">
                <a:latin typeface="NikoshBAN" pitchFamily="2" charset="0"/>
                <a:cs typeface="NikoshBAN" pitchFamily="2" charset="0"/>
              </a:rPr>
              <a:t> </a:t>
            </a:r>
            <a:r>
              <a:rPr lang="bn-IN" dirty="0" smtClean="0">
                <a:latin typeface="NikoshBAN" pitchFamily="2" charset="0"/>
                <a:cs typeface="NikoshBAN" pitchFamily="2" charset="0"/>
              </a:rPr>
              <a:t>ক্লাসে </a:t>
            </a:r>
            <a:r>
              <a:rPr lang="bn-IN" dirty="0" smtClean="0">
                <a:latin typeface="NikoshBAN" pitchFamily="2" charset="0"/>
                <a:cs typeface="NikoshBAN" pitchFamily="2" charset="0"/>
              </a:rPr>
              <a:t>সকলকে ধন্যবাদ</a:t>
            </a:r>
            <a:endParaRPr lang="en-US"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057400"/>
            <a:ext cx="7467600" cy="4572000"/>
          </a:xfrm>
          <a:prstGeom prst="rect">
            <a:avLst/>
          </a:prstGeom>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0"/>
            <a:ext cx="8001000" cy="1107996"/>
          </a:xfrm>
          <a:prstGeom prst="rect">
            <a:avLst/>
          </a:prstGeom>
          <a:solidFill>
            <a:srgbClr val="FFC000"/>
          </a:solidFill>
          <a:effectLst/>
          <a:scene3d>
            <a:camera prst="perspectiveHeroicExtremeRightFacing"/>
            <a:lightRig rig="threePt" dir="t"/>
          </a:scene3d>
        </p:spPr>
        <p:txBody>
          <a:bodyPr wrap="square" rtlCol="0">
            <a:spAutoFit/>
          </a:bodyPr>
          <a:lstStyle/>
          <a:p>
            <a:pPr algn="ctr"/>
            <a:r>
              <a:rPr lang="bn-IN"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সকলকে ধন্যবাদ</a:t>
            </a:r>
            <a:endPar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pic>
        <p:nvPicPr>
          <p:cNvPr id="4" name="Picture 3" descr="IMG_20160229_134622.jpg"/>
          <p:cNvPicPr>
            <a:picLocks noChangeAspect="1"/>
          </p:cNvPicPr>
          <p:nvPr/>
        </p:nvPicPr>
        <p:blipFill>
          <a:blip r:embed="rId2" cstate="print"/>
          <a:stretch>
            <a:fillRect/>
          </a:stretch>
        </p:blipFill>
        <p:spPr>
          <a:xfrm>
            <a:off x="0" y="1171574"/>
            <a:ext cx="9144000" cy="5686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plus(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Up Ribbon 1"/>
          <p:cNvSpPr/>
          <p:nvPr/>
        </p:nvSpPr>
        <p:spPr>
          <a:xfrm>
            <a:off x="1219200" y="1524000"/>
            <a:ext cx="6690360" cy="4100732"/>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rgbClr val="FFFF00"/>
                </a:solidFill>
                <a:latin typeface="NikoshBAN"/>
                <a:cs typeface="NikoshBAN"/>
              </a:rPr>
              <a:t>মিনারা</a:t>
            </a:r>
            <a:r>
              <a:rPr lang="en-US" sz="2800" dirty="0">
                <a:solidFill>
                  <a:srgbClr val="FFFF00"/>
                </a:solidFill>
                <a:latin typeface="NikoshBAN"/>
                <a:cs typeface="NikoshBAN"/>
              </a:rPr>
              <a:t> </a:t>
            </a:r>
            <a:r>
              <a:rPr lang="en-US" sz="2800" dirty="0" err="1">
                <a:solidFill>
                  <a:srgbClr val="FFFF00"/>
                </a:solidFill>
                <a:latin typeface="NikoshBAN"/>
                <a:cs typeface="NikoshBAN"/>
              </a:rPr>
              <a:t>খাতুন</a:t>
            </a:r>
            <a:endParaRPr lang="en-US" sz="2800" dirty="0">
              <a:solidFill>
                <a:srgbClr val="FFFF00"/>
              </a:solidFill>
            </a:endParaRPr>
          </a:p>
          <a:p>
            <a:pPr algn="ctr"/>
            <a:r>
              <a:rPr lang="en-US" sz="2800" dirty="0" err="1">
                <a:solidFill>
                  <a:srgbClr val="FFFF00"/>
                </a:solidFill>
                <a:latin typeface="NikoshBAN"/>
                <a:cs typeface="NikoshBAN"/>
              </a:rPr>
              <a:t>সহকারী</a:t>
            </a:r>
            <a:r>
              <a:rPr lang="en-US" sz="2800" dirty="0">
                <a:solidFill>
                  <a:srgbClr val="FFFF00"/>
                </a:solidFill>
                <a:latin typeface="NikoshBAN"/>
                <a:cs typeface="NikoshBAN"/>
              </a:rPr>
              <a:t> </a:t>
            </a:r>
            <a:r>
              <a:rPr lang="en-US" sz="2800" dirty="0" err="1">
                <a:solidFill>
                  <a:srgbClr val="FFFF00"/>
                </a:solidFill>
                <a:latin typeface="NikoshBAN"/>
                <a:cs typeface="NikoshBAN"/>
              </a:rPr>
              <a:t>শিক্ষক</a:t>
            </a:r>
            <a:r>
              <a:rPr lang="en-US" sz="2800" dirty="0">
                <a:solidFill>
                  <a:srgbClr val="FFFF00"/>
                </a:solidFill>
                <a:latin typeface="NikoshBAN"/>
                <a:cs typeface="NikoshBAN"/>
              </a:rPr>
              <a:t>(</a:t>
            </a:r>
            <a:r>
              <a:rPr lang="en-US" sz="2800" dirty="0" err="1">
                <a:solidFill>
                  <a:srgbClr val="FFFF00"/>
                </a:solidFill>
                <a:latin typeface="NikoshBAN"/>
                <a:cs typeface="NikoshBAN"/>
              </a:rPr>
              <a:t>আইসিটি</a:t>
            </a:r>
            <a:r>
              <a:rPr lang="en-US" sz="2800" dirty="0">
                <a:solidFill>
                  <a:srgbClr val="FFFF00"/>
                </a:solidFill>
                <a:latin typeface="NikoshBAN"/>
                <a:cs typeface="NikoshBAN"/>
              </a:rPr>
              <a:t>)</a:t>
            </a:r>
            <a:endParaRPr lang="en-US" sz="2800" dirty="0">
              <a:solidFill>
                <a:srgbClr val="FFFF00"/>
              </a:solidFill>
            </a:endParaRPr>
          </a:p>
          <a:p>
            <a:pPr algn="ctr"/>
            <a:r>
              <a:rPr lang="en-US" sz="2800" dirty="0" err="1">
                <a:solidFill>
                  <a:srgbClr val="FFFF00"/>
                </a:solidFill>
                <a:latin typeface="NikoshBAN"/>
                <a:cs typeface="NikoshBAN"/>
              </a:rPr>
              <a:t>দেবখন্ড</a:t>
            </a:r>
            <a:r>
              <a:rPr lang="en-US" sz="2800" dirty="0">
                <a:solidFill>
                  <a:srgbClr val="FFFF00"/>
                </a:solidFill>
                <a:latin typeface="NikoshBAN"/>
                <a:cs typeface="NikoshBAN"/>
              </a:rPr>
              <a:t> </a:t>
            </a:r>
            <a:r>
              <a:rPr lang="en-US" sz="2800" dirty="0" err="1">
                <a:solidFill>
                  <a:srgbClr val="FFFF00"/>
                </a:solidFill>
                <a:latin typeface="NikoshBAN"/>
                <a:cs typeface="NikoshBAN"/>
              </a:rPr>
              <a:t>রিয়াজুল</a:t>
            </a:r>
            <a:r>
              <a:rPr lang="en-US" sz="2800" dirty="0">
                <a:solidFill>
                  <a:srgbClr val="FFFF00"/>
                </a:solidFill>
                <a:latin typeface="NikoshBAN"/>
                <a:cs typeface="NikoshBAN"/>
              </a:rPr>
              <a:t> </a:t>
            </a:r>
            <a:r>
              <a:rPr lang="en-US" sz="2800" dirty="0" err="1">
                <a:solidFill>
                  <a:srgbClr val="FFFF00"/>
                </a:solidFill>
                <a:latin typeface="NikoshBAN"/>
                <a:cs typeface="NikoshBAN"/>
              </a:rPr>
              <a:t>ইসলাম</a:t>
            </a:r>
            <a:r>
              <a:rPr lang="en-US" sz="2800" dirty="0">
                <a:solidFill>
                  <a:srgbClr val="FFFF00"/>
                </a:solidFill>
                <a:latin typeface="NikoshBAN"/>
                <a:cs typeface="NikoshBAN"/>
              </a:rPr>
              <a:t> </a:t>
            </a:r>
            <a:r>
              <a:rPr lang="en-US" sz="2800" dirty="0" err="1">
                <a:solidFill>
                  <a:srgbClr val="FFFF00"/>
                </a:solidFill>
                <a:latin typeface="NikoshBAN"/>
                <a:cs typeface="NikoshBAN"/>
              </a:rPr>
              <a:t>উচ্চ</a:t>
            </a:r>
            <a:r>
              <a:rPr lang="en-US" sz="2800" dirty="0">
                <a:solidFill>
                  <a:srgbClr val="FFFF00"/>
                </a:solidFill>
                <a:latin typeface="NikoshBAN"/>
                <a:cs typeface="NikoshBAN"/>
              </a:rPr>
              <a:t> </a:t>
            </a:r>
            <a:r>
              <a:rPr lang="en-US" sz="2800" dirty="0" err="1">
                <a:solidFill>
                  <a:srgbClr val="FFFF00"/>
                </a:solidFill>
                <a:latin typeface="NikoshBAN"/>
                <a:cs typeface="NikoshBAN"/>
              </a:rPr>
              <a:t>বিদ্যালয়</a:t>
            </a:r>
            <a:r>
              <a:rPr lang="en-US" sz="2800" dirty="0">
                <a:solidFill>
                  <a:srgbClr val="FFFF00"/>
                </a:solidFill>
                <a:latin typeface="NikoshBAN"/>
                <a:cs typeface="NikoshBAN"/>
              </a:rPr>
              <a:t>।</a:t>
            </a:r>
            <a:endParaRPr lang="en-US" sz="2800" dirty="0">
              <a:solidFill>
                <a:srgbClr val="FFFF00"/>
              </a:solidFill>
            </a:endParaRPr>
          </a:p>
          <a:p>
            <a:pPr algn="ctr"/>
            <a:r>
              <a:rPr lang="bn-IN" sz="2800" dirty="0" smtClean="0">
                <a:solidFill>
                  <a:srgbClr val="FFFF00"/>
                </a:solidFill>
                <a:latin typeface="NikoshBAN" pitchFamily="2" charset="0"/>
                <a:cs typeface="NikoshBAN" pitchFamily="2" charset="0"/>
              </a:rPr>
              <a:t> </a:t>
            </a:r>
            <a:endParaRPr lang="en-US" sz="2800" dirty="0" smtClean="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Up Ribbon 1"/>
          <p:cNvSpPr/>
          <p:nvPr/>
        </p:nvSpPr>
        <p:spPr>
          <a:xfrm>
            <a:off x="0" y="0"/>
            <a:ext cx="9144000" cy="25146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atin typeface="NikoshBAN" pitchFamily="2" charset="0"/>
                <a:cs typeface="NikoshBAN" pitchFamily="2" charset="0"/>
              </a:rPr>
              <a:t>পাঠ পরিচিতি</a:t>
            </a:r>
            <a:endParaRPr lang="en-US" sz="6600" dirty="0">
              <a:latin typeface="NikoshBAN" pitchFamily="2" charset="0"/>
              <a:cs typeface="NikoshBAN" pitchFamily="2" charset="0"/>
            </a:endParaRPr>
          </a:p>
        </p:txBody>
      </p:sp>
      <p:sp>
        <p:nvSpPr>
          <p:cNvPr id="3" name="Rounded Rectangle 2"/>
          <p:cNvSpPr/>
          <p:nvPr/>
        </p:nvSpPr>
        <p:spPr>
          <a:xfrm>
            <a:off x="0" y="2743200"/>
            <a:ext cx="9144000" cy="4114800"/>
          </a:xfrm>
          <a:prstGeom prst="roundRect">
            <a:avLst/>
          </a:prstGeom>
          <a:gradFill>
            <a:gsLst>
              <a:gs pos="0">
                <a:srgbClr val="FF3399"/>
              </a:gs>
              <a:gs pos="25000">
                <a:srgbClr val="FF6633"/>
              </a:gs>
              <a:gs pos="50000">
                <a:srgbClr val="FFFF00"/>
              </a:gs>
              <a:gs pos="75000">
                <a:srgbClr val="01A78F"/>
              </a:gs>
              <a:gs pos="100000">
                <a:srgbClr val="3366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6600" dirty="0" smtClean="0">
                <a:solidFill>
                  <a:schemeClr val="tx1"/>
                </a:solidFill>
                <a:latin typeface="NikoshBAN" pitchFamily="2" charset="0"/>
                <a:cs typeface="NikoshBAN" pitchFamily="2" charset="0"/>
              </a:rPr>
              <a:t>            বিষয়ঃ </a:t>
            </a:r>
            <a:r>
              <a:rPr lang="bn-IN" sz="6600" dirty="0" smtClean="0">
                <a:solidFill>
                  <a:schemeClr val="bg1"/>
                </a:solidFill>
                <a:latin typeface="NikoshBAN" pitchFamily="2" charset="0"/>
                <a:cs typeface="NikoshBAN" pitchFamily="2" charset="0"/>
              </a:rPr>
              <a:t>অর্থনীতি</a:t>
            </a:r>
          </a:p>
          <a:p>
            <a:pPr algn="ctr"/>
            <a:r>
              <a:rPr lang="bn-IN" sz="7200" dirty="0" smtClean="0">
                <a:solidFill>
                  <a:schemeClr val="tx1"/>
                </a:solidFill>
                <a:latin typeface="NikoshBAN" pitchFamily="2" charset="0"/>
                <a:cs typeface="NikoshBAN" pitchFamily="2" charset="0"/>
              </a:rPr>
              <a:t>অধ্যায়ঃ </a:t>
            </a:r>
            <a:r>
              <a:rPr lang="bn-IN" sz="7200" dirty="0" smtClean="0">
                <a:solidFill>
                  <a:srgbClr val="00B0F0"/>
                </a:solidFill>
                <a:latin typeface="NikoshBAN" pitchFamily="2" charset="0"/>
                <a:cs typeface="NikoshBAN" pitchFamily="2" charset="0"/>
              </a:rPr>
              <a:t>চতুর্থ</a:t>
            </a:r>
          </a:p>
          <a:p>
            <a:pPr algn="ctr"/>
            <a:r>
              <a:rPr lang="bn-IN" sz="6000" dirty="0" smtClean="0">
                <a:solidFill>
                  <a:schemeClr val="tx1"/>
                </a:solidFill>
                <a:latin typeface="NikoshBAN" pitchFamily="2" charset="0"/>
                <a:cs typeface="NikoshBAN" pitchFamily="2" charset="0"/>
              </a:rPr>
              <a:t>পাঠঃ </a:t>
            </a:r>
            <a:r>
              <a:rPr lang="bn-IN" sz="6000" dirty="0" smtClean="0">
                <a:solidFill>
                  <a:srgbClr val="FF0000"/>
                </a:solidFill>
                <a:latin typeface="NikoshBAN" pitchFamily="2" charset="0"/>
                <a:cs typeface="NikoshBAN" pitchFamily="2" charset="0"/>
              </a:rPr>
              <a:t>উৎপাদন</a:t>
            </a:r>
          </a:p>
          <a:p>
            <a:pPr algn="ctr"/>
            <a:r>
              <a:rPr lang="bn-IN" sz="5400" dirty="0" smtClean="0">
                <a:solidFill>
                  <a:schemeClr val="tx1"/>
                </a:solidFill>
                <a:latin typeface="NikoshBAN" pitchFamily="2" charset="0"/>
                <a:cs typeface="NikoshBAN" pitchFamily="2" charset="0"/>
              </a:rPr>
              <a:t>সময়ঃ </a:t>
            </a:r>
            <a:r>
              <a:rPr lang="bn-IN" sz="5400" dirty="0" smtClean="0">
                <a:solidFill>
                  <a:srgbClr val="C00000"/>
                </a:solidFill>
                <a:latin typeface="NikoshBAN" pitchFamily="2" charset="0"/>
                <a:cs typeface="NikoshBAN" pitchFamily="2" charset="0"/>
              </a:rPr>
              <a:t>৪০ মিনিট</a:t>
            </a:r>
          </a:p>
          <a:p>
            <a:pPr algn="ctr"/>
            <a:endParaRPr lang="en-US" sz="28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tretch>
            <a:fillRect/>
          </a:stretch>
        </p:blipFill>
        <p:spPr>
          <a:xfrm>
            <a:off x="0" y="0"/>
            <a:ext cx="4572000" cy="3048000"/>
          </a:xfrm>
          <a:prstGeom prst="rect">
            <a:avLst/>
          </a:prstGeom>
          <a:ln>
            <a:solidFill>
              <a:srgbClr val="FF0000"/>
            </a:solidFill>
          </a:ln>
        </p:spPr>
      </p:pic>
      <p:pic>
        <p:nvPicPr>
          <p:cNvPr id="3" name="Picture 2" descr="index.jpg"/>
          <p:cNvPicPr>
            <a:picLocks noChangeAspect="1"/>
          </p:cNvPicPr>
          <p:nvPr/>
        </p:nvPicPr>
        <p:blipFill>
          <a:blip r:embed="rId3" cstate="print"/>
          <a:stretch>
            <a:fillRect/>
          </a:stretch>
        </p:blipFill>
        <p:spPr>
          <a:xfrm>
            <a:off x="4953000" y="0"/>
            <a:ext cx="4191000" cy="3048000"/>
          </a:xfrm>
          <a:prstGeom prst="rect">
            <a:avLst/>
          </a:prstGeom>
          <a:ln>
            <a:solidFill>
              <a:srgbClr val="FF0000"/>
            </a:solidFill>
          </a:ln>
        </p:spPr>
      </p:pic>
      <p:pic>
        <p:nvPicPr>
          <p:cNvPr id="4" name="Picture 2" descr="file (1).jpeg"/>
          <p:cNvPicPr>
            <a:picLocks noChangeAspect="1"/>
          </p:cNvPicPr>
          <p:nvPr/>
        </p:nvPicPr>
        <p:blipFill>
          <a:blip r:embed="rId4" cstate="print"/>
          <a:srcRect/>
          <a:stretch>
            <a:fillRect/>
          </a:stretch>
        </p:blipFill>
        <p:spPr bwMode="auto">
          <a:xfrm>
            <a:off x="304800" y="3276600"/>
            <a:ext cx="4267200" cy="3352800"/>
          </a:xfrm>
          <a:prstGeom prst="rect">
            <a:avLst/>
          </a:prstGeom>
          <a:noFill/>
          <a:ln w="9525">
            <a:solidFill>
              <a:srgbClr val="FF0000"/>
            </a:solidFill>
            <a:miter lim="800000"/>
            <a:headEnd/>
            <a:tailEnd/>
          </a:ln>
        </p:spPr>
      </p:pic>
      <p:pic>
        <p:nvPicPr>
          <p:cNvPr id="5" name="Picture 4" descr="63_16343.jpg"/>
          <p:cNvPicPr>
            <a:picLocks noChangeAspect="1"/>
          </p:cNvPicPr>
          <p:nvPr/>
        </p:nvPicPr>
        <p:blipFill>
          <a:blip r:embed="rId5" cstate="print"/>
          <a:srcRect/>
          <a:stretch>
            <a:fillRect/>
          </a:stretch>
        </p:blipFill>
        <p:spPr bwMode="auto">
          <a:xfrm>
            <a:off x="4876800" y="3429000"/>
            <a:ext cx="4267200" cy="3200400"/>
          </a:xfrm>
          <a:prstGeom prst="rect">
            <a:avLst/>
          </a:prstGeom>
          <a:no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rcRect t="6452" r="60000" b="50537"/>
          <a:stretch>
            <a:fillRect/>
          </a:stretch>
        </p:blipFill>
        <p:spPr>
          <a:xfrm>
            <a:off x="-76200" y="0"/>
            <a:ext cx="4343400" cy="4343400"/>
          </a:xfrm>
          <a:prstGeom prst="rect">
            <a:avLst/>
          </a:prstGeom>
        </p:spPr>
      </p:pic>
      <p:pic>
        <p:nvPicPr>
          <p:cNvPr id="3" name="Picture 2" descr="63_16343.jpg"/>
          <p:cNvPicPr>
            <a:picLocks noChangeAspect="1"/>
          </p:cNvPicPr>
          <p:nvPr/>
        </p:nvPicPr>
        <p:blipFill>
          <a:blip r:embed="rId3" cstate="print"/>
          <a:srcRect/>
          <a:stretch>
            <a:fillRect/>
          </a:stretch>
        </p:blipFill>
        <p:spPr bwMode="auto">
          <a:xfrm>
            <a:off x="4419600" y="0"/>
            <a:ext cx="4724400" cy="434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0" y="457200"/>
            <a:ext cx="9144000" cy="1752600"/>
          </a:xfrm>
          <a:prstGeom prst="ribbon">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rgbClr val="FFFF00"/>
                </a:solidFill>
                <a:latin typeface="NikoshBAN" pitchFamily="2" charset="0"/>
                <a:cs typeface="NikoshBAN" pitchFamily="2" charset="0"/>
              </a:rPr>
              <a:t>ক্রমহ্রাসমান প্রান্তিক উৎপাদন বিধি</a:t>
            </a:r>
            <a:endParaRPr lang="en-US" sz="3200" dirty="0">
              <a:solidFill>
                <a:srgbClr val="FFFF00"/>
              </a:solidFill>
              <a:latin typeface="NikoshBAN" pitchFamily="2" charset="0"/>
              <a:cs typeface="NikoshBAN" pitchFamily="2" charset="0"/>
            </a:endParaRPr>
          </a:p>
        </p:txBody>
      </p:sp>
      <p:sp>
        <p:nvSpPr>
          <p:cNvPr id="3" name="Rectangle 2"/>
          <p:cNvSpPr/>
          <p:nvPr/>
        </p:nvSpPr>
        <p:spPr>
          <a:xfrm>
            <a:off x="0" y="2590800"/>
            <a:ext cx="9144000" cy="4267200"/>
          </a:xfrm>
          <a:prstGeom prst="rect">
            <a:avLst/>
          </a:prstGeom>
          <a:solidFill>
            <a:srgbClr val="FF0000"/>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atin typeface="NikoshBAN" pitchFamily="2" charset="0"/>
                <a:cs typeface="NikoshBAN" pitchFamily="2" charset="0"/>
              </a:rPr>
              <a:t>উৎপাদন  প্রক্রিয়ায় কৌশল  ও অন্যান্য উপকরণ স্থির রেখে একটি উপকরণ বৃদ্ধির ফলে উৎপাদন প্রাথমিক ভাবে ক্রমবর্ধমান হারে বৃধি পায়। এক পর্যায়ে উপকরণটি বাড়ালে উৎপাদন ক্রমহ্রাসমান হারে বাড়ে।উপকরণ ব্যবহারের সাথে উৎপাদন বাড়ার এই নিয়মকে অর্থনীতিতে ক্রমহ্রাসমান প্রান্তিক উৎপাদন বিধি বলে।</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Down Ribbon 1"/>
          <p:cNvSpPr/>
          <p:nvPr/>
        </p:nvSpPr>
        <p:spPr>
          <a:xfrm>
            <a:off x="30480" y="15240"/>
            <a:ext cx="9144000" cy="23622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সূচির সাহায্যে ক্রমহ্রাসমান প্রান্তিক উৎপাদন বিধির ব্যাখ্যা</a:t>
            </a:r>
            <a:endParaRPr lang="en-US"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graphicFrame>
        <p:nvGraphicFramePr>
          <p:cNvPr id="3" name="Table 2"/>
          <p:cNvGraphicFramePr>
            <a:graphicFrameLocks noGrp="1"/>
          </p:cNvGraphicFramePr>
          <p:nvPr/>
        </p:nvGraphicFramePr>
        <p:xfrm>
          <a:off x="0" y="2636520"/>
          <a:ext cx="9144000" cy="292608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881063">
                <a:tc>
                  <a:txBody>
                    <a:bodyPr/>
                    <a:lstStyle/>
                    <a:p>
                      <a:r>
                        <a:rPr lang="bn-IN" b="0" dirty="0" smtClean="0">
                          <a:latin typeface="NikoshBAN" pitchFamily="2" charset="0"/>
                          <a:cs typeface="NikoshBAN" pitchFamily="2" charset="0"/>
                        </a:rPr>
                        <a:t>ভূমি</a:t>
                      </a:r>
                    </a:p>
                    <a:p>
                      <a:r>
                        <a:rPr lang="bn-IN" b="0" dirty="0" smtClean="0">
                          <a:latin typeface="NikoshBAN" pitchFamily="2" charset="0"/>
                          <a:cs typeface="NikoshBAN" pitchFamily="2" charset="0"/>
                        </a:rPr>
                        <a:t>(ভূমির পরিমাণ স্থির)</a:t>
                      </a:r>
                      <a:endParaRPr lang="en-US" b="0" dirty="0">
                        <a:latin typeface="NikoshBAN" pitchFamily="2" charset="0"/>
                        <a:cs typeface="NikoshBAN" pitchFamily="2" charset="0"/>
                      </a:endParaRPr>
                    </a:p>
                  </a:txBody>
                  <a:tcPr/>
                </a:tc>
                <a:tc>
                  <a:txBody>
                    <a:bodyPr/>
                    <a:lstStyle/>
                    <a:p>
                      <a:r>
                        <a:rPr lang="bn-IN" b="0" dirty="0" smtClean="0">
                          <a:latin typeface="NikoshBAN" pitchFamily="2" charset="0"/>
                          <a:cs typeface="NikoshBAN" pitchFamily="2" charset="0"/>
                        </a:rPr>
                        <a:t>শ্রম উপকরণ</a:t>
                      </a:r>
                    </a:p>
                    <a:p>
                      <a:r>
                        <a:rPr lang="bn-IN" b="0" dirty="0" smtClean="0">
                          <a:latin typeface="NikoshBAN" pitchFamily="2" charset="0"/>
                          <a:cs typeface="NikoshBAN" pitchFamily="2" charset="0"/>
                        </a:rPr>
                        <a:t>(শ্রমিকের শ্রম ঘন্টা)</a:t>
                      </a:r>
                    </a:p>
                    <a:p>
                      <a:endParaRPr lang="en-US" b="0"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উপকরণ </a:t>
                      </a:r>
                      <a:r>
                        <a:rPr lang="bn-IN" b="0" dirty="0" smtClean="0">
                          <a:latin typeface="NikoshBAN" pitchFamily="2" charset="0"/>
                          <a:cs typeface="NikoshBAN" pitchFamily="2" charset="0"/>
                        </a:rPr>
                        <a:t> সংমিশ্রণ</a:t>
                      </a:r>
                      <a:endParaRPr lang="en-US" dirty="0">
                        <a:latin typeface="NikoshBAN" pitchFamily="2" charset="0"/>
                        <a:cs typeface="NikoshBAN" pitchFamily="2" charset="0"/>
                      </a:endParaRPr>
                    </a:p>
                  </a:txBody>
                  <a:tcPr/>
                </a:tc>
                <a:tc>
                  <a:txBody>
                    <a:bodyPr/>
                    <a:lstStyle/>
                    <a:p>
                      <a:r>
                        <a:rPr lang="bn-IN" b="0" dirty="0" smtClean="0">
                          <a:latin typeface="NikoshBAN" pitchFamily="2" charset="0"/>
                          <a:cs typeface="NikoshBAN" pitchFamily="2" charset="0"/>
                        </a:rPr>
                        <a:t>মো</a:t>
                      </a:r>
                      <a:r>
                        <a:rPr lang="bn-IN" b="0" baseline="0" dirty="0" smtClean="0">
                          <a:latin typeface="NikoshBAN" pitchFamily="2" charset="0"/>
                          <a:cs typeface="NikoshBAN" pitchFamily="2" charset="0"/>
                        </a:rPr>
                        <a:t>ট উৎপাদন</a:t>
                      </a:r>
                    </a:p>
                    <a:p>
                      <a:r>
                        <a:rPr lang="bn-IN" b="0" baseline="0" dirty="0" smtClean="0">
                          <a:latin typeface="NikoshBAN" pitchFamily="2" charset="0"/>
                          <a:cs typeface="NikoshBAN" pitchFamily="2" charset="0"/>
                        </a:rPr>
                        <a:t>(কুইন্টালে)</a:t>
                      </a:r>
                      <a:endParaRPr lang="en-US" b="0"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প্রান্তিক উৎপাদন</a:t>
                      </a:r>
                    </a:p>
                    <a:p>
                      <a:r>
                        <a:rPr lang="bn-IN" dirty="0" smtClean="0">
                          <a:latin typeface="NikoshBAN" pitchFamily="2" charset="0"/>
                          <a:cs typeface="NikoshBAN" pitchFamily="2" charset="0"/>
                        </a:rPr>
                        <a:t>(কুইন্টালে)</a:t>
                      </a:r>
                      <a:endParaRPr lang="en-US" dirty="0">
                        <a:latin typeface="NikoshBAN" pitchFamily="2" charset="0"/>
                        <a:cs typeface="NikoshBAN" pitchFamily="2" charset="0"/>
                      </a:endParaRPr>
                    </a:p>
                  </a:txBody>
                  <a:tcPr/>
                </a:tc>
              </a:tr>
              <a:tr h="352425">
                <a:tc>
                  <a:txBody>
                    <a:bodyPr/>
                    <a:lstStyle/>
                    <a:p>
                      <a:pPr algn="ctr"/>
                      <a:r>
                        <a:rPr lang="bn-IN" dirty="0" smtClean="0">
                          <a:latin typeface="NikoshBAN" pitchFamily="2" charset="0"/>
                          <a:cs typeface="NikoshBAN" pitchFamily="2" charset="0"/>
                        </a:rPr>
                        <a:t>১   হেক্টর</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A</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p>
                  </a:txBody>
                  <a:tcPr/>
                </a:tc>
              </a:tr>
              <a:tr h="352425">
                <a:tc>
                  <a:txBody>
                    <a:bodyPr/>
                    <a:lstStyle/>
                    <a:p>
                      <a:pPr algn="ctr"/>
                      <a:r>
                        <a:rPr lang="bn-IN" dirty="0" smtClean="0">
                          <a:latin typeface="NikoshBAN" pitchFamily="2" charset="0"/>
                          <a:cs typeface="NikoshBAN" pitchFamily="2" charset="0"/>
                        </a:rPr>
                        <a:t>১    হেক্টর</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২০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B</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২২</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১২</a:t>
                      </a:r>
                      <a:endParaRPr lang="en-US" dirty="0">
                        <a:latin typeface="NikoshBAN" pitchFamily="2" charset="0"/>
                        <a:cs typeface="NikoshBAN" pitchFamily="2" charset="0"/>
                      </a:endParaRPr>
                    </a:p>
                  </a:txBody>
                  <a:tcPr/>
                </a:tc>
              </a:tr>
              <a:tr h="616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dirty="0" smtClean="0">
                          <a:latin typeface="NikoshBAN" pitchFamily="2" charset="0"/>
                          <a:cs typeface="NikoshBAN" pitchFamily="2" charset="0"/>
                        </a:rPr>
                        <a:t>১   হেক্টর</a:t>
                      </a:r>
                      <a:endParaRPr lang="en-US" dirty="0" smtClean="0">
                        <a:latin typeface="NikoshBAN" pitchFamily="2" charset="0"/>
                        <a:cs typeface="NikoshBAN"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C</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৩০</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৮</a:t>
                      </a:r>
                      <a:endParaRPr lang="en-US" dirty="0">
                        <a:latin typeface="NikoshBAN" pitchFamily="2" charset="0"/>
                        <a:cs typeface="NikoshBAN" pitchFamily="2" charset="0"/>
                      </a:endParaRPr>
                    </a:p>
                  </a:txBody>
                  <a:tcPr/>
                </a:tc>
              </a:tr>
              <a:tr h="616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dirty="0" smtClean="0">
                          <a:latin typeface="NikoshBAN" pitchFamily="2" charset="0"/>
                          <a:cs typeface="NikoshBAN" pitchFamily="2" charset="0"/>
                        </a:rPr>
                        <a:t>৪০  হেক্টর</a:t>
                      </a:r>
                      <a:endParaRPr lang="en-US" dirty="0" smtClean="0">
                        <a:latin typeface="NikoshBAN" pitchFamily="2" charset="0"/>
                        <a:cs typeface="NikoshBAN" pitchFamily="2" charset="0"/>
                      </a:endParaRPr>
                    </a:p>
                    <a:p>
                      <a:pPr algn="ct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৩৪</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D</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৩৪</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৪</a:t>
                      </a:r>
                      <a:endParaRPr lang="en-US" dirty="0">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to="" calcmode="lin" valueType="num">
                                      <p:cBhvr>
                                        <p:cTn id="17" dur="1" fill="hold"/>
                                        <p:tgtEl>
                                          <p:spTgt spid="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6248400"/>
          </a:xfrm>
          <a:noFill/>
        </p:spPr>
        <p:txBody>
          <a:bodyPr>
            <a:normAutofit fontScale="90000"/>
          </a:bodyPr>
          <a:lstStyle/>
          <a:p>
            <a:pPr algn="l"/>
            <a:r>
              <a:rPr lang="bn-IN" sz="2800" dirty="0" smtClean="0">
                <a:latin typeface="NikoshBAN" pitchFamily="2" charset="0"/>
                <a:cs typeface="NikoshBAN" pitchFamily="2" charset="0"/>
              </a:rPr>
              <a:t>উপরের সূচি থেকে দেখা যায় যে, ১ হেক্টর জমিতে শ্রম ক্রমাগত বৃদ্ধি করলে প্রথমে প্রান্তি উৎপাদন ক্রমবর্ধমান হারে বাড়লেও পরবর্তীতে ক্রমহ্রাসমান হারে বাড়ে।সংমিশ্রণ </a:t>
            </a:r>
            <a:r>
              <a:rPr lang="en-US" sz="2800" dirty="0" smtClean="0">
                <a:latin typeface="NikoshBAN" pitchFamily="2" charset="0"/>
                <a:cs typeface="NikoshBAN" pitchFamily="2" charset="0"/>
              </a:rPr>
              <a:t>A </a:t>
            </a:r>
            <a:r>
              <a:rPr lang="bn-IN" sz="2800" dirty="0" smtClean="0">
                <a:latin typeface="NikoshBAN" pitchFamily="2" charset="0"/>
                <a:cs typeface="NikoshBAN" pitchFamily="2" charset="0"/>
              </a:rPr>
              <a:t>অনুযায়ী ১ হেক্টর জমিতে ১০ শ্রম ঘন্টা ব্যয় করে মোট ও প্রান্তিক উৎপাদন হয় ১০ কুইন্টাল। </a:t>
            </a:r>
            <a:r>
              <a:rPr lang="en-US" sz="2800" dirty="0" smtClean="0">
                <a:latin typeface="NikoshBAN" pitchFamily="2" charset="0"/>
                <a:cs typeface="NikoshBAN" pitchFamily="2" charset="0"/>
              </a:rPr>
              <a:t>B </a:t>
            </a:r>
            <a:r>
              <a:rPr lang="bn-IN" sz="2800" dirty="0" smtClean="0">
                <a:latin typeface="NikoshBAN" pitchFamily="2" charset="0"/>
                <a:cs typeface="NikoshBAN" pitchFamily="2" charset="0"/>
              </a:rPr>
              <a:t>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একই ভাবে </a:t>
            </a:r>
            <a:r>
              <a:rPr lang="en-US" sz="2800" dirty="0" smtClean="0">
                <a:latin typeface="NikoshBAN" pitchFamily="2" charset="0"/>
                <a:cs typeface="NikoshBAN" pitchFamily="2" charset="0"/>
              </a:rPr>
              <a:t>C </a:t>
            </a:r>
            <a:r>
              <a:rPr lang="bn-IN" sz="2800" dirty="0" smtClean="0">
                <a:latin typeface="NikoshBAN" pitchFamily="2" charset="0"/>
                <a:cs typeface="NikoshBAN" pitchFamily="2" charset="0"/>
              </a:rPr>
              <a:t>সংমিশ্রণের ক্ষেত্রে একই হারে শ্রম ঘন্টা বাড়ানোর ফলে মোট উৎপাদন বাড়ে। কিন্তু প্রান্তি উৎপাদন ১২ কুঃ থেকে ৮ কুঃ নেমে আসে। অর্থাৎ প্রান্তিক উৎপাদন  ক্রমহ্রাসমান হারে কমছে। উপকরণ বৃদ্ধির সাথে প্রান্তিক উৎপাদন কম হওয়াকে ক্রমহ্রাসমান উৎপাদন বিধি বলে।</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own Ribbon 1"/>
          <p:cNvSpPr/>
          <p:nvPr/>
        </p:nvSpPr>
        <p:spPr>
          <a:xfrm>
            <a:off x="609600" y="304800"/>
            <a:ext cx="7772400" cy="1447800"/>
          </a:xfrm>
          <a:prstGeom prst="ribbon">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রেখা চিত্রের সাহায্যে ব্যাখ্যা</a:t>
            </a:r>
            <a:endParaRPr lang="en-US"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endParaRPr>
          </a:p>
        </p:txBody>
      </p:sp>
      <p:cxnSp>
        <p:nvCxnSpPr>
          <p:cNvPr id="4" name="Straight Connector 3"/>
          <p:cNvCxnSpPr/>
          <p:nvPr/>
        </p:nvCxnSpPr>
        <p:spPr>
          <a:xfrm>
            <a:off x="914400" y="5486400"/>
            <a:ext cx="57912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9306" y="3694906"/>
            <a:ext cx="3581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256506" y="4457700"/>
            <a:ext cx="2058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866900" y="4076700"/>
            <a:ext cx="2820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352800" y="4572000"/>
            <a:ext cx="1677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4381103" y="4915297"/>
            <a:ext cx="1143794"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1905000" y="2590800"/>
            <a:ext cx="4038600" cy="2362200"/>
          </a:xfrm>
          <a:custGeom>
            <a:avLst/>
            <a:gdLst>
              <a:gd name="connsiteX0" fmla="*/ 0 w 4114800"/>
              <a:gd name="connsiteY0" fmla="*/ 1445260 h 2293620"/>
              <a:gd name="connsiteX1" fmla="*/ 396240 w 4114800"/>
              <a:gd name="connsiteY1" fmla="*/ 820420 h 2293620"/>
              <a:gd name="connsiteX2" fmla="*/ 1539240 w 4114800"/>
              <a:gd name="connsiteY2" fmla="*/ 73660 h 2293620"/>
              <a:gd name="connsiteX3" fmla="*/ 2453640 w 4114800"/>
              <a:gd name="connsiteY3" fmla="*/ 1262380 h 2293620"/>
              <a:gd name="connsiteX4" fmla="*/ 3886200 w 4114800"/>
              <a:gd name="connsiteY4" fmla="*/ 2146300 h 2293620"/>
              <a:gd name="connsiteX5" fmla="*/ 3825240 w 4114800"/>
              <a:gd name="connsiteY5" fmla="*/ 2146300 h 2293620"/>
              <a:gd name="connsiteX6" fmla="*/ 4038600 w 4114800"/>
              <a:gd name="connsiteY6" fmla="*/ 2207260 h 229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4800" h="2293620">
                <a:moveTo>
                  <a:pt x="0" y="1445260"/>
                </a:moveTo>
                <a:cubicBezTo>
                  <a:pt x="69850" y="1247140"/>
                  <a:pt x="139700" y="1049020"/>
                  <a:pt x="396240" y="820420"/>
                </a:cubicBezTo>
                <a:cubicBezTo>
                  <a:pt x="652780" y="591820"/>
                  <a:pt x="1196340" y="0"/>
                  <a:pt x="1539240" y="73660"/>
                </a:cubicBezTo>
                <a:cubicBezTo>
                  <a:pt x="1882140" y="147320"/>
                  <a:pt x="2062480" y="916940"/>
                  <a:pt x="2453640" y="1262380"/>
                </a:cubicBezTo>
                <a:cubicBezTo>
                  <a:pt x="2844800" y="1607820"/>
                  <a:pt x="3657600" y="1998980"/>
                  <a:pt x="3886200" y="2146300"/>
                </a:cubicBezTo>
                <a:cubicBezTo>
                  <a:pt x="4114800" y="2293620"/>
                  <a:pt x="3799840" y="2136140"/>
                  <a:pt x="3825240" y="2146300"/>
                </a:cubicBezTo>
                <a:cubicBezTo>
                  <a:pt x="3850640" y="2156460"/>
                  <a:pt x="3944620" y="2181860"/>
                  <a:pt x="4038600" y="220726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990600" y="5562601"/>
            <a:ext cx="457200" cy="584775"/>
          </a:xfrm>
          <a:prstGeom prst="rect">
            <a:avLst/>
          </a:prstGeom>
          <a:noFill/>
        </p:spPr>
        <p:txBody>
          <a:bodyPr wrap="square" rtlCol="0">
            <a:spAutoFit/>
          </a:bodyPr>
          <a:lstStyle/>
          <a:p>
            <a:r>
              <a:rPr lang="en-US" sz="3200" dirty="0" smtClean="0"/>
              <a:t>O</a:t>
            </a:r>
            <a:endParaRPr lang="en-US" sz="3200" dirty="0"/>
          </a:p>
        </p:txBody>
      </p:sp>
      <p:sp>
        <p:nvSpPr>
          <p:cNvPr id="35" name="TextBox 34"/>
          <p:cNvSpPr txBox="1"/>
          <p:nvPr/>
        </p:nvSpPr>
        <p:spPr>
          <a:xfrm>
            <a:off x="6629400" y="5562600"/>
            <a:ext cx="685800" cy="369332"/>
          </a:xfrm>
          <a:prstGeom prst="rect">
            <a:avLst/>
          </a:prstGeom>
          <a:noFill/>
        </p:spPr>
        <p:txBody>
          <a:bodyPr wrap="square" rtlCol="0">
            <a:spAutoFit/>
          </a:bodyPr>
          <a:lstStyle/>
          <a:p>
            <a:r>
              <a:rPr lang="en-US" dirty="0" smtClean="0"/>
              <a:t>X</a:t>
            </a:r>
            <a:endParaRPr lang="en-US" dirty="0"/>
          </a:p>
        </p:txBody>
      </p:sp>
      <p:sp>
        <p:nvSpPr>
          <p:cNvPr id="36" name="TextBox 35"/>
          <p:cNvSpPr txBox="1"/>
          <p:nvPr/>
        </p:nvSpPr>
        <p:spPr>
          <a:xfrm>
            <a:off x="609600" y="2362200"/>
            <a:ext cx="457200" cy="381000"/>
          </a:xfrm>
          <a:prstGeom prst="rect">
            <a:avLst/>
          </a:prstGeom>
          <a:noFill/>
        </p:spPr>
        <p:txBody>
          <a:bodyPr wrap="square" rtlCol="0">
            <a:spAutoFit/>
          </a:bodyPr>
          <a:lstStyle/>
          <a:p>
            <a:r>
              <a:rPr lang="en-US" dirty="0" smtClean="0"/>
              <a:t>12</a:t>
            </a:r>
            <a:endParaRPr lang="en-US" dirty="0"/>
          </a:p>
        </p:txBody>
      </p:sp>
      <p:sp>
        <p:nvSpPr>
          <p:cNvPr id="37" name="TextBox 36"/>
          <p:cNvSpPr txBox="1"/>
          <p:nvPr/>
        </p:nvSpPr>
        <p:spPr>
          <a:xfrm>
            <a:off x="1828800" y="3200400"/>
            <a:ext cx="685800" cy="369332"/>
          </a:xfrm>
          <a:prstGeom prst="rect">
            <a:avLst/>
          </a:prstGeom>
          <a:noFill/>
        </p:spPr>
        <p:txBody>
          <a:bodyPr wrap="square" rtlCol="0">
            <a:spAutoFit/>
          </a:bodyPr>
          <a:lstStyle/>
          <a:p>
            <a:r>
              <a:rPr lang="en-US" dirty="0" smtClean="0"/>
              <a:t>a</a:t>
            </a:r>
            <a:endParaRPr lang="en-US" dirty="0"/>
          </a:p>
        </p:txBody>
      </p:sp>
      <p:sp>
        <p:nvSpPr>
          <p:cNvPr id="38" name="TextBox 37"/>
          <p:cNvSpPr txBox="1"/>
          <p:nvPr/>
        </p:nvSpPr>
        <p:spPr>
          <a:xfrm>
            <a:off x="3200400" y="2286000"/>
            <a:ext cx="685800" cy="369332"/>
          </a:xfrm>
          <a:prstGeom prst="rect">
            <a:avLst/>
          </a:prstGeom>
          <a:noFill/>
        </p:spPr>
        <p:txBody>
          <a:bodyPr wrap="square" rtlCol="0">
            <a:spAutoFit/>
          </a:bodyPr>
          <a:lstStyle/>
          <a:p>
            <a:r>
              <a:rPr lang="en-US" dirty="0" smtClean="0"/>
              <a:t>b</a:t>
            </a:r>
            <a:endParaRPr lang="en-US" dirty="0"/>
          </a:p>
        </p:txBody>
      </p:sp>
      <p:sp>
        <p:nvSpPr>
          <p:cNvPr id="39" name="TextBox 38"/>
          <p:cNvSpPr txBox="1"/>
          <p:nvPr/>
        </p:nvSpPr>
        <p:spPr>
          <a:xfrm>
            <a:off x="4191000" y="3505200"/>
            <a:ext cx="685800" cy="369332"/>
          </a:xfrm>
          <a:prstGeom prst="rect">
            <a:avLst/>
          </a:prstGeom>
          <a:noFill/>
        </p:spPr>
        <p:txBody>
          <a:bodyPr wrap="square" rtlCol="0">
            <a:spAutoFit/>
          </a:bodyPr>
          <a:lstStyle/>
          <a:p>
            <a:r>
              <a:rPr lang="en-US" dirty="0" smtClean="0"/>
              <a:t>c</a:t>
            </a:r>
            <a:endParaRPr lang="en-US" dirty="0"/>
          </a:p>
        </p:txBody>
      </p:sp>
      <p:sp>
        <p:nvSpPr>
          <p:cNvPr id="41" name="TextBox 40"/>
          <p:cNvSpPr txBox="1"/>
          <p:nvPr/>
        </p:nvSpPr>
        <p:spPr>
          <a:xfrm>
            <a:off x="5029200" y="4114800"/>
            <a:ext cx="685800" cy="369332"/>
          </a:xfrm>
          <a:prstGeom prst="rect">
            <a:avLst/>
          </a:prstGeom>
          <a:noFill/>
        </p:spPr>
        <p:txBody>
          <a:bodyPr wrap="square" rtlCol="0">
            <a:spAutoFit/>
          </a:bodyPr>
          <a:lstStyle/>
          <a:p>
            <a:r>
              <a:rPr lang="en-US" dirty="0" smtClean="0"/>
              <a:t>d</a:t>
            </a:r>
            <a:endParaRPr lang="en-US" dirty="0"/>
          </a:p>
        </p:txBody>
      </p:sp>
      <p:sp>
        <p:nvSpPr>
          <p:cNvPr id="42" name="TextBox 41"/>
          <p:cNvSpPr txBox="1"/>
          <p:nvPr/>
        </p:nvSpPr>
        <p:spPr>
          <a:xfrm>
            <a:off x="2362200" y="5181600"/>
            <a:ext cx="685800" cy="369332"/>
          </a:xfrm>
          <a:prstGeom prst="rect">
            <a:avLst/>
          </a:prstGeom>
          <a:noFill/>
        </p:spPr>
        <p:txBody>
          <a:bodyPr wrap="square" rtlCol="0">
            <a:spAutoFit/>
          </a:bodyPr>
          <a:lstStyle/>
          <a:p>
            <a:r>
              <a:rPr lang="en-US" dirty="0" smtClean="0"/>
              <a:t>A</a:t>
            </a:r>
            <a:endParaRPr lang="en-US" dirty="0"/>
          </a:p>
        </p:txBody>
      </p:sp>
      <p:sp>
        <p:nvSpPr>
          <p:cNvPr id="43" name="TextBox 42"/>
          <p:cNvSpPr txBox="1"/>
          <p:nvPr/>
        </p:nvSpPr>
        <p:spPr>
          <a:xfrm>
            <a:off x="3581400" y="5181600"/>
            <a:ext cx="685800" cy="369332"/>
          </a:xfrm>
          <a:prstGeom prst="rect">
            <a:avLst/>
          </a:prstGeom>
          <a:noFill/>
        </p:spPr>
        <p:txBody>
          <a:bodyPr wrap="square" rtlCol="0">
            <a:spAutoFit/>
          </a:bodyPr>
          <a:lstStyle/>
          <a:p>
            <a:r>
              <a:rPr lang="en-US" b="1" dirty="0" smtClean="0"/>
              <a:t>B</a:t>
            </a:r>
            <a:endParaRPr lang="en-US" b="1" dirty="0"/>
          </a:p>
        </p:txBody>
      </p:sp>
      <p:sp>
        <p:nvSpPr>
          <p:cNvPr id="44" name="TextBox 43"/>
          <p:cNvSpPr txBox="1"/>
          <p:nvPr/>
        </p:nvSpPr>
        <p:spPr>
          <a:xfrm>
            <a:off x="4419600" y="5181600"/>
            <a:ext cx="685800" cy="369332"/>
          </a:xfrm>
          <a:prstGeom prst="rect">
            <a:avLst/>
          </a:prstGeom>
          <a:noFill/>
        </p:spPr>
        <p:txBody>
          <a:bodyPr wrap="square" rtlCol="0">
            <a:spAutoFit/>
          </a:bodyPr>
          <a:lstStyle/>
          <a:p>
            <a:r>
              <a:rPr lang="en-US" b="1" dirty="0" smtClean="0"/>
              <a:t>C</a:t>
            </a:r>
            <a:endParaRPr lang="en-US" b="1" dirty="0"/>
          </a:p>
        </p:txBody>
      </p:sp>
      <p:sp>
        <p:nvSpPr>
          <p:cNvPr id="45" name="TextBox 44"/>
          <p:cNvSpPr txBox="1"/>
          <p:nvPr/>
        </p:nvSpPr>
        <p:spPr>
          <a:xfrm>
            <a:off x="5257800" y="5105400"/>
            <a:ext cx="685800" cy="369332"/>
          </a:xfrm>
          <a:prstGeom prst="rect">
            <a:avLst/>
          </a:prstGeom>
          <a:noFill/>
        </p:spPr>
        <p:txBody>
          <a:bodyPr wrap="square" rtlCol="0">
            <a:spAutoFit/>
          </a:bodyPr>
          <a:lstStyle/>
          <a:p>
            <a:r>
              <a:rPr lang="en-US" b="1" dirty="0" smtClean="0"/>
              <a:t>D</a:t>
            </a:r>
            <a:endParaRPr lang="en-US" b="1" dirty="0"/>
          </a:p>
        </p:txBody>
      </p:sp>
      <p:sp>
        <p:nvSpPr>
          <p:cNvPr id="48" name="TextBox 47"/>
          <p:cNvSpPr txBox="1"/>
          <p:nvPr/>
        </p:nvSpPr>
        <p:spPr>
          <a:xfrm>
            <a:off x="2057400" y="5486400"/>
            <a:ext cx="609600" cy="369332"/>
          </a:xfrm>
          <a:prstGeom prst="rect">
            <a:avLst/>
          </a:prstGeom>
          <a:noFill/>
        </p:spPr>
        <p:txBody>
          <a:bodyPr wrap="square" rtlCol="0">
            <a:spAutoFit/>
          </a:bodyPr>
          <a:lstStyle/>
          <a:p>
            <a:r>
              <a:rPr lang="en-US" dirty="0" smtClean="0"/>
              <a:t>10</a:t>
            </a:r>
            <a:endParaRPr lang="en-US" dirty="0"/>
          </a:p>
        </p:txBody>
      </p:sp>
      <p:sp>
        <p:nvSpPr>
          <p:cNvPr id="49" name="TextBox 48"/>
          <p:cNvSpPr txBox="1"/>
          <p:nvPr/>
        </p:nvSpPr>
        <p:spPr>
          <a:xfrm>
            <a:off x="4038600" y="5486400"/>
            <a:ext cx="685800" cy="369332"/>
          </a:xfrm>
          <a:prstGeom prst="rect">
            <a:avLst/>
          </a:prstGeom>
          <a:noFill/>
        </p:spPr>
        <p:txBody>
          <a:bodyPr wrap="square" rtlCol="0">
            <a:spAutoFit/>
          </a:bodyPr>
          <a:lstStyle/>
          <a:p>
            <a:r>
              <a:rPr lang="en-US" dirty="0" smtClean="0"/>
              <a:t>30</a:t>
            </a:r>
            <a:endParaRPr lang="en-US" dirty="0"/>
          </a:p>
        </p:txBody>
      </p:sp>
      <p:sp>
        <p:nvSpPr>
          <p:cNvPr id="51" name="TextBox 50"/>
          <p:cNvSpPr txBox="1"/>
          <p:nvPr/>
        </p:nvSpPr>
        <p:spPr>
          <a:xfrm>
            <a:off x="3048000" y="5486400"/>
            <a:ext cx="685800" cy="369332"/>
          </a:xfrm>
          <a:prstGeom prst="rect">
            <a:avLst/>
          </a:prstGeom>
          <a:noFill/>
        </p:spPr>
        <p:txBody>
          <a:bodyPr wrap="square" rtlCol="0">
            <a:spAutoFit/>
          </a:bodyPr>
          <a:lstStyle/>
          <a:p>
            <a:r>
              <a:rPr lang="en-US" dirty="0" smtClean="0"/>
              <a:t>20</a:t>
            </a:r>
            <a:endParaRPr lang="en-US" dirty="0"/>
          </a:p>
        </p:txBody>
      </p:sp>
      <p:sp>
        <p:nvSpPr>
          <p:cNvPr id="52" name="TextBox 51"/>
          <p:cNvSpPr txBox="1"/>
          <p:nvPr/>
        </p:nvSpPr>
        <p:spPr>
          <a:xfrm>
            <a:off x="4876800" y="5410200"/>
            <a:ext cx="685800" cy="369332"/>
          </a:xfrm>
          <a:prstGeom prst="rect">
            <a:avLst/>
          </a:prstGeom>
          <a:noFill/>
        </p:spPr>
        <p:txBody>
          <a:bodyPr wrap="square" rtlCol="0">
            <a:spAutoFit/>
          </a:bodyPr>
          <a:lstStyle/>
          <a:p>
            <a:r>
              <a:rPr lang="en-US" dirty="0" smtClean="0"/>
              <a:t>40</a:t>
            </a:r>
            <a:endParaRPr lang="en-US" dirty="0"/>
          </a:p>
        </p:txBody>
      </p:sp>
      <p:cxnSp>
        <p:nvCxnSpPr>
          <p:cNvPr id="54" name="Straight Connector 53"/>
          <p:cNvCxnSpPr/>
          <p:nvPr/>
        </p:nvCxnSpPr>
        <p:spPr>
          <a:xfrm>
            <a:off x="838200" y="441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62000" y="4419600"/>
            <a:ext cx="1539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38200" y="4038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914400" y="3657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990600" y="3048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38200" y="2514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85800" y="1828800"/>
            <a:ext cx="533400" cy="381000"/>
          </a:xfrm>
          <a:prstGeom prst="rect">
            <a:avLst/>
          </a:prstGeom>
          <a:noFill/>
        </p:spPr>
        <p:txBody>
          <a:bodyPr wrap="square" rtlCol="0">
            <a:spAutoFit/>
          </a:bodyPr>
          <a:lstStyle/>
          <a:p>
            <a:r>
              <a:rPr lang="en-US" dirty="0" smtClean="0"/>
              <a:t>Y</a:t>
            </a:r>
            <a:endParaRPr lang="en-US" dirty="0"/>
          </a:p>
        </p:txBody>
      </p:sp>
      <p:sp>
        <p:nvSpPr>
          <p:cNvPr id="74" name="TextBox 73"/>
          <p:cNvSpPr txBox="1"/>
          <p:nvPr/>
        </p:nvSpPr>
        <p:spPr>
          <a:xfrm flipH="1">
            <a:off x="533400" y="2819400"/>
            <a:ext cx="609600" cy="369332"/>
          </a:xfrm>
          <a:prstGeom prst="rect">
            <a:avLst/>
          </a:prstGeom>
          <a:noFill/>
        </p:spPr>
        <p:txBody>
          <a:bodyPr wrap="square" rtlCol="0">
            <a:spAutoFit/>
          </a:bodyPr>
          <a:lstStyle/>
          <a:p>
            <a:r>
              <a:rPr lang="en-US" dirty="0" smtClean="0"/>
              <a:t>10</a:t>
            </a:r>
            <a:endParaRPr lang="en-US" dirty="0"/>
          </a:p>
        </p:txBody>
      </p:sp>
      <p:sp>
        <p:nvSpPr>
          <p:cNvPr id="75" name="TextBox 74"/>
          <p:cNvSpPr txBox="1"/>
          <p:nvPr/>
        </p:nvSpPr>
        <p:spPr>
          <a:xfrm>
            <a:off x="609600" y="3505200"/>
            <a:ext cx="228600" cy="381000"/>
          </a:xfrm>
          <a:prstGeom prst="rect">
            <a:avLst/>
          </a:prstGeom>
          <a:noFill/>
        </p:spPr>
        <p:txBody>
          <a:bodyPr wrap="square" rtlCol="0">
            <a:spAutoFit/>
          </a:bodyPr>
          <a:lstStyle/>
          <a:p>
            <a:r>
              <a:rPr lang="en-US" dirty="0" smtClean="0"/>
              <a:t>8</a:t>
            </a:r>
            <a:endParaRPr lang="en-US" dirty="0"/>
          </a:p>
        </p:txBody>
      </p:sp>
      <p:sp>
        <p:nvSpPr>
          <p:cNvPr id="76" name="TextBox 75"/>
          <p:cNvSpPr txBox="1"/>
          <p:nvPr/>
        </p:nvSpPr>
        <p:spPr>
          <a:xfrm>
            <a:off x="609600" y="4267200"/>
            <a:ext cx="304800" cy="381000"/>
          </a:xfrm>
          <a:prstGeom prst="rect">
            <a:avLst/>
          </a:prstGeom>
          <a:noFill/>
        </p:spPr>
        <p:txBody>
          <a:bodyPr wrap="square" rtlCol="0">
            <a:spAutoFit/>
          </a:bodyPr>
          <a:lstStyle/>
          <a:p>
            <a:r>
              <a:rPr lang="en-US" dirty="0" smtClean="0"/>
              <a:t>4</a:t>
            </a:r>
            <a:endParaRPr lang="en-US" dirty="0"/>
          </a:p>
        </p:txBody>
      </p:sp>
      <p:sp>
        <p:nvSpPr>
          <p:cNvPr id="77" name="Rectangle 76"/>
          <p:cNvSpPr/>
          <p:nvPr/>
        </p:nvSpPr>
        <p:spPr>
          <a:xfrm>
            <a:off x="0" y="1981200"/>
            <a:ext cx="45719"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0" y="2362200"/>
            <a:ext cx="461665" cy="2057400"/>
          </a:xfrm>
          <a:prstGeom prst="rect">
            <a:avLst/>
          </a:prstGeom>
          <a:noFill/>
        </p:spPr>
        <p:txBody>
          <a:bodyPr vert="vert270" wrap="square" rtlCol="0">
            <a:spAutoFit/>
          </a:bodyPr>
          <a:lstStyle/>
          <a:p>
            <a:r>
              <a:rPr lang="bn-IN" dirty="0" smtClean="0"/>
              <a:t>প্রান্তিক উৎপাদন</a:t>
            </a:r>
            <a:endParaRPr lang="en-US" dirty="0"/>
          </a:p>
        </p:txBody>
      </p:sp>
      <p:sp>
        <p:nvSpPr>
          <p:cNvPr id="79" name="TextBox 78"/>
          <p:cNvSpPr txBox="1"/>
          <p:nvPr/>
        </p:nvSpPr>
        <p:spPr>
          <a:xfrm>
            <a:off x="3124200" y="5943600"/>
            <a:ext cx="3124200" cy="369332"/>
          </a:xfrm>
          <a:prstGeom prst="rect">
            <a:avLst/>
          </a:prstGeom>
          <a:noFill/>
        </p:spPr>
        <p:txBody>
          <a:bodyPr wrap="square" rtlCol="0">
            <a:spAutoFit/>
          </a:bodyPr>
          <a:lstStyle/>
          <a:p>
            <a:r>
              <a:rPr lang="bn-IN" dirty="0" smtClean="0"/>
              <a:t>শ্রম ঘন্টা</a:t>
            </a:r>
            <a:endParaRPr lang="en-US" dirty="0"/>
          </a:p>
        </p:txBody>
      </p:sp>
      <p:sp>
        <p:nvSpPr>
          <p:cNvPr id="80" name="TextBox 79"/>
          <p:cNvSpPr txBox="1"/>
          <p:nvPr/>
        </p:nvSpPr>
        <p:spPr>
          <a:xfrm>
            <a:off x="6019800" y="4800600"/>
            <a:ext cx="2743200" cy="369332"/>
          </a:xfrm>
          <a:prstGeom prst="rect">
            <a:avLst/>
          </a:prstGeom>
          <a:noFill/>
        </p:spPr>
        <p:txBody>
          <a:bodyPr wrap="square" rtlCol="0">
            <a:spAutoFit/>
          </a:bodyPr>
          <a:lstStyle/>
          <a:p>
            <a:r>
              <a:rPr lang="bn-IN" dirty="0" smtClean="0"/>
              <a:t>প্রান্তিক উৎপাদন রেখা(</a:t>
            </a:r>
            <a:r>
              <a:rPr lang="en-US" dirty="0" smtClean="0"/>
              <a:t>MP)</a:t>
            </a:r>
            <a:endParaRPr lang="en-US" dirty="0"/>
          </a:p>
        </p:txBody>
      </p:sp>
      <p:sp>
        <p:nvSpPr>
          <p:cNvPr id="81" name="TextBox 80"/>
          <p:cNvSpPr txBox="1"/>
          <p:nvPr/>
        </p:nvSpPr>
        <p:spPr>
          <a:xfrm>
            <a:off x="5181600" y="1828800"/>
            <a:ext cx="3733800" cy="2585323"/>
          </a:xfrm>
          <a:prstGeom prst="rect">
            <a:avLst/>
          </a:prstGeom>
          <a:noFill/>
        </p:spPr>
        <p:txBody>
          <a:bodyPr wrap="square" rtlCol="0">
            <a:spAutoFit/>
          </a:bodyPr>
          <a:lstStyle/>
          <a:p>
            <a:r>
              <a:rPr lang="bn-IN" dirty="0" smtClean="0"/>
              <a:t>চিত্রে ভূমি অক্ষে(</a:t>
            </a:r>
            <a:r>
              <a:rPr lang="en-US" dirty="0" smtClean="0"/>
              <a:t>OX) </a:t>
            </a:r>
            <a:r>
              <a:rPr lang="bn-IN" dirty="0" smtClean="0"/>
              <a:t>শ্রম ঘন্টা এবং লম্ব অক্ষে(</a:t>
            </a:r>
            <a:r>
              <a:rPr lang="en-US" dirty="0" smtClean="0"/>
              <a:t>OY) </a:t>
            </a:r>
            <a:r>
              <a:rPr lang="bn-IN" dirty="0" smtClean="0"/>
              <a:t>প্রান্তি উৎপাদন দেখানো হয়েছে। চিত্রে শ্রম ঘন্টার ধাপসমূহ হচ্ছে ১০,২০,৩০,৪০ । এদের প্রেক্ষিতে প্রান্তিক উৎপাদনের পরিমাণ হলো </a:t>
            </a:r>
            <a:r>
              <a:rPr lang="en-US" dirty="0" err="1" smtClean="0"/>
              <a:t>Aa</a:t>
            </a:r>
            <a:r>
              <a:rPr lang="en-US" dirty="0" smtClean="0"/>
              <a:t>(10),Bb(12),Cc(8),</a:t>
            </a:r>
            <a:r>
              <a:rPr lang="en-US" dirty="0" err="1" smtClean="0"/>
              <a:t>Dd</a:t>
            </a:r>
            <a:r>
              <a:rPr lang="en-US" dirty="0" smtClean="0"/>
              <a:t>(4) </a:t>
            </a:r>
            <a:r>
              <a:rPr lang="bn-IN" dirty="0" smtClean="0"/>
              <a:t>কুঃ।</a:t>
            </a:r>
          </a:p>
          <a:p>
            <a:r>
              <a:rPr lang="bn-IN" dirty="0" smtClean="0"/>
              <a:t>প্রান্তিক উৎপাদন সংমিশ্রণ </a:t>
            </a:r>
            <a:r>
              <a:rPr lang="en-US" dirty="0" err="1" smtClean="0"/>
              <a:t>a,b,c,d</a:t>
            </a:r>
            <a:r>
              <a:rPr lang="en-US" dirty="0" smtClean="0"/>
              <a:t> </a:t>
            </a:r>
            <a:r>
              <a:rPr lang="bn-IN" dirty="0" smtClean="0"/>
              <a:t>বিন্দু গুলো যোগ করলে প্রান্তিক উৎপাদন রেখা(</a:t>
            </a:r>
            <a:r>
              <a:rPr lang="en-US" dirty="0" smtClean="0"/>
              <a:t>MP) </a:t>
            </a:r>
            <a:r>
              <a:rPr lang="bn-IN" dirty="0" smtClean="0"/>
              <a:t> পাওয়া যায়।</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 calcmode="lin" valueType="num">
                                      <p:cBhvr additive="base">
                                        <p:cTn id="30" dur="500" fill="hold"/>
                                        <p:tgtEl>
                                          <p:spTgt spid="65"/>
                                        </p:tgtEl>
                                        <p:attrNameLst>
                                          <p:attrName>ppt_x</p:attrName>
                                        </p:attrNameLst>
                                      </p:cBhvr>
                                      <p:tavLst>
                                        <p:tav tm="0">
                                          <p:val>
                                            <p:strVal val="#ppt_x"/>
                                          </p:val>
                                        </p:tav>
                                        <p:tav tm="100000">
                                          <p:val>
                                            <p:strVal val="#ppt_x"/>
                                          </p:val>
                                        </p:tav>
                                      </p:tavLst>
                                    </p:anim>
                                    <p:anim calcmode="lin" valueType="num">
                                      <p:cBhvr additive="base">
                                        <p:cTn id="31"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7"/>
                                        </p:tgtEl>
                                        <p:attrNameLst>
                                          <p:attrName>style.visibility</p:attrName>
                                        </p:attrNameLst>
                                      </p:cBhvr>
                                      <p:to>
                                        <p:strVal val="visible"/>
                                      </p:to>
                                    </p:set>
                                    <p:anim calcmode="lin" valueType="num">
                                      <p:cBhvr additive="base">
                                        <p:cTn id="36" dur="500" fill="hold"/>
                                        <p:tgtEl>
                                          <p:spTgt spid="67"/>
                                        </p:tgtEl>
                                        <p:attrNameLst>
                                          <p:attrName>ppt_x</p:attrName>
                                        </p:attrNameLst>
                                      </p:cBhvr>
                                      <p:tavLst>
                                        <p:tav tm="0">
                                          <p:val>
                                            <p:strVal val="#ppt_x"/>
                                          </p:val>
                                        </p:tav>
                                        <p:tav tm="100000">
                                          <p:val>
                                            <p:strVal val="#ppt_x"/>
                                          </p:val>
                                        </p:tav>
                                      </p:tavLst>
                                    </p:anim>
                                    <p:anim calcmode="lin" valueType="num">
                                      <p:cBhvr additive="base">
                                        <p:cTn id="37"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9"/>
                                        </p:tgtEl>
                                        <p:attrNameLst>
                                          <p:attrName>style.visibility</p:attrName>
                                        </p:attrNameLst>
                                      </p:cBhvr>
                                      <p:to>
                                        <p:strVal val="visible"/>
                                      </p:to>
                                    </p:set>
                                    <p:anim calcmode="lin" valueType="num">
                                      <p:cBhvr additive="base">
                                        <p:cTn id="42" dur="500" fill="hold"/>
                                        <p:tgtEl>
                                          <p:spTgt spid="69"/>
                                        </p:tgtEl>
                                        <p:attrNameLst>
                                          <p:attrName>ppt_x</p:attrName>
                                        </p:attrNameLst>
                                      </p:cBhvr>
                                      <p:tavLst>
                                        <p:tav tm="0">
                                          <p:val>
                                            <p:strVal val="#ppt_x"/>
                                          </p:val>
                                        </p:tav>
                                        <p:tav tm="100000">
                                          <p:val>
                                            <p:strVal val="#ppt_x"/>
                                          </p:val>
                                        </p:tav>
                                      </p:tavLst>
                                    </p:anim>
                                    <p:anim calcmode="lin" valueType="num">
                                      <p:cBhvr additive="base">
                                        <p:cTn id="43"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additive="base">
                                        <p:cTn id="54" dur="500" fill="hold"/>
                                        <p:tgtEl>
                                          <p:spTgt spid="42"/>
                                        </p:tgtEl>
                                        <p:attrNameLst>
                                          <p:attrName>ppt_x</p:attrName>
                                        </p:attrNameLst>
                                      </p:cBhvr>
                                      <p:tavLst>
                                        <p:tav tm="0">
                                          <p:val>
                                            <p:strVal val="#ppt_x"/>
                                          </p:val>
                                        </p:tav>
                                        <p:tav tm="100000">
                                          <p:val>
                                            <p:strVal val="#ppt_x"/>
                                          </p:val>
                                        </p:tav>
                                      </p:tavLst>
                                    </p:anim>
                                    <p:anim calcmode="lin" valueType="num">
                                      <p:cBhvr additive="base">
                                        <p:cTn id="5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500" fill="hold"/>
                                        <p:tgtEl>
                                          <p:spTgt spid="43"/>
                                        </p:tgtEl>
                                        <p:attrNameLst>
                                          <p:attrName>ppt_x</p:attrName>
                                        </p:attrNameLst>
                                      </p:cBhvr>
                                      <p:tavLst>
                                        <p:tav tm="0">
                                          <p:val>
                                            <p:strVal val="#ppt_x"/>
                                          </p:val>
                                        </p:tav>
                                        <p:tav tm="100000">
                                          <p:val>
                                            <p:strVal val="#ppt_x"/>
                                          </p:val>
                                        </p:tav>
                                      </p:tavLst>
                                    </p:anim>
                                    <p:anim calcmode="lin" valueType="num">
                                      <p:cBhvr additive="base">
                                        <p:cTn id="6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1" nodeType="clickEffect">
                                  <p:stCondLst>
                                    <p:cond delay="0"/>
                                  </p:stCondLst>
                                  <p:childTnLst>
                                    <p:set>
                                      <p:cBhvr>
                                        <p:cTn id="77" dur="1" fill="hold">
                                          <p:stCondLst>
                                            <p:cond delay="0"/>
                                          </p:stCondLst>
                                        </p:cTn>
                                        <p:tgtEl>
                                          <p:spTgt spid="43"/>
                                        </p:tgtEl>
                                        <p:attrNameLst>
                                          <p:attrName>style.visibility</p:attrName>
                                        </p:attrNameLst>
                                      </p:cBhvr>
                                      <p:to>
                                        <p:strVal val="visible"/>
                                      </p:to>
                                    </p:set>
                                    <p:anim calcmode="lin" valueType="num">
                                      <p:cBhvr additive="base">
                                        <p:cTn id="78" dur="500" fill="hold"/>
                                        <p:tgtEl>
                                          <p:spTgt spid="43"/>
                                        </p:tgtEl>
                                        <p:attrNameLst>
                                          <p:attrName>ppt_x</p:attrName>
                                        </p:attrNameLst>
                                      </p:cBhvr>
                                      <p:tavLst>
                                        <p:tav tm="0">
                                          <p:val>
                                            <p:strVal val="#ppt_x"/>
                                          </p:val>
                                        </p:tav>
                                        <p:tav tm="100000">
                                          <p:val>
                                            <p:strVal val="#ppt_x"/>
                                          </p:val>
                                        </p:tav>
                                      </p:tavLst>
                                    </p:anim>
                                    <p:anim calcmode="lin" valueType="num">
                                      <p:cBhvr additive="base">
                                        <p:cTn id="79"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22"/>
                                        </p:tgtEl>
                                        <p:attrNameLst>
                                          <p:attrName>style.visibility</p:attrName>
                                        </p:attrNameLst>
                                      </p:cBhvr>
                                      <p:to>
                                        <p:strVal val="visible"/>
                                      </p:to>
                                    </p:set>
                                    <p:anim calcmode="lin" valueType="num">
                                      <p:cBhvr additive="base">
                                        <p:cTn id="84" dur="500" fill="hold"/>
                                        <p:tgtEl>
                                          <p:spTgt spid="22"/>
                                        </p:tgtEl>
                                        <p:attrNameLst>
                                          <p:attrName>ppt_x</p:attrName>
                                        </p:attrNameLst>
                                      </p:cBhvr>
                                      <p:tavLst>
                                        <p:tav tm="0">
                                          <p:val>
                                            <p:strVal val="#ppt_x"/>
                                          </p:val>
                                        </p:tav>
                                        <p:tav tm="100000">
                                          <p:val>
                                            <p:strVal val="#ppt_x"/>
                                          </p:val>
                                        </p:tav>
                                      </p:tavLst>
                                    </p:anim>
                                    <p:anim calcmode="lin" valueType="num">
                                      <p:cBhvr additive="base">
                                        <p:cTn id="8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ppt_x"/>
                                          </p:val>
                                        </p:tav>
                                        <p:tav tm="100000">
                                          <p:val>
                                            <p:strVal val="#ppt_x"/>
                                          </p:val>
                                        </p:tav>
                                      </p:tavLst>
                                    </p:anim>
                                    <p:anim calcmode="lin" valueType="num">
                                      <p:cBhvr additive="base">
                                        <p:cTn id="9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7"/>
                                        </p:tgtEl>
                                        <p:attrNameLst>
                                          <p:attrName>style.visibility</p:attrName>
                                        </p:attrNameLst>
                                      </p:cBhvr>
                                      <p:to>
                                        <p:strVal val="visible"/>
                                      </p:to>
                                    </p:set>
                                    <p:anim calcmode="lin" valueType="num">
                                      <p:cBhvr additive="base">
                                        <p:cTn id="96" dur="500" fill="hold"/>
                                        <p:tgtEl>
                                          <p:spTgt spid="37"/>
                                        </p:tgtEl>
                                        <p:attrNameLst>
                                          <p:attrName>ppt_x</p:attrName>
                                        </p:attrNameLst>
                                      </p:cBhvr>
                                      <p:tavLst>
                                        <p:tav tm="0">
                                          <p:val>
                                            <p:strVal val="#ppt_x"/>
                                          </p:val>
                                        </p:tav>
                                        <p:tav tm="100000">
                                          <p:val>
                                            <p:strVal val="#ppt_x"/>
                                          </p:val>
                                        </p:tav>
                                      </p:tavLst>
                                    </p:anim>
                                    <p:anim calcmode="lin" valueType="num">
                                      <p:cBhvr additive="base">
                                        <p:cTn id="9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8"/>
                                        </p:tgtEl>
                                        <p:attrNameLst>
                                          <p:attrName>style.visibility</p:attrName>
                                        </p:attrNameLst>
                                      </p:cBhvr>
                                      <p:to>
                                        <p:strVal val="visible"/>
                                      </p:to>
                                    </p:set>
                                    <p:anim calcmode="lin" valueType="num">
                                      <p:cBhvr additive="base">
                                        <p:cTn id="102" dur="500" fill="hold"/>
                                        <p:tgtEl>
                                          <p:spTgt spid="38"/>
                                        </p:tgtEl>
                                        <p:attrNameLst>
                                          <p:attrName>ppt_x</p:attrName>
                                        </p:attrNameLst>
                                      </p:cBhvr>
                                      <p:tavLst>
                                        <p:tav tm="0">
                                          <p:val>
                                            <p:strVal val="#ppt_x"/>
                                          </p:val>
                                        </p:tav>
                                        <p:tav tm="100000">
                                          <p:val>
                                            <p:strVal val="#ppt_x"/>
                                          </p:val>
                                        </p:tav>
                                      </p:tavLst>
                                    </p:anim>
                                    <p:anim calcmode="lin" valueType="num">
                                      <p:cBhvr additive="base">
                                        <p:cTn id="10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9"/>
                                        </p:tgtEl>
                                        <p:attrNameLst>
                                          <p:attrName>style.visibility</p:attrName>
                                        </p:attrNameLst>
                                      </p:cBhvr>
                                      <p:to>
                                        <p:strVal val="visible"/>
                                      </p:to>
                                    </p:set>
                                    <p:anim calcmode="lin" valueType="num">
                                      <p:cBhvr additive="base">
                                        <p:cTn id="108" dur="500" fill="hold"/>
                                        <p:tgtEl>
                                          <p:spTgt spid="39"/>
                                        </p:tgtEl>
                                        <p:attrNameLst>
                                          <p:attrName>ppt_x</p:attrName>
                                        </p:attrNameLst>
                                      </p:cBhvr>
                                      <p:tavLst>
                                        <p:tav tm="0">
                                          <p:val>
                                            <p:strVal val="#ppt_x"/>
                                          </p:val>
                                        </p:tav>
                                        <p:tav tm="100000">
                                          <p:val>
                                            <p:strVal val="#ppt_x"/>
                                          </p:val>
                                        </p:tav>
                                      </p:tavLst>
                                    </p:anim>
                                    <p:anim calcmode="lin" valueType="num">
                                      <p:cBhvr additive="base">
                                        <p:cTn id="10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81"/>
                                        </p:tgtEl>
                                        <p:attrNameLst>
                                          <p:attrName>style.visibility</p:attrName>
                                        </p:attrNameLst>
                                      </p:cBhvr>
                                      <p:to>
                                        <p:strVal val="visible"/>
                                      </p:to>
                                    </p:set>
                                    <p:anim calcmode="lin" valueType="num">
                                      <p:cBhvr additive="base">
                                        <p:cTn id="114" dur="500" fill="hold"/>
                                        <p:tgtEl>
                                          <p:spTgt spid="81"/>
                                        </p:tgtEl>
                                        <p:attrNameLst>
                                          <p:attrName>ppt_x</p:attrName>
                                        </p:attrNameLst>
                                      </p:cBhvr>
                                      <p:tavLst>
                                        <p:tav tm="0">
                                          <p:val>
                                            <p:strVal val="#ppt_x"/>
                                          </p:val>
                                        </p:tav>
                                        <p:tav tm="100000">
                                          <p:val>
                                            <p:strVal val="#ppt_x"/>
                                          </p:val>
                                        </p:tav>
                                      </p:tavLst>
                                    </p:anim>
                                    <p:anim calcmode="lin" valueType="num">
                                      <p:cBhvr additive="base">
                                        <p:cTn id="115"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26"/>
                                        </p:tgtEl>
                                        <p:attrNameLst>
                                          <p:attrName>style.visibility</p:attrName>
                                        </p:attrNameLst>
                                      </p:cBhvr>
                                      <p:to>
                                        <p:strVal val="visible"/>
                                      </p:to>
                                    </p:set>
                                    <p:anim calcmode="lin" valueType="num">
                                      <p:cBhvr additive="base">
                                        <p:cTn id="120" dur="500" fill="hold"/>
                                        <p:tgtEl>
                                          <p:spTgt spid="26"/>
                                        </p:tgtEl>
                                        <p:attrNameLst>
                                          <p:attrName>ppt_x</p:attrName>
                                        </p:attrNameLst>
                                      </p:cBhvr>
                                      <p:tavLst>
                                        <p:tav tm="0">
                                          <p:val>
                                            <p:strVal val="#ppt_x"/>
                                          </p:val>
                                        </p:tav>
                                        <p:tav tm="100000">
                                          <p:val>
                                            <p:strVal val="#ppt_x"/>
                                          </p:val>
                                        </p:tav>
                                      </p:tavLst>
                                    </p:anim>
                                    <p:anim calcmode="lin" valueType="num">
                                      <p:cBhvr additive="base">
                                        <p:cTn id="12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37" grpId="0"/>
      <p:bldP spid="38" grpId="0"/>
      <p:bldP spid="39" grpId="0"/>
      <p:bldP spid="42" grpId="0"/>
      <p:bldP spid="43" grpId="0"/>
      <p:bldP spid="43" grpId="1"/>
      <p:bldP spid="44" grpId="0"/>
      <p:bldP spid="8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TotalTime>
  <Words>315</Words>
  <Application>Microsoft Office PowerPoint</Application>
  <PresentationFormat>On-screen Show (4:3)</PresentationFormat>
  <Paragraphs>69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Algerian</vt:lpstr>
      <vt:lpstr>Arial</vt:lpstr>
      <vt:lpstr>Calibri</vt:lpstr>
      <vt:lpstr>NikoshBAN</vt:lpstr>
      <vt:lpstr>Vrinda</vt:lpstr>
      <vt:lpstr>Office Theme</vt:lpstr>
      <vt:lpstr>অর্থনীতি ক্লাসে সকলকে ধন্যবাদ</vt:lpstr>
      <vt:lpstr>PowerPoint Presentation</vt:lpstr>
      <vt:lpstr>PowerPoint Presentation</vt:lpstr>
      <vt:lpstr>PowerPoint Presentation</vt:lpstr>
      <vt:lpstr>PowerPoint Presentation</vt:lpstr>
      <vt:lpstr>PowerPoint Presentation</vt:lpstr>
      <vt:lpstr>PowerPoint Presentation</vt:lpstr>
      <vt:lpstr>উপরের সূচি থেকে দেখা যায় যে, ১ হেক্টর জমিতে শ্রম ক্রমাগত বৃদ্ধি করলে প্রথমে প্রান্তি উৎপাদন ক্রমবর্ধমান হারে বাড়লেও পরবর্তীতে ক্রমহ্রাসমান হারে বাড়ে।সংমিশ্রণ A অনুযায়ী ১ হেক্টর জমিতে ১০ শ্রম ঘন্টা ব্যয় করে মোট ও প্রান্তিক উৎপাদন হয় ১০ কুইন্টাল। B 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 একই ভাবে C সংমিশ্রণের ক্ষেত্রে একই হারে শ্রম ঘন্টা বাড়ানোর ফলে মোট উৎপাদন বাড়ে। কিন্তু প্রান্তি উৎপাদন ১২ কুঃ থেকে ৮ কুঃ নেমে আসে। অর্থাৎ প্রান্তিক উৎপাদন  ক্রমহ্রাসমান হারে কমছে। উপকরণ বৃদ্ধির সাথে প্রান্তিক উৎপাদন কম হওয়াকে ক্রমহ্রাসমান উৎপাদন বিধি বলে।</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dc:creator>
  <cp:lastModifiedBy>DELL</cp:lastModifiedBy>
  <cp:revision>37</cp:revision>
  <dcterms:created xsi:type="dcterms:W3CDTF">2017-07-20T17:04:38Z</dcterms:created>
  <dcterms:modified xsi:type="dcterms:W3CDTF">2020-10-09T07:00:30Z</dcterms:modified>
</cp:coreProperties>
</file>