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281" r:id="rId4"/>
    <p:sldId id="283" r:id="rId5"/>
    <p:sldId id="301" r:id="rId6"/>
    <p:sldId id="280" r:id="rId7"/>
    <p:sldId id="278" r:id="rId8"/>
    <p:sldId id="286" r:id="rId9"/>
    <p:sldId id="287" r:id="rId10"/>
    <p:sldId id="259" r:id="rId11"/>
    <p:sldId id="260" r:id="rId12"/>
    <p:sldId id="288" r:id="rId13"/>
    <p:sldId id="289" r:id="rId14"/>
    <p:sldId id="290" r:id="rId15"/>
    <p:sldId id="291" r:id="rId16"/>
    <p:sldId id="292" r:id="rId17"/>
    <p:sldId id="294" r:id="rId18"/>
    <p:sldId id="302" r:id="rId19"/>
    <p:sldId id="293" r:id="rId20"/>
    <p:sldId id="295" r:id="rId21"/>
    <p:sldId id="296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1C15F-1D2E-4899-A521-10FF501A458E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9EB22-7BA5-4E4C-84BA-ADD2E9FF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2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72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121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87710" indent="0" algn="ctr">
              <a:buNone/>
            </a:lvl2pPr>
            <a:lvl3pPr marL="975421" indent="0" algn="ctr">
              <a:buNone/>
            </a:lvl3pPr>
            <a:lvl4pPr marL="1463132" indent="0" algn="ctr">
              <a:buNone/>
            </a:lvl4pPr>
            <a:lvl5pPr marL="1950842" indent="0" algn="ctr">
              <a:buNone/>
            </a:lvl5pPr>
            <a:lvl6pPr marL="2438552" indent="0" algn="ctr">
              <a:buNone/>
            </a:lvl6pPr>
            <a:lvl7pPr marL="2926263" indent="0" algn="ctr">
              <a:buNone/>
            </a:lvl7pPr>
            <a:lvl8pPr marL="3413974" indent="0" algn="ctr">
              <a:buNone/>
            </a:lvl8pPr>
            <a:lvl9pPr marL="390168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4675542"/>
      </p:ext>
    </p:extLst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05348"/>
      </p:ext>
    </p:extLst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121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8034" indent="0" algn="l">
              <a:buNone/>
              <a:defRPr sz="2133">
                <a:solidFill>
                  <a:schemeClr val="tx1"/>
                </a:solidFill>
              </a:defRPr>
            </a:lvl1pPr>
            <a:lvl2pPr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91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73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73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04453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560" b="0" cap="all" baseline="0">
                <a:solidFill>
                  <a:schemeClr val="tx1"/>
                </a:solidFill>
              </a:defRPr>
            </a:lvl1pPr>
            <a:lvl2pPr>
              <a:buNone/>
              <a:defRPr sz="2133" b="1"/>
            </a:lvl2pPr>
            <a:lvl3pPr>
              <a:buNone/>
              <a:defRPr sz="1920" b="1"/>
            </a:lvl3pPr>
            <a:lvl4pPr>
              <a:buNone/>
              <a:defRPr sz="1707" b="1"/>
            </a:lvl4pPr>
            <a:lvl5pPr>
              <a:buNone/>
              <a:defRPr sz="1707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2"/>
            <a:ext cx="4041775" cy="750887"/>
          </a:xfrm>
        </p:spPr>
        <p:txBody>
          <a:bodyPr anchor="ctr"/>
          <a:lstStyle>
            <a:lvl1pPr marL="0" indent="0">
              <a:buNone/>
              <a:defRPr sz="2560" b="0" cap="all" baseline="0">
                <a:solidFill>
                  <a:schemeClr val="tx1"/>
                </a:solidFill>
              </a:defRPr>
            </a:lvl1pPr>
            <a:lvl2pPr>
              <a:buNone/>
              <a:defRPr sz="2133" b="1"/>
            </a:lvl2pPr>
            <a:lvl3pPr>
              <a:buNone/>
              <a:defRPr sz="1920" b="1"/>
            </a:lvl3pPr>
            <a:lvl4pPr>
              <a:buNone/>
              <a:defRPr sz="1707" b="1"/>
            </a:lvl4pPr>
            <a:lvl5pPr>
              <a:buNone/>
              <a:defRPr sz="1707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0"/>
            <a:ext cx="4041775" cy="3763963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80199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85301"/>
      </p:ext>
    </p:extLst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36984"/>
      </p:ext>
    </p:extLst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348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0"/>
            <a:ext cx="3008313" cy="4602163"/>
          </a:xfrm>
        </p:spPr>
        <p:txBody>
          <a:bodyPr/>
          <a:lstStyle>
            <a:lvl1pPr marL="0" indent="0">
              <a:buNone/>
              <a:defRPr sz="1493"/>
            </a:lvl1pPr>
            <a:lvl2pPr>
              <a:buNone/>
              <a:defRPr sz="1280"/>
            </a:lvl2pPr>
            <a:lvl3pPr>
              <a:buNone/>
              <a:defRPr sz="1067"/>
            </a:lvl3pPr>
            <a:lvl4pPr>
              <a:buNone/>
              <a:defRPr sz="960"/>
            </a:lvl4pPr>
            <a:lvl5pPr>
              <a:buNone/>
              <a:defRPr sz="96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773"/>
            </a:lvl1pPr>
            <a:lvl2pPr>
              <a:defRPr sz="2560"/>
            </a:lvl2pPr>
            <a:lvl3pPr>
              <a:defRPr sz="2348"/>
            </a:lvl3pPr>
            <a:lvl4pPr>
              <a:defRPr sz="2133"/>
            </a:lvl4pPr>
            <a:lvl5pPr>
              <a:defRPr sz="192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42928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11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1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133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413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9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93"/>
            </a:lvl1pPr>
            <a:lvl2pPr>
              <a:defRPr sz="1280"/>
            </a:lvl2pPr>
            <a:lvl3pPr>
              <a:defRPr sz="1067"/>
            </a:lvl3pPr>
            <a:lvl4pPr>
              <a:defRPr sz="960"/>
            </a:lvl4pPr>
            <a:lvl5pPr>
              <a:defRPr sz="96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82648"/>
      </p:ext>
    </p:extLst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03687"/>
      </p:ext>
    </p:extLst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94831"/>
      </p:ext>
    </p:extLst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121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87710" indent="0" algn="ctr">
              <a:buNone/>
            </a:lvl2pPr>
            <a:lvl3pPr marL="975421" indent="0" algn="ctr">
              <a:buNone/>
            </a:lvl3pPr>
            <a:lvl4pPr marL="1463132" indent="0" algn="ctr">
              <a:buNone/>
            </a:lvl4pPr>
            <a:lvl5pPr marL="1950842" indent="0" algn="ctr">
              <a:buNone/>
            </a:lvl5pPr>
            <a:lvl6pPr marL="2438552" indent="0" algn="ctr">
              <a:buNone/>
            </a:lvl6pPr>
            <a:lvl7pPr marL="2926263" indent="0" algn="ctr">
              <a:buNone/>
            </a:lvl7pPr>
            <a:lvl8pPr marL="3413974" indent="0" algn="ctr">
              <a:buNone/>
            </a:lvl8pPr>
            <a:lvl9pPr marL="390168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3867705"/>
      </p:ext>
    </p:extLst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95220"/>
      </p:ext>
    </p:extLst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121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8034" indent="0" algn="l">
              <a:buNone/>
              <a:defRPr sz="2133">
                <a:solidFill>
                  <a:schemeClr val="tx1"/>
                </a:solidFill>
              </a:defRPr>
            </a:lvl1pPr>
            <a:lvl2pPr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4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73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73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86671"/>
      </p:ext>
    </p:extLst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560" b="0" cap="all" baseline="0">
                <a:solidFill>
                  <a:schemeClr val="tx1"/>
                </a:solidFill>
              </a:defRPr>
            </a:lvl1pPr>
            <a:lvl2pPr>
              <a:buNone/>
              <a:defRPr sz="2133" b="1"/>
            </a:lvl2pPr>
            <a:lvl3pPr>
              <a:buNone/>
              <a:defRPr sz="1920" b="1"/>
            </a:lvl3pPr>
            <a:lvl4pPr>
              <a:buNone/>
              <a:defRPr sz="1707" b="1"/>
            </a:lvl4pPr>
            <a:lvl5pPr>
              <a:buNone/>
              <a:defRPr sz="1707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2"/>
            <a:ext cx="4041775" cy="750887"/>
          </a:xfrm>
        </p:spPr>
        <p:txBody>
          <a:bodyPr anchor="ctr"/>
          <a:lstStyle>
            <a:lvl1pPr marL="0" indent="0">
              <a:buNone/>
              <a:defRPr sz="2560" b="0" cap="all" baseline="0">
                <a:solidFill>
                  <a:schemeClr val="tx1"/>
                </a:solidFill>
              </a:defRPr>
            </a:lvl1pPr>
            <a:lvl2pPr>
              <a:buNone/>
              <a:defRPr sz="2133" b="1"/>
            </a:lvl2pPr>
            <a:lvl3pPr>
              <a:buNone/>
              <a:defRPr sz="1920" b="1"/>
            </a:lvl3pPr>
            <a:lvl4pPr>
              <a:buNone/>
              <a:defRPr sz="1707" b="1"/>
            </a:lvl4pPr>
            <a:lvl5pPr>
              <a:buNone/>
              <a:defRPr sz="1707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0"/>
            <a:ext cx="4041775" cy="3763963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47173"/>
      </p:ext>
    </p:extLst>
  </p:cSld>
  <p:clrMapOvr>
    <a:masterClrMapping/>
  </p:clrMapOvr>
  <p:transition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77147"/>
      </p:ext>
    </p:extLst>
  </p:cSld>
  <p:clrMapOvr>
    <a:masterClrMapping/>
  </p:clrMapOvr>
  <p:transition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56281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57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348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0"/>
            <a:ext cx="3008313" cy="4602163"/>
          </a:xfrm>
        </p:spPr>
        <p:txBody>
          <a:bodyPr/>
          <a:lstStyle>
            <a:lvl1pPr marL="0" indent="0">
              <a:buNone/>
              <a:defRPr sz="1493"/>
            </a:lvl1pPr>
            <a:lvl2pPr>
              <a:buNone/>
              <a:defRPr sz="1280"/>
            </a:lvl2pPr>
            <a:lvl3pPr>
              <a:buNone/>
              <a:defRPr sz="1067"/>
            </a:lvl3pPr>
            <a:lvl4pPr>
              <a:buNone/>
              <a:defRPr sz="960"/>
            </a:lvl4pPr>
            <a:lvl5pPr>
              <a:buNone/>
              <a:defRPr sz="96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773"/>
            </a:lvl1pPr>
            <a:lvl2pPr>
              <a:defRPr sz="2560"/>
            </a:lvl2pPr>
            <a:lvl3pPr>
              <a:defRPr sz="2348"/>
            </a:lvl3pPr>
            <a:lvl4pPr>
              <a:defRPr sz="2133"/>
            </a:lvl4pPr>
            <a:lvl5pPr>
              <a:defRPr sz="192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65362"/>
      </p:ext>
    </p:extLst>
  </p:cSld>
  <p:clrMapOvr>
    <a:masterClrMapping/>
  </p:clrMapOvr>
  <p:transition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1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133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413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9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93"/>
            </a:lvl1pPr>
            <a:lvl2pPr>
              <a:defRPr sz="1280"/>
            </a:lvl2pPr>
            <a:lvl3pPr>
              <a:defRPr sz="1067"/>
            </a:lvl3pPr>
            <a:lvl4pPr>
              <a:defRPr sz="960"/>
            </a:lvl4pPr>
            <a:lvl5pPr>
              <a:defRPr sz="96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3781"/>
      </p:ext>
    </p:extLst>
  </p:cSld>
  <p:clrMapOvr>
    <a:masterClrMapping/>
  </p:clrMapOvr>
  <p:transition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97381"/>
      </p:ext>
    </p:extLst>
  </p:cSld>
  <p:clrMapOvr>
    <a:masterClrMapping/>
  </p:clrMapOvr>
  <p:transition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54921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5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3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EB1ED-7F5D-4E93-BFE1-7D305AFC75D0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EE4B-E909-4BD2-AF46-C42B183E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8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8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8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8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60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373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85252" indent="-43893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926650" indent="-30238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22" indent="-24385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348" kern="1200">
          <a:solidFill>
            <a:schemeClr val="tx1"/>
          </a:solidFill>
          <a:latin typeface="+mn-lt"/>
          <a:ea typeface="+mn-ea"/>
          <a:cs typeface="+mn-cs"/>
        </a:defRPr>
      </a:lvl3pPr>
      <a:lvl4pPr marL="1443623" indent="-19508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648462" indent="-19508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1882563" indent="-19508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097156" indent="-19508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2311748" indent="-19508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93" kern="1200">
          <a:solidFill>
            <a:schemeClr val="tx1"/>
          </a:solidFill>
          <a:latin typeface="+mn-lt"/>
          <a:ea typeface="+mn-ea"/>
          <a:cs typeface="+mn-cs"/>
        </a:defRPr>
      </a:lvl8pPr>
      <a:lvl9pPr marL="2526340" indent="-19508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9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8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857250"/>
            <a:fld id="{4943D8BD-A3BC-49F8-BF62-BF6F23A5F99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10/11/2020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8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85725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8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857250"/>
            <a:fld id="{A29407DD-4547-4A26-B57F-96BA19E128D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85725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50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373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85252" indent="-43893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926650" indent="-30238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22" indent="-24385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348" kern="1200">
          <a:solidFill>
            <a:schemeClr val="tx1"/>
          </a:solidFill>
          <a:latin typeface="+mn-lt"/>
          <a:ea typeface="+mn-ea"/>
          <a:cs typeface="+mn-cs"/>
        </a:defRPr>
      </a:lvl3pPr>
      <a:lvl4pPr marL="1443623" indent="-19508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648462" indent="-19508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1882563" indent="-19508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097156" indent="-19508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2311748" indent="-19508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93" kern="1200">
          <a:solidFill>
            <a:schemeClr val="tx1"/>
          </a:solidFill>
          <a:latin typeface="+mn-lt"/>
          <a:ea typeface="+mn-ea"/>
          <a:cs typeface="+mn-cs"/>
        </a:defRPr>
      </a:lvl8pPr>
      <a:lvl9pPr marL="2526340" indent="-19508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9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" y="235974"/>
            <a:ext cx="8745793" cy="6459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18596630">
            <a:off x="-314024" y="1865275"/>
            <a:ext cx="4601498" cy="75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কোম্পানীগঞ্জ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অনলাইন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3358659">
            <a:off x="5087853" y="1983723"/>
            <a:ext cx="4596136" cy="712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স্কুলের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পক্ষ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" y="3107216"/>
            <a:ext cx="8745792" cy="35640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3186" y="5888015"/>
            <a:ext cx="4572870" cy="747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89288" y="457200"/>
            <a:ext cx="2109021" cy="19320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পানির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439" y="457200"/>
            <a:ext cx="2094271" cy="19320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বায়ুর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9289" y="4321278"/>
            <a:ext cx="2109022" cy="20795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আক্রান্ত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রোগী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দ্বারা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439" y="4321278"/>
            <a:ext cx="2094271" cy="20795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প্রাণী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</a:t>
            </a:r>
          </a:p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পোকামাকড়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দ্বারা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 rot="19822508">
            <a:off x="4784764" y="2341179"/>
            <a:ext cx="951272" cy="9123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884239">
            <a:off x="3349891" y="2355674"/>
            <a:ext cx="965035" cy="95344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635264">
            <a:off x="4813974" y="3430148"/>
            <a:ext cx="951272" cy="9123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956920">
            <a:off x="3438888" y="3430581"/>
            <a:ext cx="951272" cy="9123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43748" y="2389240"/>
            <a:ext cx="2256503" cy="19320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কিভাবে</a:t>
            </a:r>
            <a:endParaRPr lang="en-U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ছড়ায়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1375 -0.0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13455 -0.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1667 0.096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13767 0.1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62432" y="235974"/>
            <a:ext cx="5619136" cy="6341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বায়ুর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সংক্রমনঃ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49" y="1002889"/>
            <a:ext cx="2856661" cy="27374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40" y="1002890"/>
            <a:ext cx="2934431" cy="273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674" y="1002891"/>
            <a:ext cx="2534222" cy="273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03" y="3873101"/>
            <a:ext cx="2860872" cy="27137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90" y="3873101"/>
            <a:ext cx="2858729" cy="2713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55202" y="2892333"/>
            <a:ext cx="2256753" cy="709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গুটিবসন্ত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28666" y="2945605"/>
            <a:ext cx="2294500" cy="6563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সোয়াইন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ফ্ল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76224" y="2892333"/>
            <a:ext cx="1135751" cy="6784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হাম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8709" y="5807235"/>
            <a:ext cx="1430593" cy="6013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যক্ষা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00947" y="5807235"/>
            <a:ext cx="1710813" cy="6013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করোনা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16674" y="3873101"/>
            <a:ext cx="2534222" cy="27137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এগুলো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বায়ুর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ছড়ায়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এজন্য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এগুলো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বায়ু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বাহিত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সংক্রামক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64225" y="280220"/>
            <a:ext cx="6415549" cy="840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পানির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সংক্রমনঃ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" y="1238866"/>
            <a:ext cx="4031225" cy="202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875" r="78402">
                        <a14:foregroundMark x1="72462" y1="70667" x2="72462" y2="70667"/>
                        <a14:foregroundMark x1="71058" y1="54667" x2="71058" y2="54667"/>
                        <a14:foregroundMark x1="70734" y1="57833" x2="70734" y2="5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071" r="22512"/>
          <a:stretch/>
        </p:blipFill>
        <p:spPr>
          <a:xfrm>
            <a:off x="4552334" y="1238866"/>
            <a:ext cx="4281949" cy="20205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3" y="3429000"/>
            <a:ext cx="4281949" cy="2234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6" y="3429001"/>
            <a:ext cx="4031224" cy="223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754761" y="2190139"/>
            <a:ext cx="2079522" cy="652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আমাশয়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0831" y="2568063"/>
            <a:ext cx="2485104" cy="652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টাইফয়েড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831" y="3534083"/>
            <a:ext cx="2227006" cy="6489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ডায়রিয়া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27603" y="4992332"/>
            <a:ext cx="1806679" cy="6489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কলেরা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0554" y="5768463"/>
            <a:ext cx="8573728" cy="9568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পানির মাধ্যমে ছড়ায় এজন্য এগুলো হলো </a:t>
            </a:r>
            <a:r>
              <a:rPr lang="bn-IN" sz="36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সংক্রামক</a:t>
            </a:r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রোগ।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1381" y="221226"/>
            <a:ext cx="6961238" cy="72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আক্রান্ত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দ্বারা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সংক্রমনঃ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72" y="1165124"/>
            <a:ext cx="4247534" cy="3510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30" y="1185575"/>
            <a:ext cx="3962401" cy="3490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69110" y="3761702"/>
            <a:ext cx="943896" cy="6923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3940" y="2529348"/>
            <a:ext cx="1002891" cy="759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হাম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472" y="4917779"/>
            <a:ext cx="8657302" cy="17632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ব্যক্তির প্রত্যক্ষ বা পরোক্ষ সংস্পর্শে এসব রোগ ছড়ায় বলে </a:t>
            </a:r>
          </a:p>
          <a:p>
            <a:pPr lvl="0" algn="ctr"/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en-US" sz="36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ছোঁয়াচে</a:t>
            </a: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বলে।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1664" y="235974"/>
            <a:ext cx="7580671" cy="7079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প্রাণী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পোকামাকড়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দ্বারা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সংক্রমনঃ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2" y="1179870"/>
            <a:ext cx="4075398" cy="3716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1179870"/>
            <a:ext cx="4104897" cy="3716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47578" y="3849329"/>
            <a:ext cx="1396251" cy="545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</a:rPr>
              <a:t>কুকুর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48982" y="3141406"/>
            <a:ext cx="1253613" cy="575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মশা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4465" y="4999703"/>
            <a:ext cx="8499915" cy="16370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রোগ বিভিন্ন প্রাণী ও পোকামাকড়ের মাধ্যমে ছড়ায় এজন্য এগুলো হলো</a:t>
            </a:r>
          </a:p>
          <a:p>
            <a:pPr lvl="0" algn="ctr"/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ও পোকামাকড় বাহিত সংক্রামক</a:t>
            </a:r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রোগ।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51470" y="206478"/>
            <a:ext cx="3834582" cy="6636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কাজঃ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974" y="1047137"/>
            <a:ext cx="8686800" cy="693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প্রশ্নগুলোর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খাতায়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974" y="1740309"/>
            <a:ext cx="8686800" cy="4911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(ক) </a:t>
            </a:r>
            <a:r>
              <a:rPr lang="en-US" sz="4000" dirty="0" err="1" smtClean="0"/>
              <a:t>পানিবাহিত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তিনটি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রোগের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লেখ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smtClean="0"/>
              <a:t>(খ) </a:t>
            </a:r>
            <a:r>
              <a:rPr lang="en-US" sz="4000" dirty="0" err="1" smtClean="0"/>
              <a:t>বায়ুবাহিত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তিনটি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রোগের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লেখ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smtClean="0"/>
              <a:t>(গ) </a:t>
            </a:r>
            <a:r>
              <a:rPr lang="en-US" sz="4000" dirty="0" err="1" smtClean="0"/>
              <a:t>দুইটি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ছোঁয়াচে</a:t>
            </a:r>
            <a:r>
              <a:rPr lang="en-US" sz="4000" dirty="0" smtClean="0"/>
              <a:t> </a:t>
            </a:r>
            <a:r>
              <a:rPr lang="en-US" sz="4000" dirty="0" err="1" smtClean="0"/>
              <a:t>রোগের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লেখ</a:t>
            </a:r>
            <a:r>
              <a:rPr lang="en-US" sz="4000" dirty="0" smtClean="0"/>
              <a:t>।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88142" y="3185650"/>
            <a:ext cx="6813756" cy="5751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ডায়রিয়া,কলেরা,আমাশয়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8142" y="4350773"/>
            <a:ext cx="6813756" cy="575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হাম,গুটিবসন্ত,যক্ষা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8142" y="5663376"/>
            <a:ext cx="6813755" cy="663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ইবোলা,হাম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457" y="398207"/>
            <a:ext cx="1401097" cy="10766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কাজঃ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7290" y="516194"/>
            <a:ext cx="6769510" cy="840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ছকটি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সাজিয়ে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খাতায়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লেখঃ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456" y="2359742"/>
            <a:ext cx="8450828" cy="41590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/>
              <a:t>বায়ুবাহিত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পানিবাহিত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ছোঁয়াচে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প্রাণী</a:t>
            </a:r>
            <a:r>
              <a:rPr lang="en-US" sz="3600" dirty="0" smtClean="0"/>
              <a:t> ও </a:t>
            </a:r>
            <a:r>
              <a:rPr lang="en-US" sz="3600" dirty="0" err="1" smtClean="0"/>
              <a:t>পোকা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383456" y="1710814"/>
            <a:ext cx="8450828" cy="6341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</a:t>
            </a:r>
            <a:r>
              <a:rPr lang="en-US" sz="2800" dirty="0" err="1" smtClean="0"/>
              <a:t>রোগের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প্রকারঃ</a:t>
            </a:r>
            <a:r>
              <a:rPr lang="en-US" dirty="0" smtClean="0"/>
              <a:t>                                           </a:t>
            </a:r>
            <a:r>
              <a:rPr lang="en-US" sz="2800" dirty="0" err="1" smtClean="0"/>
              <a:t>রোগের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নামঃ</a:t>
            </a:r>
            <a:r>
              <a:rPr lang="en-US" sz="2800" dirty="0" smtClean="0"/>
              <a:t>  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495368" y="1710814"/>
            <a:ext cx="0" cy="4807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42852" y="2470355"/>
            <a:ext cx="5043948" cy="9512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/>
              <a:t>সোয়াইনফ্ল,হাম,গুটিবসন্ত</a:t>
            </a:r>
            <a:r>
              <a:rPr lang="en-US" sz="3200" dirty="0" smtClean="0"/>
              <a:t>,</a:t>
            </a:r>
          </a:p>
          <a:p>
            <a:r>
              <a:rPr lang="en-US" sz="3200" dirty="0" err="1" smtClean="0"/>
              <a:t>যক্ষা</a:t>
            </a:r>
            <a:r>
              <a:rPr lang="en-US" sz="3200" dirty="0" smtClean="0"/>
              <a:t>,</a:t>
            </a:r>
            <a:r>
              <a:rPr lang="en-US" sz="2800" dirty="0" smtClean="0"/>
              <a:t> </a:t>
            </a:r>
            <a:r>
              <a:rPr lang="en-US" sz="3200" dirty="0" err="1" smtClean="0"/>
              <a:t>ইনফ্লয়েঞ্জা</a:t>
            </a:r>
            <a:r>
              <a:rPr lang="en-US" sz="3200" dirty="0" smtClean="0"/>
              <a:t>।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3642852" y="3532238"/>
            <a:ext cx="5043948" cy="10766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/>
              <a:t>ডায়রিয়া,কলেরা,আমাশয়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টাইফয়েড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3642852" y="4719484"/>
            <a:ext cx="5043948" cy="7226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r>
              <a:rPr lang="en-US" sz="44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ইবোলা</a:t>
            </a:r>
            <a:r>
              <a:rPr lang="en-US" sz="44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en-US" sz="44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2852" y="5781368"/>
            <a:ext cx="5043948" cy="626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/>
              <a:t>জলাতঙ্ক,ম্যালেরিয়া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ডেঙ্গু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67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671" y="1474839"/>
            <a:ext cx="5471759" cy="491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3100" r="5279" b="3066"/>
          <a:stretch/>
        </p:blipFill>
        <p:spPr>
          <a:xfrm>
            <a:off x="4630994" y="2502885"/>
            <a:ext cx="2409494" cy="274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474838" y="280220"/>
            <a:ext cx="6194322" cy="72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বইয়ে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সংযোগঃ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213" y="1474839"/>
            <a:ext cx="2344993" cy="4911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বিজ্ঞান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বইয়ের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৪৮নং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পৃষ্ঠা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খুলে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পাঠ্যাংশটি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মনযোগ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সহকারে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324465"/>
            <a:ext cx="3200400" cy="89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মূল্যায়নঃ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723" y="1548579"/>
            <a:ext cx="8657303" cy="9144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প্রশ্নগুলোর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খাতায়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লেখঃ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723" y="2580966"/>
            <a:ext cx="8657303" cy="38345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বায়ুবাহিত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পানিবাহিত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কাকে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সংক্রামক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কীভাবে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ছড়ায়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৪।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ছোঁয়াচে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7703" y="184355"/>
            <a:ext cx="8288593" cy="766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প্রশ্নগুলোর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মিলিয়ে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নাওঃ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471" y="1117192"/>
            <a:ext cx="8613058" cy="5593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হাঁচি-কাশি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কথাবার্তা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বলার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বায়ুতে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জীবাণু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ছড়ানোর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গুলোকে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বায়ুবাহিত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জীবাণুযুক্ত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দূষিত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পানির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বিস্তার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সেগুলোকে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পানিবাহিত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সংক্রামক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প্রাণী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পোকামাকড়ের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ছড়ায়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৪।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রোগাক্রান্ত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ব্যক্তির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প্রত্যক্ষ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পরোক্ষ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সংস্পর্শে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বিস্তার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লাভ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-ই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ছোঁয়াচে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1" y="1"/>
            <a:ext cx="912368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7250"/>
            <a:endParaRPr lang="en-US" sz="192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1" y="96522"/>
            <a:ext cx="918464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/>
            <a:r>
              <a:rPr lang="en-US" sz="7680" b="1" dirty="0" err="1">
                <a:ln>
                  <a:solidFill>
                    <a:srgbClr val="00B05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680" b="1" dirty="0">
                <a:ln>
                  <a:solidFill>
                    <a:srgbClr val="00B05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80" b="1" dirty="0" err="1">
                <a:ln>
                  <a:solidFill>
                    <a:srgbClr val="00B05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680" b="1" dirty="0">
                <a:ln>
                  <a:solidFill>
                    <a:srgbClr val="00B05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80" b="1" dirty="0" err="1">
                <a:ln>
                  <a:solidFill>
                    <a:srgbClr val="00B05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680" b="1" dirty="0">
                <a:ln>
                  <a:solidFill>
                    <a:srgbClr val="00B05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80" b="1" dirty="0" err="1">
                <a:ln>
                  <a:solidFill>
                    <a:srgbClr val="00B05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680" b="1" dirty="0">
                <a:ln>
                  <a:solidFill>
                    <a:srgbClr val="00B05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680" b="1" dirty="0" err="1">
                <a:ln>
                  <a:solidFill>
                    <a:srgbClr val="00B05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680" b="1" dirty="0">
              <a:ln>
                <a:solidFill>
                  <a:srgbClr val="00B05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546831"/>
            <a:ext cx="8715375" cy="4096856"/>
          </a:xfrm>
          <a:prstGeom prst="rect">
            <a:avLst/>
          </a:prstGeom>
        </p:spPr>
      </p:pic>
      <p:pic>
        <p:nvPicPr>
          <p:cNvPr id="10" name="Picture 9" descr="fad225214130494f40d2c8f22166aab4 -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" y="2291081"/>
            <a:ext cx="5364480" cy="382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" y="1"/>
            <a:ext cx="9123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7749" y="247034"/>
            <a:ext cx="6828502" cy="6341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ছকটি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সাজিয়ে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খাতায়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2916" y="1799303"/>
            <a:ext cx="5914102" cy="4701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52916" y="1106128"/>
            <a:ext cx="5914102" cy="6931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</a:t>
            </a:r>
            <a:r>
              <a:rPr lang="en-US" sz="2000" dirty="0" smtClean="0"/>
              <a:t>   </a:t>
            </a:r>
            <a:r>
              <a:rPr lang="en-US" sz="2800" dirty="0" err="1" smtClean="0"/>
              <a:t>বায়ুবাহিত</a:t>
            </a:r>
            <a:r>
              <a:rPr lang="en-US" sz="2000" dirty="0" smtClean="0"/>
              <a:t> </a:t>
            </a:r>
            <a:r>
              <a:rPr lang="en-US" dirty="0" smtClean="0"/>
              <a:t>                             </a:t>
            </a:r>
            <a:r>
              <a:rPr lang="en-US" sz="2800" dirty="0" err="1" smtClean="0"/>
              <a:t>পানিবাহিত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41" name="Straight Connector 40"/>
          <p:cNvCxnSpPr>
            <a:stCxn id="39" idx="0"/>
            <a:endCxn id="39" idx="0"/>
          </p:cNvCxnSpPr>
          <p:nvPr/>
        </p:nvCxnSpPr>
        <p:spPr>
          <a:xfrm>
            <a:off x="6009967" y="11061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9" idx="0"/>
            <a:endCxn id="4" idx="2"/>
          </p:cNvCxnSpPr>
          <p:nvPr/>
        </p:nvCxnSpPr>
        <p:spPr>
          <a:xfrm>
            <a:off x="6009967" y="1106128"/>
            <a:ext cx="0" cy="5394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35974" y="1106129"/>
            <a:ext cx="2816942" cy="5394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9715" y="1224113"/>
            <a:ext cx="2227007" cy="589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কলেরা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09715" y="1887794"/>
            <a:ext cx="2227006" cy="567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যক্ষা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09715" y="2507222"/>
            <a:ext cx="2227006" cy="589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ডায়রিয়া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31839" y="3982061"/>
            <a:ext cx="2227006" cy="5973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হাম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331839" y="3307321"/>
            <a:ext cx="2227006" cy="6046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আমাশয়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09715" y="4546190"/>
            <a:ext cx="2227006" cy="6341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গুটিবসন্ত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09715" y="5250426"/>
            <a:ext cx="2227006" cy="5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টাইফয়েড</a:t>
            </a:r>
            <a:endParaRPr lang="en-US" sz="3600" dirty="0"/>
          </a:p>
        </p:txBody>
      </p:sp>
      <p:sp>
        <p:nvSpPr>
          <p:cNvPr id="54" name="Rectangle 53"/>
          <p:cNvSpPr/>
          <p:nvPr/>
        </p:nvSpPr>
        <p:spPr>
          <a:xfrm>
            <a:off x="309715" y="5880921"/>
            <a:ext cx="2227006" cy="6194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ইনফ্লয়েঞ্জা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67031 0.0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7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33472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66701 0.003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5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66128 0.017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321 -0.172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32673 -0.138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66545 -0.127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33316 -0.202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162233"/>
            <a:ext cx="3200400" cy="6489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0" y="2639961"/>
            <a:ext cx="8804786" cy="41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Manual Input 5"/>
          <p:cNvSpPr/>
          <p:nvPr/>
        </p:nvSpPr>
        <p:spPr>
          <a:xfrm rot="5585890">
            <a:off x="-620983" y="4544986"/>
            <a:ext cx="3070764" cy="1281249"/>
          </a:xfrm>
          <a:prstGeom prst="flowChartManualInp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728" y="2703448"/>
            <a:ext cx="2079523" cy="1027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697" y="1430594"/>
            <a:ext cx="2485103" cy="12093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91729" y="516194"/>
            <a:ext cx="3075038" cy="9144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71151" y="1662074"/>
            <a:ext cx="5161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6079" y="1662074"/>
            <a:ext cx="545690" cy="541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28847" y="1662073"/>
            <a:ext cx="523569" cy="541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67" y="969995"/>
            <a:ext cx="5626510" cy="31119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17041" y="1247852"/>
            <a:ext cx="4878030" cy="2483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বায়ুবাহিত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চারটি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বায়ুবাহিত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রোগের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লিখে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আনবে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fad225214130494f40d2c8f22166aab4 -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426"/>
            <a:ext cx="3169920" cy="2519680"/>
          </a:xfrm>
          <a:prstGeom prst="rect">
            <a:avLst/>
          </a:prstGeom>
        </p:spPr>
      </p:pic>
      <p:pic>
        <p:nvPicPr>
          <p:cNvPr id="6" name="Picture 5" descr="fad225214130494f40d2c8f22166aab4 -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645" y="356427"/>
            <a:ext cx="3169920" cy="25196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22900" y="1345927"/>
            <a:ext cx="5106220" cy="4906523"/>
            <a:chOff x="2032818" y="1325909"/>
            <a:chExt cx="4787081" cy="5299787"/>
          </a:xfrm>
        </p:grpSpPr>
        <p:pic>
          <p:nvPicPr>
            <p:cNvPr id="8" name="Picture 7" descr="fad225214130494f40d2c8f22166aab4 - Copy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0459" y="1325909"/>
              <a:ext cx="2971800" cy="23622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032818" y="2920896"/>
              <a:ext cx="4787081" cy="3704800"/>
              <a:chOff x="2032818" y="2920896"/>
              <a:chExt cx="4787081" cy="3704800"/>
            </a:xfrm>
          </p:grpSpPr>
          <p:sp>
            <p:nvSpPr>
              <p:cNvPr id="10" name="Cloud 9"/>
              <p:cNvSpPr/>
              <p:nvPr/>
            </p:nvSpPr>
            <p:spPr>
              <a:xfrm>
                <a:off x="2032818" y="3494696"/>
                <a:ext cx="4787081" cy="3131000"/>
              </a:xfrm>
              <a:prstGeom prst="cloud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57250"/>
                <a:r>
                  <a:rPr lang="bn-IN" sz="9387" b="1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সবাইকে ধন্যবাদ</a:t>
                </a:r>
                <a:endParaRPr lang="en-US" sz="9387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4888766" y="2920896"/>
                <a:ext cx="381000" cy="442834"/>
              </a:xfrm>
              <a:prstGeom prst="downArrow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57250"/>
                <a:endParaRPr lang="en-US" sz="1920" dirty="0">
                  <a:solidFill>
                    <a:prstClr val="black"/>
                  </a:solidFill>
                  <a:latin typeface="Book Antiqu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804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3878826"/>
            <a:ext cx="8922774" cy="2841602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1814051" y="324463"/>
            <a:ext cx="5515897" cy="1209367"/>
          </a:xfrm>
          <a:prstGeom prst="flowChartMultidocumen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পরিচিতিঃ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6" y="2020529"/>
            <a:ext cx="3354029" cy="3869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34" y="1676475"/>
            <a:ext cx="4970207" cy="4557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243234" y="2359799"/>
            <a:ext cx="4055806" cy="3347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সাজ্জাদুর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রহমান</a:t>
            </a:r>
            <a:endParaRPr 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endParaRPr 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জালিয়ারপাড়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সপ্রাবি</a:t>
            </a:r>
            <a:endParaRPr 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কোম্পানীগঞ্জ,সিলেট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6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87445" y="280220"/>
            <a:ext cx="3569109" cy="796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পরিচিতিঃ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0" y="1592825"/>
            <a:ext cx="3168421" cy="4748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598607" y="1179871"/>
            <a:ext cx="5353664" cy="5501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1322" y="1563327"/>
            <a:ext cx="3967316" cy="4970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শ্রেণিঃ</a:t>
            </a:r>
            <a:r>
              <a:rPr lang="en-US" sz="4400" dirty="0" smtClean="0"/>
              <a:t> </a:t>
            </a:r>
            <a:r>
              <a:rPr lang="en-US" sz="4400" dirty="0" err="1" smtClean="0"/>
              <a:t>পঞ্চম</a:t>
            </a:r>
            <a:endParaRPr lang="en-US" sz="4400" dirty="0" smtClean="0"/>
          </a:p>
          <a:p>
            <a:pPr algn="ctr"/>
            <a:r>
              <a:rPr lang="en-US" sz="4400" dirty="0" err="1" smtClean="0"/>
              <a:t>বিষয়ঃ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প্রাথমিক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বিজ্ঞান</a:t>
            </a:r>
            <a:endParaRPr lang="en-US" sz="4400" dirty="0" smtClean="0"/>
          </a:p>
          <a:p>
            <a:pPr algn="ctr"/>
            <a:r>
              <a:rPr lang="en-US" sz="4400" dirty="0" err="1" smtClean="0"/>
              <a:t>অধ্যায়ঃ</a:t>
            </a:r>
            <a:r>
              <a:rPr lang="en-US" sz="4400" dirty="0" smtClean="0"/>
              <a:t> </a:t>
            </a:r>
            <a:r>
              <a:rPr lang="en-US" sz="4400" dirty="0" err="1" smtClean="0"/>
              <a:t>সপ্তম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25465" y="1563327"/>
            <a:ext cx="693067" cy="5324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2E4658-95A3-455E-A0FA-0B48D1383C23}"/>
              </a:ext>
            </a:extLst>
          </p:cNvPr>
          <p:cNvCxnSpPr/>
          <p:nvPr/>
        </p:nvCxnSpPr>
        <p:spPr>
          <a:xfrm flipH="1">
            <a:off x="4331895" y="1954159"/>
            <a:ext cx="14750" cy="4188542"/>
          </a:xfrm>
          <a:prstGeom prst="line">
            <a:avLst/>
          </a:prstGeom>
          <a:ln w="1143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90" y="1283110"/>
            <a:ext cx="607086" cy="5250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1877" y="392301"/>
            <a:ext cx="57943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799"/>
            <a:ext cx="9144000" cy="4529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017" y="4195770"/>
            <a:ext cx="857596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ভিডিওটির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017" y="3308531"/>
            <a:ext cx="857596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737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3895" y="501444"/>
            <a:ext cx="7211963" cy="8849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আমাদের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4" y="2197511"/>
            <a:ext cx="8834284" cy="45397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" y="2197511"/>
            <a:ext cx="7875639" cy="3703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4620" y="2544782"/>
            <a:ext cx="6799006" cy="3008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সংক্রামক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রোগের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প্রকারভেদ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" y="1592826"/>
            <a:ext cx="8760542" cy="4837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0767" y="2367116"/>
            <a:ext cx="7182465" cy="3288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6000" b="1" i="1" dirty="0">
                <a:ln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lvl="0" algn="ctr"/>
            <a:r>
              <a:rPr lang="bn-IN" sz="6000" b="1" i="1" dirty="0">
                <a:ln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৯.২.২ বিভিন্ন প্রকার সংক্রামক রোগের উদাহরণ দিতে পারবে।</a:t>
            </a:r>
            <a:endParaRPr lang="en-US" sz="6000" b="1" i="1" dirty="0">
              <a:ln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5496" y="243349"/>
            <a:ext cx="4513006" cy="1157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শিখনফলঃ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60923" y="330878"/>
            <a:ext cx="482215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1858" y="5843701"/>
            <a:ext cx="2749007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974" y="5826016"/>
            <a:ext cx="2762728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74022" y="5843701"/>
            <a:ext cx="3034004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74" y="1371600"/>
            <a:ext cx="2762728" cy="40687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858" y="1371600"/>
            <a:ext cx="2749007" cy="40687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22" y="1371599"/>
            <a:ext cx="2916018" cy="4068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387928"/>
            <a:ext cx="6331527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i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মনোযোগ সহকারে দেখ।</a:t>
            </a:r>
            <a:endParaRPr lang="en-US" sz="4000" b="1" i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095" y="4720926"/>
            <a:ext cx="8627807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জীবাণু যেমন-ব্যাকটেরিয়া, ভাইরাস, ছত্রাক ইত্যাদি শরীরে প্রবেশের ফলে সৃষ্ট রোগই হলো সংক্রামক রোগ।</a:t>
            </a:r>
            <a:endParaRPr lang="en-US" sz="4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001352Kalerkantho-14-07-2019-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260764"/>
            <a:ext cx="4313904" cy="32620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0" y="1260764"/>
            <a:ext cx="4070555" cy="3262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8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434</Words>
  <Application>Microsoft Office PowerPoint</Application>
  <PresentationFormat>On-screen Show (4:3)</PresentationFormat>
  <Paragraphs>117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Lucida Sans</vt:lpstr>
      <vt:lpstr>NikoshBAN</vt:lpstr>
      <vt:lpstr>Wingdings</vt:lpstr>
      <vt:lpstr>Wingdings 2</vt:lpstr>
      <vt:lpstr>Wingdings 3</vt:lpstr>
      <vt:lpstr>Office Theme</vt:lpstr>
      <vt:lpstr>Apex</vt:lpstr>
      <vt:lpstr>1_Apex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Sazzadur Rahman</cp:lastModifiedBy>
  <cp:revision>156</cp:revision>
  <dcterms:created xsi:type="dcterms:W3CDTF">2020-07-23T13:54:16Z</dcterms:created>
  <dcterms:modified xsi:type="dcterms:W3CDTF">2020-10-10T19:50:21Z</dcterms:modified>
</cp:coreProperties>
</file>