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60" r:id="rId5"/>
    <p:sldId id="302" r:id="rId6"/>
    <p:sldId id="303" r:id="rId7"/>
    <p:sldId id="305" r:id="rId8"/>
    <p:sldId id="311" r:id="rId9"/>
    <p:sldId id="308" r:id="rId10"/>
    <p:sldId id="295" r:id="rId11"/>
    <p:sldId id="312" r:id="rId12"/>
    <p:sldId id="313" r:id="rId13"/>
    <p:sldId id="314" r:id="rId14"/>
    <p:sldId id="315" r:id="rId15"/>
    <p:sldId id="264" r:id="rId16"/>
    <p:sldId id="287" r:id="rId17"/>
    <p:sldId id="296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E47D9-11D1-4354-B281-2E084E4DC83C}" type="doc">
      <dgm:prSet loTypeId="urn:microsoft.com/office/officeart/2005/8/layout/arrow6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DA2F956-991C-4EA9-83D8-7E688B1C842D}">
      <dgm:prSet phldrT="[Text]" custT="1"/>
      <dgm:spPr/>
      <dgm:t>
        <a:bodyPr/>
        <a:lstStyle/>
        <a:p>
          <a:pPr algn="l"/>
          <a:r>
            <a:rPr lang="bn-BD" sz="2800" b="1" dirty="0"/>
            <a:t>আয় বলতে বিক্রয় হতে অর্জিত অর্থ বোঝায়।   </a:t>
          </a:r>
          <a:endParaRPr lang="en-US" sz="2800" b="1" dirty="0"/>
        </a:p>
      </dgm:t>
    </dgm:pt>
    <dgm:pt modelId="{4A377FA0-0EFE-47CE-99B3-85E602C0DBB5}" type="parTrans" cxnId="{09BDC464-CB11-45FD-82C5-00F4E4C2947F}">
      <dgm:prSet/>
      <dgm:spPr/>
      <dgm:t>
        <a:bodyPr/>
        <a:lstStyle/>
        <a:p>
          <a:endParaRPr lang="en-US"/>
        </a:p>
      </dgm:t>
    </dgm:pt>
    <dgm:pt modelId="{09BF8F87-FB02-472F-99BB-59CC24E46966}" type="sibTrans" cxnId="{09BDC464-CB11-45FD-82C5-00F4E4C2947F}">
      <dgm:prSet/>
      <dgm:spPr/>
      <dgm:t>
        <a:bodyPr/>
        <a:lstStyle/>
        <a:p>
          <a:endParaRPr lang="en-US"/>
        </a:p>
      </dgm:t>
    </dgm:pt>
    <dgm:pt modelId="{230AF448-253F-4402-902A-126BB1E720D2}">
      <dgm:prSet phldrT="[Text]"/>
      <dgm:spPr/>
      <dgm:t>
        <a:bodyPr/>
        <a:lstStyle/>
        <a:p>
          <a:pPr algn="just"/>
          <a:r>
            <a:rPr lang="bn-BD" b="1" dirty="0"/>
            <a:t>ব্যয় বলতে কাঁচামাল খরচ, বিক্রয় খরচ এবং অবচয় সহ অন্যান্য খরচকে বোঝায়।</a:t>
          </a:r>
          <a:endParaRPr lang="en-US" b="1" dirty="0"/>
        </a:p>
      </dgm:t>
    </dgm:pt>
    <dgm:pt modelId="{487CD9D9-D2FF-4879-82C4-3021E7E518D3}" type="parTrans" cxnId="{18DFA0E7-CE08-402E-8B4C-B0A3F9E085D3}">
      <dgm:prSet/>
      <dgm:spPr/>
      <dgm:t>
        <a:bodyPr/>
        <a:lstStyle/>
        <a:p>
          <a:endParaRPr lang="en-US"/>
        </a:p>
      </dgm:t>
    </dgm:pt>
    <dgm:pt modelId="{60468B69-62D8-4DD7-9023-35B7B8977C97}" type="sibTrans" cxnId="{18DFA0E7-CE08-402E-8B4C-B0A3F9E085D3}">
      <dgm:prSet/>
      <dgm:spPr/>
      <dgm:t>
        <a:bodyPr/>
        <a:lstStyle/>
        <a:p>
          <a:endParaRPr lang="en-US"/>
        </a:p>
      </dgm:t>
    </dgm:pt>
    <dgm:pt modelId="{F48D92CE-1EE5-4668-9788-09DEA5B553BA}" type="pres">
      <dgm:prSet presAssocID="{567E47D9-11D1-4354-B281-2E084E4DC83C}" presName="compositeShape" presStyleCnt="0">
        <dgm:presLayoutVars>
          <dgm:chMax val="2"/>
          <dgm:dir/>
          <dgm:resizeHandles val="exact"/>
        </dgm:presLayoutVars>
      </dgm:prSet>
      <dgm:spPr/>
    </dgm:pt>
    <dgm:pt modelId="{E3B63705-F87E-45E4-B055-45A53EE6EE77}" type="pres">
      <dgm:prSet presAssocID="{567E47D9-11D1-4354-B281-2E084E4DC83C}" presName="ribbon" presStyleLbl="node1" presStyleIdx="0" presStyleCnt="1" custScaleX="163934" custLinFactNeighborY="-2365"/>
      <dgm:spPr>
        <a:solidFill>
          <a:schemeClr val="tx1"/>
        </a:solidFill>
      </dgm:spPr>
    </dgm:pt>
    <dgm:pt modelId="{ACAC8296-EEA4-44DC-A615-98D99B1441C0}" type="pres">
      <dgm:prSet presAssocID="{567E47D9-11D1-4354-B281-2E084E4DC83C}" presName="leftArrowText" presStyleLbl="node1" presStyleIdx="0" presStyleCnt="1" custScaleX="192652" custLinFactNeighborX="-60534">
        <dgm:presLayoutVars>
          <dgm:chMax val="0"/>
          <dgm:bulletEnabled val="1"/>
        </dgm:presLayoutVars>
      </dgm:prSet>
      <dgm:spPr/>
    </dgm:pt>
    <dgm:pt modelId="{137188A6-AB72-48E3-AD62-B9DA9392A894}" type="pres">
      <dgm:prSet presAssocID="{567E47D9-11D1-4354-B281-2E084E4DC83C}" presName="rightArrowText" presStyleLbl="node1" presStyleIdx="0" presStyleCnt="1" custScaleX="186542" custLinFactNeighborX="40807">
        <dgm:presLayoutVars>
          <dgm:chMax val="0"/>
          <dgm:bulletEnabled val="1"/>
        </dgm:presLayoutVars>
      </dgm:prSet>
      <dgm:spPr/>
    </dgm:pt>
  </dgm:ptLst>
  <dgm:cxnLst>
    <dgm:cxn modelId="{C182C106-5F12-4625-AAD7-40752DC18932}" type="presOf" srcId="{7DA2F956-991C-4EA9-83D8-7E688B1C842D}" destId="{ACAC8296-EEA4-44DC-A615-98D99B1441C0}" srcOrd="0" destOrd="0" presId="urn:microsoft.com/office/officeart/2005/8/layout/arrow6"/>
    <dgm:cxn modelId="{E0D6C107-6D48-4B06-A144-4949CB8BE6DB}" type="presOf" srcId="{567E47D9-11D1-4354-B281-2E084E4DC83C}" destId="{F48D92CE-1EE5-4668-9788-09DEA5B553BA}" srcOrd="0" destOrd="0" presId="urn:microsoft.com/office/officeart/2005/8/layout/arrow6"/>
    <dgm:cxn modelId="{09BDC464-CB11-45FD-82C5-00F4E4C2947F}" srcId="{567E47D9-11D1-4354-B281-2E084E4DC83C}" destId="{7DA2F956-991C-4EA9-83D8-7E688B1C842D}" srcOrd="0" destOrd="0" parTransId="{4A377FA0-0EFE-47CE-99B3-85E602C0DBB5}" sibTransId="{09BF8F87-FB02-472F-99BB-59CC24E46966}"/>
    <dgm:cxn modelId="{18DFA0E7-CE08-402E-8B4C-B0A3F9E085D3}" srcId="{567E47D9-11D1-4354-B281-2E084E4DC83C}" destId="{230AF448-253F-4402-902A-126BB1E720D2}" srcOrd="1" destOrd="0" parTransId="{487CD9D9-D2FF-4879-82C4-3021E7E518D3}" sibTransId="{60468B69-62D8-4DD7-9023-35B7B8977C97}"/>
    <dgm:cxn modelId="{0078E7FA-DF75-4B3F-8DF8-D8F6388E874D}" type="presOf" srcId="{230AF448-253F-4402-902A-126BB1E720D2}" destId="{137188A6-AB72-48E3-AD62-B9DA9392A894}" srcOrd="0" destOrd="0" presId="urn:microsoft.com/office/officeart/2005/8/layout/arrow6"/>
    <dgm:cxn modelId="{3F728CC5-117D-4265-B248-10F4371E7793}" type="presParOf" srcId="{F48D92CE-1EE5-4668-9788-09DEA5B553BA}" destId="{E3B63705-F87E-45E4-B055-45A53EE6EE77}" srcOrd="0" destOrd="0" presId="urn:microsoft.com/office/officeart/2005/8/layout/arrow6"/>
    <dgm:cxn modelId="{00656360-0CD6-4113-81AA-513981552889}" type="presParOf" srcId="{F48D92CE-1EE5-4668-9788-09DEA5B553BA}" destId="{ACAC8296-EEA4-44DC-A615-98D99B1441C0}" srcOrd="1" destOrd="0" presId="urn:microsoft.com/office/officeart/2005/8/layout/arrow6"/>
    <dgm:cxn modelId="{3A2B6657-C5C2-48F3-8A14-29A3B2185238}" type="presParOf" srcId="{F48D92CE-1EE5-4668-9788-09DEA5B553BA}" destId="{137188A6-AB72-48E3-AD62-B9DA9392A89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0376C-DA93-4A43-9E11-86CE1E396123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563EDAC3-7519-4FBE-95E2-DED9EAA479B2}">
      <dgm:prSet phldrT="[Text]" custT="1"/>
      <dgm:spPr>
        <a:solidFill>
          <a:srgbClr val="C00000"/>
        </a:solidFill>
      </dgm:spPr>
      <dgm:t>
        <a:bodyPr/>
        <a:lstStyle/>
        <a:p>
          <a:pPr algn="just"/>
          <a:r>
            <a:rPr lang="bn-BD" sz="2800" b="1" dirty="0">
              <a:solidFill>
                <a:srgbClr val="92D050"/>
              </a:solidFill>
            </a:rPr>
            <a:t>আয় থেকে ব্যয় বাদ দিলে মোট মুনাফা পাওয়া যায়। </a:t>
          </a:r>
          <a:endParaRPr lang="en-US" sz="2800" b="1" dirty="0">
            <a:solidFill>
              <a:srgbClr val="92D050"/>
            </a:solidFill>
          </a:endParaRPr>
        </a:p>
      </dgm:t>
    </dgm:pt>
    <dgm:pt modelId="{6F573C60-F4B4-47C1-869C-400E3BA3A3DB}" type="parTrans" cxnId="{0EC75EDE-EB89-43C4-BA0E-3F8BE45A601E}">
      <dgm:prSet/>
      <dgm:spPr/>
      <dgm:t>
        <a:bodyPr/>
        <a:lstStyle/>
        <a:p>
          <a:endParaRPr lang="en-US"/>
        </a:p>
      </dgm:t>
    </dgm:pt>
    <dgm:pt modelId="{F90913CE-0226-46EC-A676-767F8077C7D7}" type="sibTrans" cxnId="{0EC75EDE-EB89-43C4-BA0E-3F8BE45A601E}">
      <dgm:prSet/>
      <dgm:spPr/>
      <dgm:t>
        <a:bodyPr/>
        <a:lstStyle/>
        <a:p>
          <a:endParaRPr lang="en-US"/>
        </a:p>
      </dgm:t>
    </dgm:pt>
    <dgm:pt modelId="{8365C44F-46C6-4CE4-9BC4-83A8CA5C8BAB}">
      <dgm:prSet phldrT="[Text]"/>
      <dgm:spPr>
        <a:solidFill>
          <a:srgbClr val="00B050"/>
        </a:solidFill>
      </dgm:spPr>
      <dgm:t>
        <a:bodyPr/>
        <a:lstStyle/>
        <a:p>
          <a:pPr algn="just"/>
          <a:r>
            <a:rPr lang="bn-BD" b="1" dirty="0">
              <a:solidFill>
                <a:srgbClr val="FFFF00"/>
              </a:solidFill>
            </a:rPr>
            <a:t>মোট মুনাফা থেকে কর বাদ দিলে নিট মুনাফা পাওয়া যায়। </a:t>
          </a:r>
          <a:endParaRPr lang="en-US" b="1" dirty="0">
            <a:solidFill>
              <a:srgbClr val="FFFF00"/>
            </a:solidFill>
          </a:endParaRPr>
        </a:p>
      </dgm:t>
    </dgm:pt>
    <dgm:pt modelId="{A1E72E3C-DD67-4293-95AF-66C723D6989F}" type="parTrans" cxnId="{301662EE-B606-4E03-BD40-50B5E32394EE}">
      <dgm:prSet/>
      <dgm:spPr/>
      <dgm:t>
        <a:bodyPr/>
        <a:lstStyle/>
        <a:p>
          <a:endParaRPr lang="en-US"/>
        </a:p>
      </dgm:t>
    </dgm:pt>
    <dgm:pt modelId="{D76CF398-EF93-498C-8CC9-E1A3666495F8}" type="sibTrans" cxnId="{301662EE-B606-4E03-BD40-50B5E32394EE}">
      <dgm:prSet/>
      <dgm:spPr/>
      <dgm:t>
        <a:bodyPr/>
        <a:lstStyle/>
        <a:p>
          <a:endParaRPr lang="en-US"/>
        </a:p>
      </dgm:t>
    </dgm:pt>
    <dgm:pt modelId="{B3D4621F-9331-4E67-BF10-5884ED485C25}">
      <dgm:prSet phldrT="[Text]"/>
      <dgm:spPr/>
      <dgm:t>
        <a:bodyPr/>
        <a:lstStyle/>
        <a:p>
          <a:pPr algn="just"/>
          <a:r>
            <a:rPr lang="bn-BD" b="1" dirty="0">
              <a:solidFill>
                <a:schemeClr val="tx1"/>
              </a:solidFill>
            </a:rPr>
            <a:t>নিট মুনাফার সাথে অবচয় যোগ করে নগদ আন্তঃপ্রবাহ পাওয়া যায়। </a:t>
          </a:r>
          <a:endParaRPr lang="en-US" b="1" dirty="0">
            <a:solidFill>
              <a:schemeClr val="tx1"/>
            </a:solidFill>
          </a:endParaRPr>
        </a:p>
      </dgm:t>
    </dgm:pt>
    <dgm:pt modelId="{37480F5C-7B3F-4D21-ACB9-A0BB36C888C1}" type="parTrans" cxnId="{77C802D8-B5CD-43E6-BA37-232056A518D1}">
      <dgm:prSet/>
      <dgm:spPr/>
      <dgm:t>
        <a:bodyPr/>
        <a:lstStyle/>
        <a:p>
          <a:endParaRPr lang="en-US"/>
        </a:p>
      </dgm:t>
    </dgm:pt>
    <dgm:pt modelId="{9C3528AE-2C81-4B66-A42B-120A1F0C79BB}" type="sibTrans" cxnId="{77C802D8-B5CD-43E6-BA37-232056A518D1}">
      <dgm:prSet/>
      <dgm:spPr/>
      <dgm:t>
        <a:bodyPr/>
        <a:lstStyle/>
        <a:p>
          <a:endParaRPr lang="en-US"/>
        </a:p>
      </dgm:t>
    </dgm:pt>
    <dgm:pt modelId="{D492EA57-FFCA-4280-B1E5-82F4BC151CB3}" type="pres">
      <dgm:prSet presAssocID="{B290376C-DA93-4A43-9E11-86CE1E396123}" presName="Name0" presStyleCnt="0">
        <dgm:presLayoutVars>
          <dgm:dir/>
          <dgm:animLvl val="lvl"/>
          <dgm:resizeHandles val="exact"/>
        </dgm:presLayoutVars>
      </dgm:prSet>
      <dgm:spPr/>
    </dgm:pt>
    <dgm:pt modelId="{58375C89-70DC-4ECC-B320-7AFFC4CF7578}" type="pres">
      <dgm:prSet presAssocID="{563EDAC3-7519-4FBE-95E2-DED9EAA479B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520E8E7-1603-4F80-BAD5-63A78B699E68}" type="pres">
      <dgm:prSet presAssocID="{F90913CE-0226-46EC-A676-767F8077C7D7}" presName="parTxOnlySpace" presStyleCnt="0"/>
      <dgm:spPr/>
    </dgm:pt>
    <dgm:pt modelId="{95E6117A-A7B9-48E4-A21A-F3CB49EC852B}" type="pres">
      <dgm:prSet presAssocID="{8365C44F-46C6-4CE4-9BC4-83A8CA5C8BA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EEB2079-6140-4FD1-B2F2-8D895898010D}" type="pres">
      <dgm:prSet presAssocID="{D76CF398-EF93-498C-8CC9-E1A3666495F8}" presName="parTxOnlySpace" presStyleCnt="0"/>
      <dgm:spPr/>
    </dgm:pt>
    <dgm:pt modelId="{D76C1B61-87A4-44B8-A007-77E8E6E075E4}" type="pres">
      <dgm:prSet presAssocID="{B3D4621F-9331-4E67-BF10-5884ED485C2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1889013-4645-4AF6-AE31-457B06E664F1}" type="presOf" srcId="{B3D4621F-9331-4E67-BF10-5884ED485C25}" destId="{D76C1B61-87A4-44B8-A007-77E8E6E075E4}" srcOrd="0" destOrd="0" presId="urn:microsoft.com/office/officeart/2005/8/layout/chevron1"/>
    <dgm:cxn modelId="{67FB8B21-914B-4E8B-944D-1A11DD40EC30}" type="presOf" srcId="{B290376C-DA93-4A43-9E11-86CE1E396123}" destId="{D492EA57-FFCA-4280-B1E5-82F4BC151CB3}" srcOrd="0" destOrd="0" presId="urn:microsoft.com/office/officeart/2005/8/layout/chevron1"/>
    <dgm:cxn modelId="{42AA5A64-CFCF-4037-9E3A-77308211713D}" type="presOf" srcId="{8365C44F-46C6-4CE4-9BC4-83A8CA5C8BAB}" destId="{95E6117A-A7B9-48E4-A21A-F3CB49EC852B}" srcOrd="0" destOrd="0" presId="urn:microsoft.com/office/officeart/2005/8/layout/chevron1"/>
    <dgm:cxn modelId="{AE0D96BE-FFAF-4ADF-BFB6-9697A07A17AC}" type="presOf" srcId="{563EDAC3-7519-4FBE-95E2-DED9EAA479B2}" destId="{58375C89-70DC-4ECC-B320-7AFFC4CF7578}" srcOrd="0" destOrd="0" presId="urn:microsoft.com/office/officeart/2005/8/layout/chevron1"/>
    <dgm:cxn modelId="{77C802D8-B5CD-43E6-BA37-232056A518D1}" srcId="{B290376C-DA93-4A43-9E11-86CE1E396123}" destId="{B3D4621F-9331-4E67-BF10-5884ED485C25}" srcOrd="2" destOrd="0" parTransId="{37480F5C-7B3F-4D21-ACB9-A0BB36C888C1}" sibTransId="{9C3528AE-2C81-4B66-A42B-120A1F0C79BB}"/>
    <dgm:cxn modelId="{0EC75EDE-EB89-43C4-BA0E-3F8BE45A601E}" srcId="{B290376C-DA93-4A43-9E11-86CE1E396123}" destId="{563EDAC3-7519-4FBE-95E2-DED9EAA479B2}" srcOrd="0" destOrd="0" parTransId="{6F573C60-F4B4-47C1-869C-400E3BA3A3DB}" sibTransId="{F90913CE-0226-46EC-A676-767F8077C7D7}"/>
    <dgm:cxn modelId="{301662EE-B606-4E03-BD40-50B5E32394EE}" srcId="{B290376C-DA93-4A43-9E11-86CE1E396123}" destId="{8365C44F-46C6-4CE4-9BC4-83A8CA5C8BAB}" srcOrd="1" destOrd="0" parTransId="{A1E72E3C-DD67-4293-95AF-66C723D6989F}" sibTransId="{D76CF398-EF93-498C-8CC9-E1A3666495F8}"/>
    <dgm:cxn modelId="{C8871DC1-0588-4BE3-AD35-10C4D4CA153B}" type="presParOf" srcId="{D492EA57-FFCA-4280-B1E5-82F4BC151CB3}" destId="{58375C89-70DC-4ECC-B320-7AFFC4CF7578}" srcOrd="0" destOrd="0" presId="urn:microsoft.com/office/officeart/2005/8/layout/chevron1"/>
    <dgm:cxn modelId="{E0DF9F1F-06F1-4029-BD9E-78A634841C4E}" type="presParOf" srcId="{D492EA57-FFCA-4280-B1E5-82F4BC151CB3}" destId="{0520E8E7-1603-4F80-BAD5-63A78B699E68}" srcOrd="1" destOrd="0" presId="urn:microsoft.com/office/officeart/2005/8/layout/chevron1"/>
    <dgm:cxn modelId="{43BAF739-B0ED-4845-BC2D-7CD6B5A01F32}" type="presParOf" srcId="{D492EA57-FFCA-4280-B1E5-82F4BC151CB3}" destId="{95E6117A-A7B9-48E4-A21A-F3CB49EC852B}" srcOrd="2" destOrd="0" presId="urn:microsoft.com/office/officeart/2005/8/layout/chevron1"/>
    <dgm:cxn modelId="{2549DAEF-5DB3-494E-8875-985A812ECD96}" type="presParOf" srcId="{D492EA57-FFCA-4280-B1E5-82F4BC151CB3}" destId="{4EEB2079-6140-4FD1-B2F2-8D895898010D}" srcOrd="3" destOrd="0" presId="urn:microsoft.com/office/officeart/2005/8/layout/chevron1"/>
    <dgm:cxn modelId="{7B373098-6BBB-464E-8021-2897B2AE7D41}" type="presParOf" srcId="{D492EA57-FFCA-4280-B1E5-82F4BC151CB3}" destId="{D76C1B61-87A4-44B8-A007-77E8E6E075E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504867-611A-4FCE-985C-1D35FDAA5947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</dgm:pt>
    <dgm:pt modelId="{51CFA37B-AAF7-46A0-A533-6B4BBD16545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>
              <a:solidFill>
                <a:srgbClr val="0070C0"/>
              </a:solidFill>
            </a:rPr>
            <a:t>    </a:t>
          </a:r>
          <a:r>
            <a:rPr lang="bn-BD" sz="6000" b="1" dirty="0">
              <a:solidFill>
                <a:srgbClr val="0070C0"/>
              </a:solidFill>
            </a:rPr>
            <a:t>মূলধন বাজেটিং</a:t>
          </a:r>
          <a:r>
            <a:rPr lang="en-US" sz="6000" b="1" dirty="0">
              <a:solidFill>
                <a:srgbClr val="0070C0"/>
              </a:solidFill>
            </a:rPr>
            <a:t> </a:t>
          </a:r>
          <a:r>
            <a:rPr lang="bn-BD" sz="6000" b="1" dirty="0">
              <a:solidFill>
                <a:srgbClr val="0070C0"/>
              </a:solidFill>
            </a:rPr>
            <a:t>এর প্রয়োগ</a:t>
          </a:r>
          <a:endParaRPr lang="en-US" sz="6000" b="1" dirty="0">
            <a:solidFill>
              <a:srgbClr val="0070C0"/>
            </a:solidFill>
          </a:endParaRPr>
        </a:p>
      </dgm:t>
    </dgm:pt>
    <dgm:pt modelId="{F5A8146F-A5C8-422C-BB76-D6EEC12B2EF3}" type="parTrans" cxnId="{6D83C05D-E667-4098-9EBC-E4E036D5E1BC}">
      <dgm:prSet/>
      <dgm:spPr/>
      <dgm:t>
        <a:bodyPr/>
        <a:lstStyle/>
        <a:p>
          <a:endParaRPr lang="en-US"/>
        </a:p>
      </dgm:t>
    </dgm:pt>
    <dgm:pt modelId="{B09FED74-BAAB-47CF-B86C-38184ABEACB9}" type="sibTrans" cxnId="{6D83C05D-E667-4098-9EBC-E4E036D5E1BC}">
      <dgm:prSet/>
      <dgm:spPr/>
      <dgm:t>
        <a:bodyPr/>
        <a:lstStyle/>
        <a:p>
          <a:endParaRPr lang="en-US"/>
        </a:p>
      </dgm:t>
    </dgm:pt>
    <dgm:pt modelId="{775A7196-F7D1-4D71-AA9C-5A453AF004CD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7200" b="1" dirty="0"/>
            <a:t>স্থায়ী সম্পত্তির ক্রয়</a:t>
          </a:r>
          <a:endParaRPr lang="en-US" sz="7200" b="1" dirty="0"/>
        </a:p>
      </dgm:t>
    </dgm:pt>
    <dgm:pt modelId="{675DA872-A9FF-4D2B-837D-DB84C1919BFC}" type="parTrans" cxnId="{308572ED-8808-4EC2-8452-05AF093E5986}">
      <dgm:prSet/>
      <dgm:spPr/>
      <dgm:t>
        <a:bodyPr/>
        <a:lstStyle/>
        <a:p>
          <a:endParaRPr lang="en-US"/>
        </a:p>
      </dgm:t>
    </dgm:pt>
    <dgm:pt modelId="{7F371575-E588-458B-8C50-BF1A3CC6B424}" type="sibTrans" cxnId="{308572ED-8808-4EC2-8452-05AF093E5986}">
      <dgm:prSet/>
      <dgm:spPr/>
      <dgm:t>
        <a:bodyPr/>
        <a:lstStyle/>
        <a:p>
          <a:endParaRPr lang="en-US"/>
        </a:p>
      </dgm:t>
    </dgm:pt>
    <dgm:pt modelId="{3E0D1A6B-4841-4A2D-A030-94F349AC77D4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400" b="1" dirty="0"/>
            <a:t>ব্যবসার পণ্য উৎপাদন ক্ষমতা বৃদ্ধিকল্পে সম্প্রসারণ  </a:t>
          </a:r>
          <a:endParaRPr lang="en-US" sz="4400" b="1" dirty="0"/>
        </a:p>
      </dgm:t>
    </dgm:pt>
    <dgm:pt modelId="{2102170B-CF1E-4595-943C-57D3ABEB6896}" type="parTrans" cxnId="{8C2A7EC1-6650-4678-BACD-23FD75971335}">
      <dgm:prSet/>
      <dgm:spPr/>
      <dgm:t>
        <a:bodyPr/>
        <a:lstStyle/>
        <a:p>
          <a:endParaRPr lang="en-US"/>
        </a:p>
      </dgm:t>
    </dgm:pt>
    <dgm:pt modelId="{FBDFC54C-BF82-47D5-801E-C2A2FE83208F}" type="sibTrans" cxnId="{8C2A7EC1-6650-4678-BACD-23FD75971335}">
      <dgm:prSet/>
      <dgm:spPr/>
      <dgm:t>
        <a:bodyPr/>
        <a:lstStyle/>
        <a:p>
          <a:endParaRPr lang="en-US"/>
        </a:p>
      </dgm:t>
    </dgm:pt>
    <dgm:pt modelId="{133D06CB-83FB-4A5E-84D8-9A7404A859C6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6600" b="1" dirty="0"/>
            <a:t>পণ্য বৈচিত্রায়ণ</a:t>
          </a:r>
          <a:endParaRPr lang="en-US" sz="6600" b="1" dirty="0"/>
        </a:p>
      </dgm:t>
    </dgm:pt>
    <dgm:pt modelId="{8CA1B839-EFBA-4636-BAEF-AA41785F0AB0}" type="parTrans" cxnId="{FD7F154C-3F47-4B73-97F6-5E50CE943482}">
      <dgm:prSet/>
      <dgm:spPr/>
      <dgm:t>
        <a:bodyPr/>
        <a:lstStyle/>
        <a:p>
          <a:endParaRPr lang="en-US"/>
        </a:p>
      </dgm:t>
    </dgm:pt>
    <dgm:pt modelId="{DC39DC2A-C54B-46DD-99CD-0B2ED322E860}" type="sibTrans" cxnId="{FD7F154C-3F47-4B73-97F6-5E50CE943482}">
      <dgm:prSet/>
      <dgm:spPr/>
      <dgm:t>
        <a:bodyPr/>
        <a:lstStyle/>
        <a:p>
          <a:endParaRPr lang="en-US"/>
        </a:p>
      </dgm:t>
    </dgm:pt>
    <dgm:pt modelId="{87B4796A-CD77-4FD2-9665-6664E87A0FE0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5400" b="1" dirty="0"/>
            <a:t>প্রতিস্থাপন ও আধুনিকায়ন </a:t>
          </a:r>
          <a:endParaRPr lang="en-US" sz="5400" b="1" dirty="0"/>
        </a:p>
      </dgm:t>
    </dgm:pt>
    <dgm:pt modelId="{CA212E99-7B9B-45F8-AAC5-A9A678C50301}" type="parTrans" cxnId="{79C0A459-A099-493F-91D0-A4AC46211AD4}">
      <dgm:prSet/>
      <dgm:spPr/>
      <dgm:t>
        <a:bodyPr/>
        <a:lstStyle/>
        <a:p>
          <a:endParaRPr lang="en-US"/>
        </a:p>
      </dgm:t>
    </dgm:pt>
    <dgm:pt modelId="{0D29D35E-3E60-4B8A-B66D-1C1615E61AA3}" type="sibTrans" cxnId="{79C0A459-A099-493F-91D0-A4AC46211AD4}">
      <dgm:prSet/>
      <dgm:spPr/>
      <dgm:t>
        <a:bodyPr/>
        <a:lstStyle/>
        <a:p>
          <a:endParaRPr lang="en-US"/>
        </a:p>
      </dgm:t>
    </dgm:pt>
    <dgm:pt modelId="{59E70D4C-FD0F-4A24-8D82-3523D390EBAF}" type="pres">
      <dgm:prSet presAssocID="{F9504867-611A-4FCE-985C-1D35FDAA5947}" presName="linearFlow" presStyleCnt="0">
        <dgm:presLayoutVars>
          <dgm:dir/>
          <dgm:resizeHandles val="exact"/>
        </dgm:presLayoutVars>
      </dgm:prSet>
      <dgm:spPr/>
    </dgm:pt>
    <dgm:pt modelId="{09DF5945-EF2F-4311-AB07-DB7BCF511464}" type="pres">
      <dgm:prSet presAssocID="{51CFA37B-AAF7-46A0-A533-6B4BBD16545D}" presName="composite" presStyleCnt="0"/>
      <dgm:spPr/>
    </dgm:pt>
    <dgm:pt modelId="{F7C8AC6D-A1CE-43D8-BA92-C664BD02291D}" type="pres">
      <dgm:prSet presAssocID="{51CFA37B-AAF7-46A0-A533-6B4BBD16545D}" presName="imgShp" presStyleLbl="fgImgPlace1" presStyleIdx="0" presStyleCnt="5" custScaleX="254001" custScaleY="132316" custLinFactNeighborX="-76907" custLinFactNeighborY="11988"/>
      <dgm:spPr>
        <a:solidFill>
          <a:schemeClr val="tx1"/>
        </a:solidFill>
      </dgm:spPr>
    </dgm:pt>
    <dgm:pt modelId="{D9B63C31-2DC8-4AAE-A164-B8E59D11EABF}" type="pres">
      <dgm:prSet presAssocID="{51CFA37B-AAF7-46A0-A533-6B4BBD16545D}" presName="txShp" presStyleLbl="node1" presStyleIdx="0" presStyleCnt="5" custScaleX="127388" custLinFactNeighborY="5642">
        <dgm:presLayoutVars>
          <dgm:bulletEnabled val="1"/>
        </dgm:presLayoutVars>
      </dgm:prSet>
      <dgm:spPr>
        <a:prstGeom prst="rect">
          <a:avLst/>
        </a:prstGeom>
      </dgm:spPr>
    </dgm:pt>
    <dgm:pt modelId="{0C9A1554-F6D2-42B8-A8EC-5FC9DCF82CCB}" type="pres">
      <dgm:prSet presAssocID="{B09FED74-BAAB-47CF-B86C-38184ABEACB9}" presName="spacing" presStyleCnt="0"/>
      <dgm:spPr/>
    </dgm:pt>
    <dgm:pt modelId="{4BBDBAB2-6D6D-4CF0-9319-C452B6F33824}" type="pres">
      <dgm:prSet presAssocID="{775A7196-F7D1-4D71-AA9C-5A453AF004CD}" presName="composite" presStyleCnt="0"/>
      <dgm:spPr/>
    </dgm:pt>
    <dgm:pt modelId="{04D98B6D-929E-4925-8B72-347DF372D17F}" type="pres">
      <dgm:prSet presAssocID="{775A7196-F7D1-4D71-AA9C-5A453AF004CD}" presName="imgShp" presStyleLbl="fgImgPlace1" presStyleIdx="1" presStyleCnt="5" custScaleX="359136" custScaleY="153205" custLinFactX="-10002" custLinFactNeighborX="-100000" custLinFactNeighborY="20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B9EEE2-6174-418B-891B-0B268EF3EC2C}" type="pres">
      <dgm:prSet presAssocID="{775A7196-F7D1-4D71-AA9C-5A453AF004CD}" presName="txShp" presStyleLbl="node1" presStyleIdx="1" presStyleCnt="5" custScaleX="105308" custLinFactNeighborX="10108" custLinFactNeighborY="-2529">
        <dgm:presLayoutVars>
          <dgm:bulletEnabled val="1"/>
        </dgm:presLayoutVars>
      </dgm:prSet>
      <dgm:spPr/>
    </dgm:pt>
    <dgm:pt modelId="{01331E04-9995-4078-9868-30842C69BA6A}" type="pres">
      <dgm:prSet presAssocID="{7F371575-E588-458B-8C50-BF1A3CC6B424}" presName="spacing" presStyleCnt="0"/>
      <dgm:spPr/>
    </dgm:pt>
    <dgm:pt modelId="{B3B596B6-8149-48F0-8E2B-D96EA89D87E0}" type="pres">
      <dgm:prSet presAssocID="{3E0D1A6B-4841-4A2D-A030-94F349AC77D4}" presName="composite" presStyleCnt="0"/>
      <dgm:spPr/>
    </dgm:pt>
    <dgm:pt modelId="{326E0EAF-37F2-4007-87F9-CE9E7D6720DE}" type="pres">
      <dgm:prSet presAssocID="{3E0D1A6B-4841-4A2D-A030-94F349AC77D4}" presName="imgShp" presStyleLbl="fgImgPlace1" presStyleIdx="2" presStyleCnt="5" custScaleX="383883" custScaleY="130300" custLinFactX="-13957" custLinFactNeighborX="-100000" custLinFactNeighborY="6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EE4D5D7-295F-47FE-BABB-466DC7FB6E16}" type="pres">
      <dgm:prSet presAssocID="{3E0D1A6B-4841-4A2D-A030-94F349AC77D4}" presName="txShp" presStyleLbl="node1" presStyleIdx="2" presStyleCnt="5" custScaleX="101666" custScaleY="142257" custLinFactNeighborX="9846" custLinFactNeighborY="3229">
        <dgm:presLayoutVars>
          <dgm:bulletEnabled val="1"/>
        </dgm:presLayoutVars>
      </dgm:prSet>
      <dgm:spPr/>
    </dgm:pt>
    <dgm:pt modelId="{EB8CE6FA-B89F-4A61-A8E8-31F7512AD261}" type="pres">
      <dgm:prSet presAssocID="{FBDFC54C-BF82-47D5-801E-C2A2FE83208F}" presName="spacing" presStyleCnt="0"/>
      <dgm:spPr/>
    </dgm:pt>
    <dgm:pt modelId="{CA387445-CE80-4834-B177-3F8910CA34D0}" type="pres">
      <dgm:prSet presAssocID="{133D06CB-83FB-4A5E-84D8-9A7404A859C6}" presName="composite" presStyleCnt="0"/>
      <dgm:spPr/>
    </dgm:pt>
    <dgm:pt modelId="{73F1C21D-9628-4AE8-A852-EFAAF200602C}" type="pres">
      <dgm:prSet presAssocID="{133D06CB-83FB-4A5E-84D8-9A7404A859C6}" presName="imgShp" presStyleLbl="fgImgPlace1" presStyleIdx="3" presStyleCnt="5" custScaleX="360867" custScaleY="151114" custLinFactX="-10149" custLinFactNeighborX="-100000" custLinFactNeighborY="-952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DD4B80-80A2-44CF-BBDF-E5813AE3AAAF}" type="pres">
      <dgm:prSet presAssocID="{133D06CB-83FB-4A5E-84D8-9A7404A859C6}" presName="txShp" presStyleLbl="node1" presStyleIdx="3" presStyleCnt="5" custScaleX="104997" custLinFactNeighborX="10504" custLinFactNeighborY="-4071">
        <dgm:presLayoutVars>
          <dgm:bulletEnabled val="1"/>
        </dgm:presLayoutVars>
      </dgm:prSet>
      <dgm:spPr/>
    </dgm:pt>
    <dgm:pt modelId="{76390EEF-8B6B-4160-BBD9-9C07969A3CAC}" type="pres">
      <dgm:prSet presAssocID="{DC39DC2A-C54B-46DD-99CD-0B2ED322E860}" presName="spacing" presStyleCnt="0"/>
      <dgm:spPr/>
    </dgm:pt>
    <dgm:pt modelId="{276C3718-23B8-4081-9FFE-ADFDFFA5FB46}" type="pres">
      <dgm:prSet presAssocID="{87B4796A-CD77-4FD2-9665-6664E87A0FE0}" presName="composite" presStyleCnt="0"/>
      <dgm:spPr/>
    </dgm:pt>
    <dgm:pt modelId="{AC29E8E8-7586-4A4B-8F48-B45EE3ABAAFE}" type="pres">
      <dgm:prSet presAssocID="{87B4796A-CD77-4FD2-9665-6664E87A0FE0}" presName="imgShp" presStyleLbl="fgImgPlace1" presStyleIdx="4" presStyleCnt="5" custScaleX="324810" custScaleY="137253" custLinFactX="-10047" custLinFactNeighborX="-100000" custLinFactNeighborY="-81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21FF714-D420-4332-A675-A6939BC5FE1C}" type="pres">
      <dgm:prSet presAssocID="{87B4796A-CD77-4FD2-9665-6664E87A0FE0}" presName="txShp" presStyleLbl="node1" presStyleIdx="4" presStyleCnt="5" custScaleX="104893" custScaleY="124950" custLinFactNeighborX="10530" custLinFactNeighborY="-19950">
        <dgm:presLayoutVars>
          <dgm:bulletEnabled val="1"/>
        </dgm:presLayoutVars>
      </dgm:prSet>
      <dgm:spPr/>
    </dgm:pt>
  </dgm:ptLst>
  <dgm:cxnLst>
    <dgm:cxn modelId="{E55EBE12-B67C-40B9-9270-E3B545D382CC}" type="presOf" srcId="{F9504867-611A-4FCE-985C-1D35FDAA5947}" destId="{59E70D4C-FD0F-4A24-8D82-3523D390EBAF}" srcOrd="0" destOrd="0" presId="urn:microsoft.com/office/officeart/2005/8/layout/vList3"/>
    <dgm:cxn modelId="{6D83C05D-E667-4098-9EBC-E4E036D5E1BC}" srcId="{F9504867-611A-4FCE-985C-1D35FDAA5947}" destId="{51CFA37B-AAF7-46A0-A533-6B4BBD16545D}" srcOrd="0" destOrd="0" parTransId="{F5A8146F-A5C8-422C-BB76-D6EEC12B2EF3}" sibTransId="{B09FED74-BAAB-47CF-B86C-38184ABEACB9}"/>
    <dgm:cxn modelId="{FD7F154C-3F47-4B73-97F6-5E50CE943482}" srcId="{F9504867-611A-4FCE-985C-1D35FDAA5947}" destId="{133D06CB-83FB-4A5E-84D8-9A7404A859C6}" srcOrd="3" destOrd="0" parTransId="{8CA1B839-EFBA-4636-BAEF-AA41785F0AB0}" sibTransId="{DC39DC2A-C54B-46DD-99CD-0B2ED322E860}"/>
    <dgm:cxn modelId="{EEA9836D-50FA-4E0A-9F18-FA730668B372}" type="presOf" srcId="{775A7196-F7D1-4D71-AA9C-5A453AF004CD}" destId="{CDB9EEE2-6174-418B-891B-0B268EF3EC2C}" srcOrd="0" destOrd="0" presId="urn:microsoft.com/office/officeart/2005/8/layout/vList3"/>
    <dgm:cxn modelId="{79C0A459-A099-493F-91D0-A4AC46211AD4}" srcId="{F9504867-611A-4FCE-985C-1D35FDAA5947}" destId="{87B4796A-CD77-4FD2-9665-6664E87A0FE0}" srcOrd="4" destOrd="0" parTransId="{CA212E99-7B9B-45F8-AAC5-A9A678C50301}" sibTransId="{0D29D35E-3E60-4B8A-B66D-1C1615E61AA3}"/>
    <dgm:cxn modelId="{DC01B996-1685-45A1-A227-0834086676C2}" type="presOf" srcId="{133D06CB-83FB-4A5E-84D8-9A7404A859C6}" destId="{34DD4B80-80A2-44CF-BBDF-E5813AE3AAAF}" srcOrd="0" destOrd="0" presId="urn:microsoft.com/office/officeart/2005/8/layout/vList3"/>
    <dgm:cxn modelId="{8C2A7EC1-6650-4678-BACD-23FD75971335}" srcId="{F9504867-611A-4FCE-985C-1D35FDAA5947}" destId="{3E0D1A6B-4841-4A2D-A030-94F349AC77D4}" srcOrd="2" destOrd="0" parTransId="{2102170B-CF1E-4595-943C-57D3ABEB6896}" sibTransId="{FBDFC54C-BF82-47D5-801E-C2A2FE83208F}"/>
    <dgm:cxn modelId="{F32783C4-2A46-4B63-B6C8-C76DF6C0E0AC}" type="presOf" srcId="{87B4796A-CD77-4FD2-9665-6664E87A0FE0}" destId="{921FF714-D420-4332-A675-A6939BC5FE1C}" srcOrd="0" destOrd="0" presId="urn:microsoft.com/office/officeart/2005/8/layout/vList3"/>
    <dgm:cxn modelId="{EA12C9CA-81DB-4428-B5B7-6AD5DDE51FC2}" type="presOf" srcId="{51CFA37B-AAF7-46A0-A533-6B4BBD16545D}" destId="{D9B63C31-2DC8-4AAE-A164-B8E59D11EABF}" srcOrd="0" destOrd="0" presId="urn:microsoft.com/office/officeart/2005/8/layout/vList3"/>
    <dgm:cxn modelId="{419EA6D0-0290-413B-9409-EE8B1972CAE5}" type="presOf" srcId="{3E0D1A6B-4841-4A2D-A030-94F349AC77D4}" destId="{FEE4D5D7-295F-47FE-BABB-466DC7FB6E16}" srcOrd="0" destOrd="0" presId="urn:microsoft.com/office/officeart/2005/8/layout/vList3"/>
    <dgm:cxn modelId="{308572ED-8808-4EC2-8452-05AF093E5986}" srcId="{F9504867-611A-4FCE-985C-1D35FDAA5947}" destId="{775A7196-F7D1-4D71-AA9C-5A453AF004CD}" srcOrd="1" destOrd="0" parTransId="{675DA872-A9FF-4D2B-837D-DB84C1919BFC}" sibTransId="{7F371575-E588-458B-8C50-BF1A3CC6B424}"/>
    <dgm:cxn modelId="{F3CF9BD0-8919-4915-ADE5-794BED482A16}" type="presParOf" srcId="{59E70D4C-FD0F-4A24-8D82-3523D390EBAF}" destId="{09DF5945-EF2F-4311-AB07-DB7BCF511464}" srcOrd="0" destOrd="0" presId="urn:microsoft.com/office/officeart/2005/8/layout/vList3"/>
    <dgm:cxn modelId="{57E20985-97B2-4754-A0A1-E193C02B824D}" type="presParOf" srcId="{09DF5945-EF2F-4311-AB07-DB7BCF511464}" destId="{F7C8AC6D-A1CE-43D8-BA92-C664BD02291D}" srcOrd="0" destOrd="0" presId="urn:microsoft.com/office/officeart/2005/8/layout/vList3"/>
    <dgm:cxn modelId="{16A1835C-0F7F-46E4-AFA7-9E8659E80006}" type="presParOf" srcId="{09DF5945-EF2F-4311-AB07-DB7BCF511464}" destId="{D9B63C31-2DC8-4AAE-A164-B8E59D11EABF}" srcOrd="1" destOrd="0" presId="urn:microsoft.com/office/officeart/2005/8/layout/vList3"/>
    <dgm:cxn modelId="{8FFB4785-D835-4626-A3DB-5F37719D5DFC}" type="presParOf" srcId="{59E70D4C-FD0F-4A24-8D82-3523D390EBAF}" destId="{0C9A1554-F6D2-42B8-A8EC-5FC9DCF82CCB}" srcOrd="1" destOrd="0" presId="urn:microsoft.com/office/officeart/2005/8/layout/vList3"/>
    <dgm:cxn modelId="{48359EEA-6081-4218-A474-42117D7A5AB3}" type="presParOf" srcId="{59E70D4C-FD0F-4A24-8D82-3523D390EBAF}" destId="{4BBDBAB2-6D6D-4CF0-9319-C452B6F33824}" srcOrd="2" destOrd="0" presId="urn:microsoft.com/office/officeart/2005/8/layout/vList3"/>
    <dgm:cxn modelId="{F6770DA9-16CE-44AE-A776-C83F7FFE4782}" type="presParOf" srcId="{4BBDBAB2-6D6D-4CF0-9319-C452B6F33824}" destId="{04D98B6D-929E-4925-8B72-347DF372D17F}" srcOrd="0" destOrd="0" presId="urn:microsoft.com/office/officeart/2005/8/layout/vList3"/>
    <dgm:cxn modelId="{844D8E1B-45F8-409B-B0FA-3BF93874103C}" type="presParOf" srcId="{4BBDBAB2-6D6D-4CF0-9319-C452B6F33824}" destId="{CDB9EEE2-6174-418B-891B-0B268EF3EC2C}" srcOrd="1" destOrd="0" presId="urn:microsoft.com/office/officeart/2005/8/layout/vList3"/>
    <dgm:cxn modelId="{7283E6D8-0816-4A11-AC99-27DDCA368E44}" type="presParOf" srcId="{59E70D4C-FD0F-4A24-8D82-3523D390EBAF}" destId="{01331E04-9995-4078-9868-30842C69BA6A}" srcOrd="3" destOrd="0" presId="urn:microsoft.com/office/officeart/2005/8/layout/vList3"/>
    <dgm:cxn modelId="{F2C14BDB-065C-4EB5-8D89-738B53E1C938}" type="presParOf" srcId="{59E70D4C-FD0F-4A24-8D82-3523D390EBAF}" destId="{B3B596B6-8149-48F0-8E2B-D96EA89D87E0}" srcOrd="4" destOrd="0" presId="urn:microsoft.com/office/officeart/2005/8/layout/vList3"/>
    <dgm:cxn modelId="{49894F24-FD81-4882-A04E-E7B723AB1F34}" type="presParOf" srcId="{B3B596B6-8149-48F0-8E2B-D96EA89D87E0}" destId="{326E0EAF-37F2-4007-87F9-CE9E7D6720DE}" srcOrd="0" destOrd="0" presId="urn:microsoft.com/office/officeart/2005/8/layout/vList3"/>
    <dgm:cxn modelId="{939E3519-1985-4685-B7FC-A972B30CB6D2}" type="presParOf" srcId="{B3B596B6-8149-48F0-8E2B-D96EA89D87E0}" destId="{FEE4D5D7-295F-47FE-BABB-466DC7FB6E16}" srcOrd="1" destOrd="0" presId="urn:microsoft.com/office/officeart/2005/8/layout/vList3"/>
    <dgm:cxn modelId="{81008880-EEC9-4910-BE69-E71EED5C9B09}" type="presParOf" srcId="{59E70D4C-FD0F-4A24-8D82-3523D390EBAF}" destId="{EB8CE6FA-B89F-4A61-A8E8-31F7512AD261}" srcOrd="5" destOrd="0" presId="urn:microsoft.com/office/officeart/2005/8/layout/vList3"/>
    <dgm:cxn modelId="{79608614-6F20-4B6C-B909-12710395FE87}" type="presParOf" srcId="{59E70D4C-FD0F-4A24-8D82-3523D390EBAF}" destId="{CA387445-CE80-4834-B177-3F8910CA34D0}" srcOrd="6" destOrd="0" presId="urn:microsoft.com/office/officeart/2005/8/layout/vList3"/>
    <dgm:cxn modelId="{C172CAD9-F4EA-49E2-84B0-D94EAD39B7CE}" type="presParOf" srcId="{CA387445-CE80-4834-B177-3F8910CA34D0}" destId="{73F1C21D-9628-4AE8-A852-EFAAF200602C}" srcOrd="0" destOrd="0" presId="urn:microsoft.com/office/officeart/2005/8/layout/vList3"/>
    <dgm:cxn modelId="{4D099BB7-0C5D-4F4B-BB67-7FAE772ADB13}" type="presParOf" srcId="{CA387445-CE80-4834-B177-3F8910CA34D0}" destId="{34DD4B80-80A2-44CF-BBDF-E5813AE3AAAF}" srcOrd="1" destOrd="0" presId="urn:microsoft.com/office/officeart/2005/8/layout/vList3"/>
    <dgm:cxn modelId="{14A2DB0E-9555-4FDD-B5AB-7E29528EF224}" type="presParOf" srcId="{59E70D4C-FD0F-4A24-8D82-3523D390EBAF}" destId="{76390EEF-8B6B-4160-BBD9-9C07969A3CAC}" srcOrd="7" destOrd="0" presId="urn:microsoft.com/office/officeart/2005/8/layout/vList3"/>
    <dgm:cxn modelId="{B96CA8E8-714A-4BBB-BD15-B59B809BE15F}" type="presParOf" srcId="{59E70D4C-FD0F-4A24-8D82-3523D390EBAF}" destId="{276C3718-23B8-4081-9FFE-ADFDFFA5FB46}" srcOrd="8" destOrd="0" presId="urn:microsoft.com/office/officeart/2005/8/layout/vList3"/>
    <dgm:cxn modelId="{627923C6-22D7-48B4-8317-8F6B9E2FFAFF}" type="presParOf" srcId="{276C3718-23B8-4081-9FFE-ADFDFFA5FB46}" destId="{AC29E8E8-7586-4A4B-8F48-B45EE3ABAAFE}" srcOrd="0" destOrd="0" presId="urn:microsoft.com/office/officeart/2005/8/layout/vList3"/>
    <dgm:cxn modelId="{67E3FA3A-7FEC-45AB-A4FA-55A7AFBEDC0F}" type="presParOf" srcId="{276C3718-23B8-4081-9FFE-ADFDFFA5FB46}" destId="{921FF714-D420-4332-A675-A6939BC5FE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63705-F87E-45E4-B055-45A53EE6EE77}">
      <dsp:nvSpPr>
        <dsp:cNvPr id="0" name=""/>
        <dsp:cNvSpPr/>
      </dsp:nvSpPr>
      <dsp:spPr>
        <a:xfrm>
          <a:off x="374653" y="0"/>
          <a:ext cx="10704754" cy="2611967"/>
        </a:xfrm>
        <a:prstGeom prst="leftRightRibbon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C8296-EEA4-44DC-A615-98D99B1441C0}">
      <dsp:nvSpPr>
        <dsp:cNvPr id="0" name=""/>
        <dsp:cNvSpPr/>
      </dsp:nvSpPr>
      <dsp:spPr>
        <a:xfrm>
          <a:off x="942965" y="457094"/>
          <a:ext cx="4151405" cy="12798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/>
            <a:t>আয় বলতে বিক্রয় হতে অর্জিত অর্থ বোঝায়।   </a:t>
          </a:r>
          <a:endParaRPr lang="en-US" sz="2800" b="1" kern="1200" dirty="0"/>
        </a:p>
      </dsp:txBody>
      <dsp:txXfrm>
        <a:off x="942965" y="457094"/>
        <a:ext cx="4151405" cy="1279863"/>
      </dsp:txXfrm>
    </dsp:sp>
    <dsp:sp modelId="{137188A6-AB72-48E3-AD62-B9DA9392A894}">
      <dsp:nvSpPr>
        <dsp:cNvPr id="0" name=""/>
        <dsp:cNvSpPr/>
      </dsp:nvSpPr>
      <dsp:spPr>
        <a:xfrm>
          <a:off x="5664281" y="875008"/>
          <a:ext cx="4750605" cy="12798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b="1" kern="1200" dirty="0"/>
            <a:t>ব্যয় বলতে কাঁচামাল খরচ, বিক্রয় খরচ এবং অবচয় সহ অন্যান্য খরচকে বোঝায়।</a:t>
          </a:r>
          <a:endParaRPr lang="en-US" sz="2200" b="1" kern="1200" dirty="0"/>
        </a:p>
      </dsp:txBody>
      <dsp:txXfrm>
        <a:off x="5664281" y="875008"/>
        <a:ext cx="4750605" cy="1279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75C89-70DC-4ECC-B320-7AFFC4CF7578}">
      <dsp:nvSpPr>
        <dsp:cNvPr id="0" name=""/>
        <dsp:cNvSpPr/>
      </dsp:nvSpPr>
      <dsp:spPr>
        <a:xfrm>
          <a:off x="3355" y="543014"/>
          <a:ext cx="4088339" cy="1635335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solidFill>
                <a:srgbClr val="92D050"/>
              </a:solidFill>
            </a:rPr>
            <a:t>আয় থেকে ব্যয় বাদ দিলে মোট মুনাফা পাওয়া যায়। </a:t>
          </a:r>
          <a:endParaRPr lang="en-US" sz="2800" b="1" kern="1200" dirty="0">
            <a:solidFill>
              <a:srgbClr val="92D050"/>
            </a:solidFill>
          </a:endParaRPr>
        </a:p>
      </dsp:txBody>
      <dsp:txXfrm>
        <a:off x="821023" y="543014"/>
        <a:ext cx="2453004" cy="1635335"/>
      </dsp:txXfrm>
    </dsp:sp>
    <dsp:sp modelId="{95E6117A-A7B9-48E4-A21A-F3CB49EC852B}">
      <dsp:nvSpPr>
        <dsp:cNvPr id="0" name=""/>
        <dsp:cNvSpPr/>
      </dsp:nvSpPr>
      <dsp:spPr>
        <a:xfrm>
          <a:off x="3682861" y="543014"/>
          <a:ext cx="4088339" cy="1635335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b="1" kern="1200" dirty="0">
              <a:solidFill>
                <a:srgbClr val="FFFF00"/>
              </a:solidFill>
            </a:rPr>
            <a:t>মোট মুনাফা থেকে কর বাদ দিলে নিট মুনাফা পাওয়া যায়। </a:t>
          </a:r>
          <a:endParaRPr lang="en-US" sz="2300" b="1" kern="1200" dirty="0">
            <a:solidFill>
              <a:srgbClr val="FFFF00"/>
            </a:solidFill>
          </a:endParaRPr>
        </a:p>
      </dsp:txBody>
      <dsp:txXfrm>
        <a:off x="4500529" y="543014"/>
        <a:ext cx="2453004" cy="1635335"/>
      </dsp:txXfrm>
    </dsp:sp>
    <dsp:sp modelId="{D76C1B61-87A4-44B8-A007-77E8E6E075E4}">
      <dsp:nvSpPr>
        <dsp:cNvPr id="0" name=""/>
        <dsp:cNvSpPr/>
      </dsp:nvSpPr>
      <dsp:spPr>
        <a:xfrm>
          <a:off x="7362366" y="543014"/>
          <a:ext cx="4088339" cy="1635335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b="1" kern="1200" dirty="0">
              <a:solidFill>
                <a:schemeClr val="tx1"/>
              </a:solidFill>
            </a:rPr>
            <a:t>নিট মুনাফার সাথে অবচয় যোগ করে নগদ আন্তঃপ্রবাহ পাওয়া যায়। 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8180034" y="543014"/>
        <a:ext cx="2453004" cy="1635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63C31-2DC8-4AAE-A164-B8E59D11EABF}">
      <dsp:nvSpPr>
        <dsp:cNvPr id="0" name=""/>
        <dsp:cNvSpPr/>
      </dsp:nvSpPr>
      <dsp:spPr>
        <a:xfrm rot="10800000">
          <a:off x="1011595" y="173783"/>
          <a:ext cx="11211544" cy="790174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8445" tIns="228600" rIns="42672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rgbClr val="0070C0"/>
              </a:solidFill>
            </a:rPr>
            <a:t>    </a:t>
          </a:r>
          <a:r>
            <a:rPr lang="bn-BD" sz="6000" b="1" kern="1200" dirty="0">
              <a:solidFill>
                <a:srgbClr val="0070C0"/>
              </a:solidFill>
            </a:rPr>
            <a:t>মূলধন বাজেটিং</a:t>
          </a:r>
          <a:r>
            <a:rPr lang="en-US" sz="6000" b="1" kern="1200" dirty="0">
              <a:solidFill>
                <a:srgbClr val="0070C0"/>
              </a:solidFill>
            </a:rPr>
            <a:t> </a:t>
          </a:r>
          <a:r>
            <a:rPr lang="bn-BD" sz="6000" b="1" kern="1200" dirty="0">
              <a:solidFill>
                <a:srgbClr val="0070C0"/>
              </a:solidFill>
            </a:rPr>
            <a:t>এর প্রয়োগ</a:t>
          </a:r>
          <a:endParaRPr lang="en-US" sz="6000" b="1" kern="1200" dirty="0">
            <a:solidFill>
              <a:srgbClr val="0070C0"/>
            </a:solidFill>
          </a:endParaRPr>
        </a:p>
      </dsp:txBody>
      <dsp:txXfrm rot="10800000">
        <a:off x="1011595" y="173783"/>
        <a:ext cx="11211544" cy="790174"/>
      </dsp:txXfrm>
    </dsp:sp>
    <dsp:sp modelId="{F7C8AC6D-A1CE-43D8-BA92-C664BD02291D}">
      <dsp:nvSpPr>
        <dsp:cNvPr id="0" name=""/>
        <dsp:cNvSpPr/>
      </dsp:nvSpPr>
      <dsp:spPr>
        <a:xfrm>
          <a:off x="605593" y="96251"/>
          <a:ext cx="2007051" cy="1045527"/>
        </a:xfrm>
        <a:prstGeom prst="ellipse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9EEE2-6174-418B-891B-0B268EF3EC2C}">
      <dsp:nvSpPr>
        <dsp:cNvPr id="0" name=""/>
        <dsp:cNvSpPr/>
      </dsp:nvSpPr>
      <dsp:spPr>
        <a:xfrm rot="10800000">
          <a:off x="3465511" y="1473147"/>
          <a:ext cx="9268261" cy="790174"/>
        </a:xfrm>
        <a:prstGeom prst="homePlate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8445" tIns="274320" rIns="512064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b="1" kern="1200" dirty="0"/>
            <a:t>স্থায়ী সম্পত্তির ক্রয়</a:t>
          </a:r>
          <a:endParaRPr lang="en-US" sz="7200" b="1" kern="1200" dirty="0"/>
        </a:p>
      </dsp:txBody>
      <dsp:txXfrm rot="10800000">
        <a:off x="3663054" y="1473147"/>
        <a:ext cx="9070718" cy="790174"/>
      </dsp:txXfrm>
    </dsp:sp>
    <dsp:sp modelId="{04D98B6D-929E-4925-8B72-347DF372D17F}">
      <dsp:nvSpPr>
        <dsp:cNvPr id="0" name=""/>
        <dsp:cNvSpPr/>
      </dsp:nvSpPr>
      <dsp:spPr>
        <a:xfrm>
          <a:off x="521369" y="1298942"/>
          <a:ext cx="2837801" cy="12105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E4D5D7-295F-47FE-BABB-466DC7FB6E16}">
      <dsp:nvSpPr>
        <dsp:cNvPr id="0" name=""/>
        <dsp:cNvSpPr/>
      </dsp:nvSpPr>
      <dsp:spPr>
        <a:xfrm rot="10800000">
          <a:off x="3731741" y="2754899"/>
          <a:ext cx="8947725" cy="1124078"/>
        </a:xfrm>
        <a:prstGeom prst="homePlate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8445" tIns="167640" rIns="312928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/>
            <a:t>ব্যবসার পণ্য উৎপাদন ক্ষমতা বৃদ্ধিকল্পে সম্প্রসারণ  </a:t>
          </a:r>
          <a:endParaRPr lang="en-US" sz="4400" b="1" kern="1200" dirty="0"/>
        </a:p>
      </dsp:txBody>
      <dsp:txXfrm rot="10800000">
        <a:off x="4012760" y="2754899"/>
        <a:ext cx="8666706" cy="1124078"/>
      </dsp:txXfrm>
    </dsp:sp>
    <dsp:sp modelId="{326E0EAF-37F2-4007-87F9-CE9E7D6720DE}">
      <dsp:nvSpPr>
        <dsp:cNvPr id="0" name=""/>
        <dsp:cNvSpPr/>
      </dsp:nvSpPr>
      <dsp:spPr>
        <a:xfrm>
          <a:off x="521366" y="2781856"/>
          <a:ext cx="3033345" cy="10295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DD4B80-80A2-44CF-BBDF-E5813AE3AAAF}">
      <dsp:nvSpPr>
        <dsp:cNvPr id="0" name=""/>
        <dsp:cNvSpPr/>
      </dsp:nvSpPr>
      <dsp:spPr>
        <a:xfrm rot="10800000">
          <a:off x="3524312" y="4259113"/>
          <a:ext cx="9240890" cy="790174"/>
        </a:xfrm>
        <a:prstGeom prst="homePlate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8445" tIns="251460" rIns="469392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600" b="1" kern="1200" dirty="0"/>
            <a:t>পণ্য বৈচিত্রায়ণ</a:t>
          </a:r>
          <a:endParaRPr lang="en-US" sz="6600" b="1" kern="1200" dirty="0"/>
        </a:p>
      </dsp:txBody>
      <dsp:txXfrm rot="10800000">
        <a:off x="3721855" y="4259113"/>
        <a:ext cx="9043347" cy="790174"/>
      </dsp:txXfrm>
    </dsp:sp>
    <dsp:sp modelId="{73F1C21D-9628-4AE8-A852-EFAAF200602C}">
      <dsp:nvSpPr>
        <dsp:cNvPr id="0" name=""/>
        <dsp:cNvSpPr/>
      </dsp:nvSpPr>
      <dsp:spPr>
        <a:xfrm>
          <a:off x="523631" y="4014111"/>
          <a:ext cx="2851478" cy="11940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1FF714-D420-4332-A675-A6939BC5FE1C}">
      <dsp:nvSpPr>
        <dsp:cNvPr id="0" name=""/>
        <dsp:cNvSpPr/>
      </dsp:nvSpPr>
      <dsp:spPr>
        <a:xfrm rot="10800000">
          <a:off x="3462237" y="5410241"/>
          <a:ext cx="9231737" cy="987323"/>
        </a:xfrm>
        <a:prstGeom prst="homePlate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8445" tIns="205740" rIns="384048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b="1" kern="1200" dirty="0"/>
            <a:t>প্রতিস্থাপন ও আধুনিকায়ন </a:t>
          </a:r>
          <a:endParaRPr lang="en-US" sz="5400" b="1" kern="1200" dirty="0"/>
        </a:p>
      </dsp:txBody>
      <dsp:txXfrm rot="10800000">
        <a:off x="3709068" y="5410241"/>
        <a:ext cx="8984906" cy="987323"/>
      </dsp:txXfrm>
    </dsp:sp>
    <dsp:sp modelId="{AC29E8E8-7586-4A4B-8F48-B45EE3ABAAFE}">
      <dsp:nvSpPr>
        <dsp:cNvPr id="0" name=""/>
        <dsp:cNvSpPr/>
      </dsp:nvSpPr>
      <dsp:spPr>
        <a:xfrm>
          <a:off x="597954" y="5454929"/>
          <a:ext cx="2566565" cy="108453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8538-D363-45E0-8D57-3325BD60CED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C3CF-1D7E-4993-B406-FE9EB25B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2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সম্মানিত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, </a:t>
            </a:r>
            <a:r>
              <a:rPr lang="en-US" baseline="0" dirty="0" err="1"/>
              <a:t>স্লাইটিতে</a:t>
            </a:r>
            <a:r>
              <a:rPr lang="en-US" baseline="0" dirty="0"/>
              <a:t> </a:t>
            </a:r>
            <a:r>
              <a:rPr lang="en-US" baseline="0" dirty="0" err="1"/>
              <a:t>হাইপার</a:t>
            </a:r>
            <a:r>
              <a:rPr lang="en-US" baseline="0" dirty="0"/>
              <a:t> </a:t>
            </a:r>
            <a:r>
              <a:rPr lang="en-US" baseline="0" dirty="0" err="1"/>
              <a:t>লিংক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রয়েছে</a:t>
            </a:r>
            <a:r>
              <a:rPr lang="en-US" baseline="0" dirty="0"/>
              <a:t>…. </a:t>
            </a:r>
            <a:r>
              <a:rPr lang="en-US" baseline="0" dirty="0" err="1"/>
              <a:t>মূলধন</a:t>
            </a:r>
            <a:r>
              <a:rPr lang="en-US" baseline="0" dirty="0"/>
              <a:t> </a:t>
            </a:r>
            <a:r>
              <a:rPr lang="en-US" baseline="0" dirty="0" err="1"/>
              <a:t>বাজেটিং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প্রয়োজনীয়</a:t>
            </a:r>
            <a:r>
              <a:rPr lang="en-US" baseline="0" dirty="0"/>
              <a:t> </a:t>
            </a:r>
            <a:r>
              <a:rPr lang="en-US" baseline="0" dirty="0" err="1"/>
              <a:t>সূত্রসমূহঃ</a:t>
            </a:r>
            <a:r>
              <a:rPr lang="en-US" baseline="0" dirty="0"/>
              <a:t> 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সম্মানিত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, </a:t>
            </a:r>
            <a:r>
              <a:rPr lang="en-US" baseline="0" dirty="0" err="1"/>
              <a:t>স্লাইটিতে</a:t>
            </a:r>
            <a:r>
              <a:rPr lang="en-US" baseline="0" dirty="0"/>
              <a:t> </a:t>
            </a:r>
            <a:r>
              <a:rPr lang="en-US" baseline="0" dirty="0" err="1"/>
              <a:t>হাইপার</a:t>
            </a:r>
            <a:r>
              <a:rPr lang="en-US" baseline="0" dirty="0"/>
              <a:t> </a:t>
            </a:r>
            <a:r>
              <a:rPr lang="en-US" baseline="0" dirty="0" err="1"/>
              <a:t>লিংক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রয়েছে</a:t>
            </a:r>
            <a:r>
              <a:rPr lang="en-US" baseline="0" dirty="0"/>
              <a:t>…. </a:t>
            </a:r>
            <a:r>
              <a:rPr lang="en-US" baseline="0" dirty="0" err="1"/>
              <a:t>গড়</a:t>
            </a:r>
            <a:r>
              <a:rPr lang="en-US" baseline="0" dirty="0"/>
              <a:t> </a:t>
            </a:r>
            <a:r>
              <a:rPr lang="en-US" baseline="0" dirty="0" err="1"/>
              <a:t>মুনাফা</a:t>
            </a:r>
            <a:r>
              <a:rPr lang="en-US" baseline="0" dirty="0"/>
              <a:t> </a:t>
            </a:r>
            <a:r>
              <a:rPr lang="en-US" baseline="0" dirty="0" err="1"/>
              <a:t>নির্ণয়ের</a:t>
            </a:r>
            <a:r>
              <a:rPr lang="en-US" baseline="0" dirty="0"/>
              <a:t> </a:t>
            </a:r>
            <a:r>
              <a:rPr lang="en-US" baseline="0" dirty="0" err="1"/>
              <a:t>আদর্শ</a:t>
            </a:r>
            <a:r>
              <a:rPr lang="en-US" baseline="0" dirty="0"/>
              <a:t> </a:t>
            </a:r>
            <a:r>
              <a:rPr lang="en-US" baseline="0" dirty="0" err="1"/>
              <a:t>ছক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7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সম্মানিত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, </a:t>
            </a:r>
            <a:r>
              <a:rPr lang="en-US" baseline="0" dirty="0" err="1"/>
              <a:t>স্লাইটিতে</a:t>
            </a:r>
            <a:r>
              <a:rPr lang="en-US" baseline="0" dirty="0"/>
              <a:t> </a:t>
            </a:r>
            <a:r>
              <a:rPr lang="en-US" baseline="0" dirty="0" err="1"/>
              <a:t>হাইপার</a:t>
            </a:r>
            <a:r>
              <a:rPr lang="en-US" baseline="0" dirty="0"/>
              <a:t> </a:t>
            </a:r>
            <a:r>
              <a:rPr lang="en-US" baseline="0" dirty="0" err="1"/>
              <a:t>লিংক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রয়েছে</a:t>
            </a:r>
            <a:r>
              <a:rPr lang="en-US" baseline="0" dirty="0"/>
              <a:t>…. </a:t>
            </a:r>
            <a:r>
              <a:rPr lang="en-US" baseline="0" dirty="0" err="1"/>
              <a:t>মূলধন</a:t>
            </a:r>
            <a:r>
              <a:rPr lang="en-US" baseline="0" dirty="0"/>
              <a:t> </a:t>
            </a:r>
            <a:r>
              <a:rPr lang="en-US" baseline="0" dirty="0" err="1"/>
              <a:t>বাজেটিং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প্রয়োজনীয়</a:t>
            </a:r>
            <a:r>
              <a:rPr lang="en-US" baseline="0" dirty="0"/>
              <a:t> </a:t>
            </a:r>
            <a:r>
              <a:rPr lang="en-US" baseline="0" dirty="0" err="1"/>
              <a:t>সূত্রসমূহঃ</a:t>
            </a:r>
            <a:r>
              <a:rPr lang="en-US" baseline="0" dirty="0"/>
              <a:t> 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3290-EF1E-4440-915D-F5567DDAA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4E4D0-3CFC-4385-9F0E-7D69270DF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896A3-953C-40EB-96AF-0911BF76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A8256-E357-4A65-B141-68E6A1C2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66CDC-6AD5-42E4-B19F-C1208BCB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2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AF3D-3C12-4450-A0BA-D8A6CF4A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53C9C-1094-4E7B-94C6-F76C219DA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B2EAF-F2B4-43B5-BD5A-10E2A552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0A3F9-9A7F-4A4B-B076-C3AEAB05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C2232-5998-4D16-9BC0-7F29CC86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F0B1C-D428-4011-B471-6160096DE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5AEA6-9A90-4BA8-BF46-90A35F28C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B41C-EF6A-4534-A27A-B00419A7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CD71F-2567-4893-8572-5365E535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A01CE-2AC8-4C90-8C3B-69D397B6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5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6E00-D676-4C50-A282-4438785A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4ED6-84AB-48E4-9E7B-598CE0B75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38AD1-8589-48BD-A22B-69C62F8D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0589A-0CD3-4CCB-9315-942FAB5E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348C0-C9CF-40A3-B24B-EB33E8E6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CA56-4C75-4A8A-B45A-3E609A8F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AE5B7-B080-469E-80D7-2282BA011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21909-F49C-411A-A701-131D3F17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D5848-453E-4E6A-9B5D-917522DD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E5ED-AAB5-4B84-B3DE-41A98123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6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6719-1B05-45B3-8C93-4FBA2384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DF15-0C64-4903-BDF6-67969DC92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A7C07-E596-4235-9A8C-40303DC6F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E5A1C-F066-43D7-A2C6-9D3DBDBD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62953-16E4-45B9-8E2E-7E5C144D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C12CB-94E5-4105-B839-A2785FBB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0AA6-6029-4950-B776-E7FCE933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056E3-4CD8-435C-B24F-DA4B551B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FE6A4-D908-41C3-BAC0-F59F2B484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CDCE-FF0E-486C-9A10-4461A89D0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27F7F-0FC8-4954-BBF3-6ED0E8638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62F7C-4906-4225-AD5A-00499002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9BEF2-938E-4895-8DB2-E3C0989D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A649F-4127-468C-BFC7-25AEF69E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7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DB4B-41E0-436C-91F6-54B674F3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30392-1F3E-4FC5-A6BA-F0351CEB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993D1-4DDE-47E6-8E67-6E3BE94D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0DB67-97D6-474D-89D9-50DE9D90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9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E527CA-1BF6-4B36-A175-BEE6043A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A977B-7350-40E8-972E-03ADA3EC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FBE13-C2F2-4A74-8FFD-F0BDBB4F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135E-4937-406D-A547-5BC031B9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07676-07CA-404D-9BF9-448EC9AAD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55647-BF21-4F7C-B61E-00D6DBA5E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33FA3-25DE-4231-9E97-3FC5DA54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AA049-F6ED-4934-A52D-E6D021FA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396E8-F76E-4442-A7E0-D2E1A712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7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AD37-F995-410F-97C9-1ECDCDF5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7A01FF-DF83-48E9-8923-B8020D660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99512-8844-4B5D-9DC2-2E6F554D0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D3638-8B28-4BCF-9DE1-E77BE9D8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9020E-BBDA-405C-A9F7-E0BFBFCF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F636-E2C8-4D93-A22A-D7DE6FF1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0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AEA94-19DA-4600-879A-753FE85B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22D15-D836-47AB-99B2-35C985497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465DD-4AB3-48D4-925C-89575E567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FA9D2-A24D-49C5-B1F4-6A9EE4AFA42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B7456-EA46-49AE-93D0-54FE6D2DA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5100-1992-4B8C-8F95-C4CD6C06A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9BDB-105E-4ECA-B5AA-8F513411A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y home stay safe motivational poster design | Free Vector">
            <a:extLst>
              <a:ext uri="{FF2B5EF4-FFF2-40B4-BE49-F238E27FC236}">
                <a16:creationId xmlns:a16="http://schemas.microsoft.com/office/drawing/2014/main" id="{365CE595-F137-49D3-B443-FC86A32B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436"/>
            <a:ext cx="1219199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4343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9658778"/>
              </p:ext>
            </p:extLst>
          </p:nvPr>
        </p:nvGraphicFramePr>
        <p:xfrm>
          <a:off x="-521368" y="132347"/>
          <a:ext cx="13234736" cy="660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C8AC6D-A1CE-43D8-BA92-C664BD022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7C8AC6D-A1CE-43D8-BA92-C664BD022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B63C31-2DC8-4AAE-A164-B8E59D11E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D9B63C31-2DC8-4AAE-A164-B8E59D11E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D98B6D-929E-4925-8B72-347DF372D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4D98B6D-929E-4925-8B72-347DF372D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9EEE2-6174-418B-891B-0B268EF3E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CDB9EEE2-6174-418B-891B-0B268EF3E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6E0EAF-37F2-4007-87F9-CE9E7D672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26E0EAF-37F2-4007-87F9-CE9E7D672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E4D5D7-295F-47FE-BABB-466DC7FB6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EE4D5D7-295F-47FE-BABB-466DC7FB6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F1C21D-9628-4AE8-A852-EFAAF2006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3F1C21D-9628-4AE8-A852-EFAAF2006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DD4B80-80A2-44CF-BBDF-E5813AE3A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34DD4B80-80A2-44CF-BBDF-E5813AE3A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29E8E8-7586-4A4B-8F48-B45EE3ABA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C29E8E8-7586-4A4B-8F48-B45EE3ABA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1FF714-D420-4332-A675-A6939BC5F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921FF714-D420-4332-A675-A6939BC5F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A2AA-337F-46B6-B08E-8F3AA0A72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260580" cy="134874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9600" dirty="0">
                <a:latin typeface="SutonnyMJ" pitchFamily="2" charset="0"/>
              </a:rPr>
              <a:t>¯’</a:t>
            </a:r>
            <a:r>
              <a:rPr lang="en-US" sz="9600" dirty="0" err="1">
                <a:latin typeface="SutonnyMJ" pitchFamily="2" charset="0"/>
              </a:rPr>
              <a:t>vqx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m¤úwË</a:t>
            </a:r>
            <a:r>
              <a:rPr lang="en-US" sz="9600" dirty="0">
                <a:latin typeface="SutonnyMJ" pitchFamily="2" charset="0"/>
              </a:rPr>
              <a:t> µq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1DBF6-160F-453A-8738-3A767E252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380" y="1613218"/>
            <a:ext cx="11452860" cy="55419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7200" b="1" dirty="0">
                <a:latin typeface="SutonnyMJ" pitchFamily="2" charset="0"/>
              </a:rPr>
              <a:t>‡</a:t>
            </a:r>
            <a:r>
              <a:rPr lang="en-US" sz="7200" b="1" dirty="0" err="1">
                <a:latin typeface="SutonnyMJ" pitchFamily="2" charset="0"/>
              </a:rPr>
              <a:t>h‡Kv‡bv</a:t>
            </a:r>
            <a:r>
              <a:rPr lang="en-US" sz="7200" b="1" dirty="0">
                <a:latin typeface="SutonnyMJ" pitchFamily="2" charset="0"/>
              </a:rPr>
              <a:t> †</a:t>
            </a:r>
            <a:r>
              <a:rPr lang="en-US" sz="7200" b="1" dirty="0" err="1">
                <a:latin typeface="SutonnyMJ" pitchFamily="2" charset="0"/>
              </a:rPr>
              <a:t>Kv¤úvwb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bZzb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e¨emvq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ïiæ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Ki‡Z</a:t>
            </a:r>
            <a:r>
              <a:rPr lang="en-US" sz="7200" b="1" dirty="0">
                <a:latin typeface="SutonnyMJ" pitchFamily="2" charset="0"/>
              </a:rPr>
              <a:t> †</a:t>
            </a:r>
            <a:r>
              <a:rPr lang="en-US" sz="7200" b="1" dirty="0" err="1">
                <a:latin typeface="SutonnyMJ" pitchFamily="2" charset="0"/>
              </a:rPr>
              <a:t>M‡j</a:t>
            </a:r>
            <a:r>
              <a:rPr lang="en-US" sz="7200" b="1" dirty="0">
                <a:latin typeface="SutonnyMJ" pitchFamily="2" charset="0"/>
              </a:rPr>
              <a:t> ¯’</a:t>
            </a:r>
            <a:r>
              <a:rPr lang="en-US" sz="7200" b="1" dirty="0" err="1">
                <a:latin typeface="SutonnyMJ" pitchFamily="2" charset="0"/>
              </a:rPr>
              <a:t>vqx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m¤úwË</a:t>
            </a:r>
            <a:r>
              <a:rPr lang="en-US" sz="7200" b="1" dirty="0">
                <a:latin typeface="SutonnyMJ" pitchFamily="2" charset="0"/>
              </a:rPr>
              <a:t> †</a:t>
            </a:r>
            <a:r>
              <a:rPr lang="en-US" sz="7200" b="1" dirty="0" err="1">
                <a:latin typeface="SutonnyMJ" pitchFamily="2" charset="0"/>
              </a:rPr>
              <a:t>hgb</a:t>
            </a:r>
            <a:r>
              <a:rPr lang="en-US" sz="7200" b="1" dirty="0">
                <a:latin typeface="SutonnyMJ" pitchFamily="2" charset="0"/>
              </a:rPr>
              <a:t> , </a:t>
            </a:r>
            <a:r>
              <a:rPr lang="en-US" sz="7200" b="1" dirty="0" err="1">
                <a:latin typeface="SutonnyMJ" pitchFamily="2" charset="0"/>
              </a:rPr>
              <a:t>Rwg</a:t>
            </a:r>
            <a:r>
              <a:rPr lang="en-US" sz="7200" b="1" dirty="0">
                <a:latin typeface="SutonnyMJ" pitchFamily="2" charset="0"/>
              </a:rPr>
              <a:t>, `</a:t>
            </a:r>
            <a:r>
              <a:rPr lang="en-US" sz="7200" b="1" dirty="0" err="1">
                <a:latin typeface="SutonnyMJ" pitchFamily="2" charset="0"/>
              </a:rPr>
              <a:t>vjvb‡KvVv</a:t>
            </a:r>
            <a:r>
              <a:rPr lang="en-US" sz="7200" b="1" dirty="0">
                <a:latin typeface="SutonnyMJ" pitchFamily="2" charset="0"/>
              </a:rPr>
              <a:t>, </a:t>
            </a:r>
            <a:r>
              <a:rPr lang="en-US" sz="7200" b="1" dirty="0" err="1">
                <a:latin typeface="SutonnyMJ" pitchFamily="2" charset="0"/>
              </a:rPr>
              <a:t>hš¿cvwZ,AvmevecÎ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BZ¨vw</a:t>
            </a:r>
            <a:r>
              <a:rPr lang="en-US" sz="7200" b="1" dirty="0">
                <a:latin typeface="SutonnyMJ" pitchFamily="2" charset="0"/>
              </a:rPr>
              <a:t>` µq </a:t>
            </a:r>
            <a:r>
              <a:rPr lang="en-US" sz="7200" b="1" dirty="0" err="1">
                <a:latin typeface="SutonnyMJ" pitchFamily="2" charset="0"/>
              </a:rPr>
              <a:t>Ki‡Z</a:t>
            </a:r>
            <a:r>
              <a:rPr lang="en-US" sz="7200" b="1" dirty="0">
                <a:latin typeface="SutonnyMJ" pitchFamily="2" charset="0"/>
              </a:rPr>
              <a:t> nq| †</a:t>
            </a:r>
            <a:r>
              <a:rPr lang="en-US" sz="7200" b="1" dirty="0" err="1">
                <a:latin typeface="SutonnyMJ" pitchFamily="2" charset="0"/>
              </a:rPr>
              <a:t>h‡Kv‡bv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e¨emvq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cÖwZôv‡bi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Gme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m¤úwË</a:t>
            </a:r>
            <a:r>
              <a:rPr lang="en-US" sz="7200" b="1" dirty="0">
                <a:latin typeface="SutonnyMJ" pitchFamily="2" charset="0"/>
              </a:rPr>
              <a:t> µ‡qi </a:t>
            </a:r>
            <a:r>
              <a:rPr lang="en-US" sz="7200" b="1" dirty="0" err="1">
                <a:latin typeface="SutonnyMJ" pitchFamily="2" charset="0"/>
              </a:rPr>
              <a:t>wm×všÍ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MÖn‡Yi</a:t>
            </a:r>
            <a:r>
              <a:rPr lang="en-US" sz="7200" b="1" dirty="0">
                <a:latin typeface="SutonnyMJ" pitchFamily="2" charset="0"/>
              </a:rPr>
              <a:t> †</a:t>
            </a:r>
            <a:r>
              <a:rPr lang="en-US" sz="7200" b="1" dirty="0" err="1">
                <a:latin typeface="SutonnyMJ" pitchFamily="2" charset="0"/>
              </a:rPr>
              <a:t>ÿ‡Î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g~jab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ev‡RwUs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cÖ‡qvM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Kiv</a:t>
            </a:r>
            <a:r>
              <a:rPr lang="en-US" sz="7200" b="1" dirty="0">
                <a:latin typeface="SutonnyMJ" pitchFamily="2" charset="0"/>
              </a:rPr>
              <a:t> nq|</a:t>
            </a:r>
          </a:p>
        </p:txBody>
      </p:sp>
    </p:spTree>
    <p:extLst>
      <p:ext uri="{BB962C8B-B14F-4D97-AF65-F5344CB8AC3E}">
        <p14:creationId xmlns:p14="http://schemas.microsoft.com/office/powerpoint/2010/main" val="248134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B63796-FE81-48F5-93B7-A8F36989C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79" y="2034540"/>
            <a:ext cx="11827041" cy="3367639"/>
          </a:xfrm>
        </p:spPr>
        <p:txBody>
          <a:bodyPr>
            <a:noAutofit/>
          </a:bodyPr>
          <a:lstStyle/>
          <a:p>
            <a:pPr algn="just"/>
            <a:r>
              <a:rPr lang="en-US" sz="6000" b="1" dirty="0" err="1">
                <a:latin typeface="SutonnyMJ" pitchFamily="2" charset="0"/>
              </a:rPr>
              <a:t>Pjgvb</a:t>
            </a:r>
            <a:r>
              <a:rPr lang="en-US" sz="6000" b="1" dirty="0">
                <a:latin typeface="SutonnyMJ" pitchFamily="2" charset="0"/>
              </a:rPr>
              <a:t> †</a:t>
            </a:r>
            <a:r>
              <a:rPr lang="en-US" sz="6000" b="1" dirty="0" err="1">
                <a:latin typeface="SutonnyMJ" pitchFamily="2" charset="0"/>
              </a:rPr>
              <a:t>Kv‡bv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cÖwZlVv‡bi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Zvi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Drcv`b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ÿgZv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evov‡bvi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cÖ‡qvRb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n‡Z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cv‡i</a:t>
            </a:r>
            <a:r>
              <a:rPr lang="en-US" sz="6000" b="1" dirty="0">
                <a:latin typeface="SutonnyMJ" pitchFamily="2" charset="0"/>
              </a:rPr>
              <a:t>| </a:t>
            </a:r>
            <a:r>
              <a:rPr lang="en-US" sz="6000" b="1" dirty="0" err="1">
                <a:latin typeface="SutonnyMJ" pitchFamily="2" charset="0"/>
              </a:rPr>
              <a:t>Gme</a:t>
            </a:r>
            <a:r>
              <a:rPr lang="en-US" sz="6000" b="1" dirty="0">
                <a:latin typeface="SutonnyMJ" pitchFamily="2" charset="0"/>
              </a:rPr>
              <a:t> †</a:t>
            </a:r>
            <a:r>
              <a:rPr lang="en-US" sz="6000" b="1" dirty="0" err="1">
                <a:latin typeface="SutonnyMJ" pitchFamily="2" charset="0"/>
              </a:rPr>
              <a:t>ÿ‡Î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g~jab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ev‡RwUs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cÖ‡qvM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K‡i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wmÜvšÍ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MÖnY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Ki‡Z</a:t>
            </a:r>
            <a:r>
              <a:rPr lang="en-US" sz="6000" b="1" dirty="0">
                <a:latin typeface="SutonnyMJ" pitchFamily="2" charset="0"/>
              </a:rPr>
              <a:t> nq |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C112A4-04DD-4B31-8F38-2804A5F3DC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60580" cy="13487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sz="9600" b="1" dirty="0"/>
              <a:t>ব্যবসার পণ্য উৎপাদন ক্ষমতা বৃদ্ধিকল্পে সম্প্রসারণ  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48017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5E92403-CE63-4A5B-BA83-A8B80BA51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58" y="1737143"/>
            <a:ext cx="11454063" cy="49163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5400" b="1" dirty="0">
                <a:latin typeface="SutonnyMJ" pitchFamily="2" charset="0"/>
              </a:rPr>
              <a:t>‡</a:t>
            </a:r>
            <a:r>
              <a:rPr lang="en-US" sz="5400" b="1" dirty="0" err="1">
                <a:latin typeface="SutonnyMJ" pitchFamily="2" charset="0"/>
              </a:rPr>
              <a:t>Kv¤úvwb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Zvi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e¨emvi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m¤úªmvi‡Yi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Rb</a:t>
            </a:r>
            <a:r>
              <a:rPr lang="en-US" sz="5400" b="1" dirty="0">
                <a:latin typeface="SutonnyMJ" pitchFamily="2" charset="0"/>
              </a:rPr>
              <a:t>¨ </a:t>
            </a:r>
            <a:r>
              <a:rPr lang="en-US" sz="5400" b="1" dirty="0" err="1">
                <a:latin typeface="SutonnyMJ" pitchFamily="2" charset="0"/>
              </a:rPr>
              <a:t>Pjgvb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c‡Y¨i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cvkvcvwk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bZzb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cb</a:t>
            </a:r>
            <a:r>
              <a:rPr lang="en-US" sz="5400" b="1" dirty="0">
                <a:latin typeface="SutonnyMJ" pitchFamily="2" charset="0"/>
              </a:rPr>
              <a:t>¨ </a:t>
            </a:r>
            <a:r>
              <a:rPr lang="en-US" sz="5400" b="1" dirty="0" err="1">
                <a:latin typeface="SutonnyMJ" pitchFamily="2" charset="0"/>
              </a:rPr>
              <a:t>evRv‡i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Qvivi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cÖ‡qvRb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n‡Z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cv‡i</a:t>
            </a:r>
            <a:r>
              <a:rPr lang="en-US" sz="5400" b="1" dirty="0">
                <a:latin typeface="SutonnyMJ" pitchFamily="2" charset="0"/>
              </a:rPr>
              <a:t>| </a:t>
            </a:r>
            <a:r>
              <a:rPr lang="en-US" sz="5400" b="1" dirty="0" err="1">
                <a:latin typeface="SutonnyMJ" pitchFamily="2" charset="0"/>
              </a:rPr>
              <a:t>bZzb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cb</a:t>
            </a:r>
            <a:r>
              <a:rPr lang="en-US" sz="5400" b="1" dirty="0">
                <a:latin typeface="SutonnyMJ" pitchFamily="2" charset="0"/>
              </a:rPr>
              <a:t>¨ </a:t>
            </a:r>
            <a:r>
              <a:rPr lang="en-US" sz="5400" b="1" dirty="0" err="1">
                <a:latin typeface="SutonnyMJ" pitchFamily="2" charset="0"/>
              </a:rPr>
              <a:t>evRv‡i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Qvovi</a:t>
            </a:r>
            <a:r>
              <a:rPr lang="en-US" sz="5400" b="1" dirty="0">
                <a:latin typeface="SutonnyMJ" pitchFamily="2" charset="0"/>
              </a:rPr>
              <a:t> †</a:t>
            </a:r>
            <a:r>
              <a:rPr lang="en-US" sz="5400" b="1" dirty="0" err="1">
                <a:latin typeface="SutonnyMJ" pitchFamily="2" charset="0"/>
              </a:rPr>
              <a:t>ÿ‡Î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bZzb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c‡b¨i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Avqy</a:t>
            </a:r>
            <a:r>
              <a:rPr lang="en-US" sz="5400" b="1" dirty="0">
                <a:latin typeface="SutonnyMJ" pitchFamily="2" charset="0"/>
              </a:rPr>
              <a:t> †¯‹j, </a:t>
            </a:r>
            <a:r>
              <a:rPr lang="en-US" sz="5400" b="1" dirty="0" err="1">
                <a:latin typeface="SutonnyMJ" pitchFamily="2" charset="0"/>
              </a:rPr>
              <a:t>c‡b¨I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Drcv`b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LiP,evRvi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Pvwn`v,cwiPvjbv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LiP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Ges</a:t>
            </a:r>
            <a:r>
              <a:rPr lang="en-US" sz="5400" b="1" dirty="0">
                <a:latin typeface="SutonnyMJ" pitchFamily="2" charset="0"/>
              </a:rPr>
              <a:t> m¤¢</a:t>
            </a:r>
            <a:r>
              <a:rPr lang="en-US" sz="5400" b="1" dirty="0" err="1">
                <a:latin typeface="SutonnyMJ" pitchFamily="2" charset="0"/>
              </a:rPr>
              <a:t>ve</a:t>
            </a:r>
            <a:r>
              <a:rPr lang="en-US" sz="5400" b="1" dirty="0">
                <a:latin typeface="SutonnyMJ" pitchFamily="2" charset="0"/>
              </a:rPr>
              <a:t>¨ </a:t>
            </a:r>
            <a:r>
              <a:rPr lang="en-US" sz="5400" b="1" dirty="0" err="1">
                <a:latin typeface="SutonnyMJ" pitchFamily="2" charset="0"/>
              </a:rPr>
              <a:t>Avq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cÖv°jb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K‡i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wm×všÍ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wb‡Z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nq|G‡ÿ‡Î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g~jab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ev‡RwUs</a:t>
            </a:r>
            <a:r>
              <a:rPr lang="en-US" sz="5400" b="1" dirty="0">
                <a:latin typeface="SutonnyMJ" pitchFamily="2" charset="0"/>
              </a:rPr>
              <a:t> Gi </a:t>
            </a:r>
            <a:r>
              <a:rPr lang="en-US" sz="5400" b="1" dirty="0" err="1">
                <a:latin typeface="SutonnyMJ" pitchFamily="2" charset="0"/>
              </a:rPr>
              <a:t>cÖ‡qvM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jÿ</a:t>
            </a:r>
            <a:r>
              <a:rPr lang="en-US" sz="5400" b="1" dirty="0">
                <a:latin typeface="SutonnyMJ" pitchFamily="2" charset="0"/>
              </a:rPr>
              <a:t>¨ </a:t>
            </a:r>
            <a:r>
              <a:rPr lang="en-US" sz="5400" b="1" dirty="0" err="1">
                <a:latin typeface="SutonnyMJ" pitchFamily="2" charset="0"/>
              </a:rPr>
              <a:t>Kiv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hvq</a:t>
            </a:r>
            <a:r>
              <a:rPr lang="en-US" sz="5400" b="1" dirty="0">
                <a:latin typeface="SutonnyMJ" pitchFamily="2" charset="0"/>
              </a:rPr>
              <a:t>|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D6EAB6-B50E-408A-BBBA-62647C73FC0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60580" cy="13487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sz="9600" b="1" dirty="0"/>
              <a:t>পণ্য বৈচিত্রায়ণ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00834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5DFE1A-2570-44EE-92C2-F33FE638F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59" y="1773238"/>
            <a:ext cx="11273588" cy="47960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6600" b="1" dirty="0" err="1">
                <a:latin typeface="SutonnyMJ" pitchFamily="2" charset="0"/>
              </a:rPr>
              <a:t>e¨emvi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cÖ‡qvR‡b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Drcv`b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c×wZi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cÖwZ</a:t>
            </a:r>
            <a:r>
              <a:rPr lang="en-US" sz="6600" b="1" dirty="0">
                <a:latin typeface="SutonnyMJ" pitchFamily="2" charset="0"/>
              </a:rPr>
              <a:t>¯’</a:t>
            </a:r>
            <a:r>
              <a:rPr lang="en-US" sz="6600" b="1" dirty="0" err="1">
                <a:latin typeface="SutonnyMJ" pitchFamily="2" charset="0"/>
              </a:rPr>
              <a:t>vcb</a:t>
            </a:r>
            <a:r>
              <a:rPr lang="en-US" sz="6600" b="1" dirty="0">
                <a:latin typeface="SutonnyMJ" pitchFamily="2" charset="0"/>
              </a:rPr>
              <a:t> I </a:t>
            </a:r>
            <a:r>
              <a:rPr lang="en-US" sz="6600" b="1" dirty="0" err="1">
                <a:latin typeface="SutonnyMJ" pitchFamily="2" charset="0"/>
              </a:rPr>
              <a:t>AvaywbKvq‡bi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cÖ‡qvRb</a:t>
            </a:r>
            <a:r>
              <a:rPr lang="en-US" sz="6600" b="1" dirty="0">
                <a:latin typeface="SutonnyMJ" pitchFamily="2" charset="0"/>
              </a:rPr>
              <a:t> nq| </a:t>
            </a:r>
            <a:r>
              <a:rPr lang="en-US" sz="6600" b="1" dirty="0" err="1">
                <a:latin typeface="SutonnyMJ" pitchFamily="2" charset="0"/>
              </a:rPr>
              <a:t>G‡ÿ‡Î</a:t>
            </a:r>
            <a:r>
              <a:rPr lang="en-US" sz="6600" b="1" dirty="0">
                <a:latin typeface="SutonnyMJ" pitchFamily="2" charset="0"/>
              </a:rPr>
              <a:t> †</a:t>
            </a:r>
            <a:r>
              <a:rPr lang="en-US" sz="6600" b="1" dirty="0" err="1">
                <a:latin typeface="SutonnyMJ" pitchFamily="2" charset="0"/>
              </a:rPr>
              <a:t>Kv¤úvwbi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cyivZb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Drcv`b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c×wZi</a:t>
            </a:r>
            <a:r>
              <a:rPr lang="en-US" sz="6600" b="1" dirty="0">
                <a:latin typeface="SutonnyMJ" pitchFamily="2" charset="0"/>
              </a:rPr>
              <a:t> mv‡_ </a:t>
            </a:r>
            <a:r>
              <a:rPr lang="en-US" sz="6600" b="1" dirty="0" err="1">
                <a:latin typeface="SutonnyMJ" pitchFamily="2" charset="0"/>
              </a:rPr>
              <a:t>bZzb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c×wZi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Zzjbv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cÖ‡qvRb</a:t>
            </a:r>
            <a:r>
              <a:rPr lang="en-US" sz="6600" b="1" dirty="0">
                <a:latin typeface="SutonnyMJ" pitchFamily="2" charset="0"/>
              </a:rPr>
              <a:t> nq| </a:t>
            </a:r>
            <a:r>
              <a:rPr lang="en-US" sz="6600" b="1" dirty="0" err="1">
                <a:latin typeface="SutonnyMJ" pitchFamily="2" charset="0"/>
              </a:rPr>
              <a:t>AZGe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Drcv`b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c×wZi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cÖwZ</a:t>
            </a:r>
            <a:r>
              <a:rPr lang="en-US" sz="6600" b="1" dirty="0">
                <a:latin typeface="SutonnyMJ" pitchFamily="2" charset="0"/>
              </a:rPr>
              <a:t>¯’</a:t>
            </a:r>
            <a:r>
              <a:rPr lang="en-US" sz="6600" b="1" dirty="0" err="1">
                <a:latin typeface="SutonnyMJ" pitchFamily="2" charset="0"/>
              </a:rPr>
              <a:t>vcb</a:t>
            </a:r>
            <a:r>
              <a:rPr lang="en-US" sz="6600" b="1" dirty="0">
                <a:latin typeface="SutonnyMJ" pitchFamily="2" charset="0"/>
              </a:rPr>
              <a:t> I </a:t>
            </a:r>
            <a:r>
              <a:rPr lang="en-US" sz="6600" b="1" dirty="0" err="1">
                <a:latin typeface="SutonnyMJ" pitchFamily="2" charset="0"/>
              </a:rPr>
              <a:t>AvaywbKvq‡b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g~jab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ev‡RwUs‡qi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cÖ‡qvM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jÿ</a:t>
            </a:r>
            <a:r>
              <a:rPr lang="en-US" sz="6600" b="1" dirty="0">
                <a:latin typeface="SutonnyMJ" pitchFamily="2" charset="0"/>
              </a:rPr>
              <a:t>¨ </a:t>
            </a:r>
            <a:r>
              <a:rPr lang="en-US" sz="6600" b="1" dirty="0" err="1">
                <a:latin typeface="SutonnyMJ" pitchFamily="2" charset="0"/>
              </a:rPr>
              <a:t>Kiv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hvq</a:t>
            </a:r>
            <a:r>
              <a:rPr lang="en-US" sz="6600" b="1" dirty="0">
                <a:latin typeface="SutonnyMJ" pitchFamily="2" charset="0"/>
              </a:rPr>
              <a:t>|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384C9B-9B85-43A6-BB47-3A3A804FBB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60580" cy="13487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sz="9600" b="1" dirty="0"/>
              <a:t>প্রতিস্থাপন ও আধুনিকায়ন 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76851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0" y="354295"/>
            <a:ext cx="12192000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সূত্রসমূহঃ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705" y="2436903"/>
            <a:ext cx="1141796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আয়কর</a:t>
            </a:r>
            <a:endParaRPr lang="en-US" sz="7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463" y="1063372"/>
            <a:ext cx="1064794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খরচসমূহ</a:t>
            </a:r>
            <a:endParaRPr lang="en-US" sz="7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705" y="3817204"/>
            <a:ext cx="1050356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খরচসমূহ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অবচয়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7135" y="5010765"/>
                <a:ext cx="11798191" cy="15499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 b="1" dirty="0">
                    <a:latin typeface="NikoshBAN" pitchFamily="2" charset="0"/>
                    <a:cs typeface="NikoshBAN" pitchFamily="2" charset="0"/>
                  </a:rPr>
                  <a:t>সরল </a:t>
                </a:r>
                <a:r>
                  <a:rPr lang="en-US" sz="6600" b="1" dirty="0" err="1">
                    <a:latin typeface="NikoshBAN" pitchFamily="2" charset="0"/>
                    <a:cs typeface="NikoshBAN" pitchFamily="2" charset="0"/>
                  </a:rPr>
                  <a:t>রৈখিক</a:t>
                </a:r>
                <a:r>
                  <a:rPr lang="en-US" sz="6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b="1" dirty="0" err="1">
                    <a:latin typeface="NikoshBAN" pitchFamily="2" charset="0"/>
                    <a:cs typeface="NikoshBAN" pitchFamily="2" charset="0"/>
                  </a:rPr>
                  <a:t>অবচয়</a:t>
                </a:r>
                <a:r>
                  <a:rPr lang="en-US" sz="6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বিনিয়োগ</m:t>
                        </m:r>
                        <m:r>
                          <a:rPr lang="en-US" sz="48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48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অবশিষ্ট</m:t>
                        </m:r>
                        <m:r>
                          <a:rPr lang="en-US" sz="48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8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মূল্য</m:t>
                        </m:r>
                      </m:num>
                      <m:den>
                        <m:r>
                          <a:rPr lang="en-US" sz="48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মেয়াদ</m:t>
                        </m:r>
                      </m:den>
                    </m:f>
                  </m:oMath>
                </a14:m>
                <a:r>
                  <a:rPr lang="en-US" sz="5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35" y="5010765"/>
                <a:ext cx="11798191" cy="1549976"/>
              </a:xfrm>
              <a:prstGeom prst="rect">
                <a:avLst/>
              </a:prstGeom>
              <a:blipFill>
                <a:blip r:embed="rId3"/>
                <a:stretch>
                  <a:fillRect l="-3512" b="-22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09306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1638300" y="76201"/>
            <a:ext cx="8915400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ছক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05000" y="1066800"/>
          <a:ext cx="8305800" cy="515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বিনিয়োগকৃত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টাকার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পরিমাণঃ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="1" baseline="0" dirty="0">
                          <a:solidFill>
                            <a:srgbClr val="99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 * * * *</a:t>
                      </a:r>
                      <a:endParaRPr lang="en-US" sz="3600" b="1" dirty="0">
                        <a:solidFill>
                          <a:srgbClr val="99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টাকার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600" baseline="0" dirty="0" err="1"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itchFamily="2" charset="0"/>
                          <a:cs typeface="NikoshBAN" pitchFamily="2" charset="0"/>
                        </a:rPr>
                        <a:t>টাকায়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১ম </a:t>
                      </a: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২য় </a:t>
                      </a: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৩য় </a:t>
                      </a: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(-) </a:t>
                      </a: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খরচসমূহ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itchFamily="2" charset="0"/>
                          <a:cs typeface="NikoshBAN" pitchFamily="2" charset="0"/>
                        </a:rPr>
                        <a:t>মুনাফা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(-) </a:t>
                      </a: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আয়কর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নিট</a:t>
                      </a: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মুনাফা</a:t>
                      </a: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u="sng" dirty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u="sng" dirty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sng" dirty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50789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915" y="3190635"/>
                <a:ext cx="11562347" cy="14133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 b="1" dirty="0" err="1"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6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b="1" dirty="0" err="1">
                    <a:latin typeface="NikoshBAN" pitchFamily="2" charset="0"/>
                    <a:cs typeface="NikoshBAN" pitchFamily="2" charset="0"/>
                  </a:rPr>
                  <a:t>বিনিয়োগ</a:t>
                </a:r>
                <a:r>
                  <a:rPr lang="en-US" sz="6600" b="1" dirty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বিনিয়োগ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অবশিষ্ট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মূল্য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4400" b="1" dirty="0"/>
                  <a:t> </a:t>
                </a:r>
                <a:endPara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5" y="3190635"/>
                <a:ext cx="11562347" cy="1413336"/>
              </a:xfrm>
              <a:prstGeom prst="rect">
                <a:avLst/>
              </a:prstGeom>
              <a:blipFill>
                <a:blip r:embed="rId3"/>
                <a:stretch>
                  <a:fillRect l="-3585" b="-28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8915" y="4953000"/>
                <a:ext cx="11562347" cy="16253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 b="1" dirty="0">
                    <a:latin typeface="NikoshBAN" pitchFamily="2" charset="0"/>
                    <a:cs typeface="NikoshBAN" pitchFamily="2" charset="0"/>
                  </a:rPr>
                  <a:t>গড় </a:t>
                </a:r>
                <a:r>
                  <a:rPr lang="en-US" sz="6600" b="1" dirty="0" err="1">
                    <a:latin typeface="NikoshBAN" pitchFamily="2" charset="0"/>
                    <a:cs typeface="NikoshBAN" pitchFamily="2" charset="0"/>
                  </a:rPr>
                  <a:t>মুনাফার</a:t>
                </a:r>
                <a:r>
                  <a:rPr lang="en-US" sz="6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b="1" dirty="0" err="1">
                    <a:latin typeface="NikoshBAN" pitchFamily="2" charset="0"/>
                    <a:cs typeface="NikoshBAN" pitchFamily="2" charset="0"/>
                  </a:rPr>
                  <a:t>হার</a:t>
                </a:r>
                <a:r>
                  <a:rPr lang="en-US" sz="6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গড়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নিট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মুনাফা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গড়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বিনিয়োগ</m:t>
                        </m:r>
                      </m:den>
                    </m:f>
                  </m:oMath>
                </a14:m>
                <a:r>
                  <a:rPr lang="en-US" sz="4400" dirty="0"/>
                  <a:t> × 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100</a:t>
                </a:r>
                <a:r>
                  <a:rPr lang="en-US" sz="4400" b="1" dirty="0"/>
                  <a:t> </a:t>
                </a:r>
                <a:endPara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5" y="4953000"/>
                <a:ext cx="11562347" cy="1625381"/>
              </a:xfrm>
              <a:prstGeom prst="rect">
                <a:avLst/>
              </a:prstGeom>
              <a:blipFill>
                <a:blip r:embed="rId4"/>
                <a:stretch>
                  <a:fillRect l="-3585" b="-9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8915" y="1431758"/>
                <a:ext cx="11562347" cy="14144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 b="1" dirty="0">
                    <a:latin typeface="NikoshBAN" pitchFamily="2" charset="0"/>
                    <a:cs typeface="NikoshBAN" pitchFamily="2" charset="0"/>
                  </a:rPr>
                  <a:t>গড় </a:t>
                </a:r>
                <a:r>
                  <a:rPr lang="en-US" sz="6600" b="1" dirty="0" err="1">
                    <a:latin typeface="NikoshBAN" pitchFamily="2" charset="0"/>
                    <a:cs typeface="NikoshBAN" pitchFamily="2" charset="0"/>
                  </a:rPr>
                  <a:t>নিট</a:t>
                </a:r>
                <a:r>
                  <a:rPr lang="en-US" sz="6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b="1" dirty="0" err="1"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en-US" sz="6600" b="1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sym typeface="Symbol"/>
                          </a:rPr>
                          <m:t>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নিট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মুনাফা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মেয়াদ</m:t>
                        </m:r>
                      </m:den>
                    </m:f>
                  </m:oMath>
                </a14:m>
                <a:r>
                  <a:rPr lang="en-US" sz="4400" b="1" dirty="0"/>
                  <a:t> </a:t>
                </a:r>
                <a:endPara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5" y="1431758"/>
                <a:ext cx="11562347" cy="1414426"/>
              </a:xfrm>
              <a:prstGeom prst="rect">
                <a:avLst/>
              </a:prstGeom>
              <a:blipFill>
                <a:blip r:embed="rId5"/>
                <a:stretch>
                  <a:fillRect l="-3585" b="-262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0" y="221159"/>
            <a:ext cx="12192000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সূত্রসমূহঃ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7846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E15B5D7-A9AB-4806-8E50-BA2CFB3D12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9232" y="1825625"/>
            <a:ext cx="10311063" cy="4154070"/>
          </a:xfrm>
          <a:prstGeom prst="rect">
            <a:avLst/>
          </a:prstGeom>
          <a:noFill/>
        </p:spPr>
        <p:txBody>
          <a:bodyPr numCol="1">
            <a:prstTxWarp prst="textDeflate">
              <a:avLst>
                <a:gd name="adj" fmla="val 23727"/>
              </a:avLst>
            </a:prstTxWarp>
            <a:noAutofit/>
            <a:scene3d>
              <a:camera prst="perspectiveLef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66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54523-F9D5-408C-A0DA-7BF319731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31" y="542486"/>
            <a:ext cx="4989096" cy="25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7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4CCD5-72C5-4391-922F-7CEE26B96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6921" y="2355488"/>
            <a:ext cx="6918158" cy="3378035"/>
          </a:xfrm>
          <a:solidFill>
            <a:schemeClr val="bg1"/>
          </a:soli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800" b="1" dirty="0">
                <a:latin typeface="SutonnyMJ" pitchFamily="2" charset="0"/>
              </a:rPr>
              <a:t>‡</a:t>
            </a:r>
            <a:r>
              <a:rPr lang="en-US" sz="7800" b="1" dirty="0" err="1">
                <a:latin typeface="SutonnyMJ" pitchFamily="2" charset="0"/>
              </a:rPr>
              <a:t>gvt</a:t>
            </a:r>
            <a:r>
              <a:rPr lang="en-US" sz="7800" b="1" dirty="0">
                <a:latin typeface="SutonnyMJ" pitchFamily="2" charset="0"/>
              </a:rPr>
              <a:t> </a:t>
            </a:r>
            <a:r>
              <a:rPr lang="en-US" sz="7800" b="1" dirty="0" err="1">
                <a:latin typeface="SutonnyMJ" pitchFamily="2" charset="0"/>
              </a:rPr>
              <a:t>Kvgvj</a:t>
            </a:r>
            <a:r>
              <a:rPr lang="en-US" sz="7800" b="1" dirty="0">
                <a:latin typeface="SutonnyMJ" pitchFamily="2" charset="0"/>
              </a:rPr>
              <a:t> †</a:t>
            </a:r>
            <a:r>
              <a:rPr lang="en-US" sz="7800" b="1" dirty="0" err="1">
                <a:latin typeface="SutonnyMJ" pitchFamily="2" charset="0"/>
              </a:rPr>
              <a:t>nv‡mb</a:t>
            </a:r>
            <a:endParaRPr lang="en-US" sz="7800" b="1" dirty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err="1">
                <a:latin typeface="SutonnyMJ" pitchFamily="2" charset="0"/>
              </a:rPr>
              <a:t>mnKvwi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wkÿK</a:t>
            </a:r>
            <a:r>
              <a:rPr lang="en-US" sz="4800" b="1" dirty="0">
                <a:latin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 err="1">
                <a:latin typeface="SutonnyMJ" pitchFamily="2" charset="0"/>
              </a:rPr>
              <a:t>miKvwi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WvgyW¨v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gymwjg</a:t>
            </a:r>
            <a:r>
              <a:rPr lang="en-US" sz="4800" b="1" dirty="0">
                <a:latin typeface="SutonnyMJ" pitchFamily="2" charset="0"/>
              </a:rPr>
              <a:t> D”P we`¨</a:t>
            </a:r>
            <a:r>
              <a:rPr lang="en-US" sz="4800" b="1" dirty="0" err="1">
                <a:latin typeface="SutonnyMJ" pitchFamily="2" charset="0"/>
              </a:rPr>
              <a:t>vjq</a:t>
            </a:r>
            <a:endParaRPr lang="en-US" sz="4800" b="1" dirty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err="1">
                <a:latin typeface="SutonnyMJ" pitchFamily="2" charset="0"/>
              </a:rPr>
              <a:t>WvgyW¨v</a:t>
            </a:r>
            <a:r>
              <a:rPr lang="en-US" sz="4800" b="1" dirty="0">
                <a:latin typeface="SutonnyMJ" pitchFamily="2" charset="0"/>
              </a:rPr>
              <a:t>, </a:t>
            </a:r>
            <a:r>
              <a:rPr lang="en-US" sz="4800" b="1" dirty="0" err="1">
                <a:latin typeface="SutonnyMJ" pitchFamily="2" charset="0"/>
              </a:rPr>
              <a:t>kwiqZcyi</a:t>
            </a:r>
            <a:r>
              <a:rPr lang="en-US" sz="4800" b="1" dirty="0">
                <a:latin typeface="SutonnyMJ" pitchFamily="2" charset="0"/>
              </a:rPr>
              <a:t>|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3A835-0D1C-4EFA-98C4-467142FC746D}"/>
              </a:ext>
            </a:extLst>
          </p:cNvPr>
          <p:cNvGrpSpPr/>
          <p:nvPr/>
        </p:nvGrpSpPr>
        <p:grpSpPr>
          <a:xfrm>
            <a:off x="2835942" y="345938"/>
            <a:ext cx="6440406" cy="1672669"/>
            <a:chOff x="3734386" y="754007"/>
            <a:chExt cx="4305885" cy="8683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35DC4A-5E52-4461-B759-75DBA51664DD}"/>
                </a:ext>
              </a:extLst>
            </p:cNvPr>
            <p:cNvSpPr/>
            <p:nvPr/>
          </p:nvSpPr>
          <p:spPr>
            <a:xfrm>
              <a:off x="4146614" y="754007"/>
              <a:ext cx="3235569" cy="868331"/>
            </a:xfrm>
            <a:prstGeom prst="ellips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E6F475-D8AB-4D25-B27E-55D45A943DD4}"/>
                </a:ext>
              </a:extLst>
            </p:cNvPr>
            <p:cNvSpPr/>
            <p:nvPr/>
          </p:nvSpPr>
          <p:spPr>
            <a:xfrm>
              <a:off x="3734386" y="754007"/>
              <a:ext cx="4305885" cy="734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000" b="1" dirty="0">
                <a:latin typeface="BrahmaputraMJ" pitchFamily="2" charset="0"/>
              </a:endParaRPr>
            </a:p>
            <a:p>
              <a:pPr algn="ctr"/>
              <a:r>
                <a:rPr lang="en-US" sz="6600" b="1" dirty="0" err="1">
                  <a:latin typeface="BrahmaputraMJ" pitchFamily="2" charset="0"/>
                </a:rPr>
                <a:t>wkÿK</a:t>
              </a:r>
              <a:r>
                <a:rPr lang="en-US" sz="6600" b="1" dirty="0">
                  <a:latin typeface="BrahmaputraMJ" pitchFamily="2" charset="0"/>
                </a:rPr>
                <a:t> </a:t>
              </a:r>
              <a:r>
                <a:rPr lang="en-US" sz="6600" b="1" dirty="0" err="1">
                  <a:latin typeface="BrahmaputraMJ" pitchFamily="2" charset="0"/>
                </a:rPr>
                <a:t>cwiwPwZ</a:t>
              </a:r>
              <a:endParaRPr lang="en-US" sz="6600" b="1" dirty="0">
                <a:latin typeface="BrahmaputraMJ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24B1F0E-0A43-4D08-BA26-058D8A365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" y="-26720"/>
            <a:ext cx="2036850" cy="421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299D4-CDB2-451F-84DF-92EEB5B16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5150" y="-103551"/>
            <a:ext cx="2036850" cy="4210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DA3C55-535D-4CF3-A054-FD07491B9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4922" y="3690509"/>
            <a:ext cx="2036850" cy="4210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66EF9-84DD-4F6D-9D88-83F86D5C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257929" y="3908209"/>
            <a:ext cx="1601449" cy="4210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93239A-13AF-4A98-91CD-8840F9252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8699" y="5920499"/>
            <a:ext cx="500858" cy="1139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2D49B6-26DF-4FBB-A15C-7D2602C17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157667" y="5998534"/>
            <a:ext cx="500858" cy="982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78204A-1E8E-4139-ADDF-01253AF1A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" y="915705"/>
            <a:ext cx="3715256" cy="36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9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052845-1448-4719-ADB2-95EF5B1F61A0}"/>
              </a:ext>
            </a:extLst>
          </p:cNvPr>
          <p:cNvSpPr/>
          <p:nvPr/>
        </p:nvSpPr>
        <p:spPr>
          <a:xfrm>
            <a:off x="6096000" y="379704"/>
            <a:ext cx="63641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u="sng" dirty="0" err="1">
                <a:latin typeface="SonkhoMJ" pitchFamily="2" charset="0"/>
              </a:rPr>
              <a:t>AvR‡Ki</a:t>
            </a:r>
            <a:r>
              <a:rPr lang="en-US" sz="8800" b="1" u="sng" dirty="0">
                <a:latin typeface="SonkhoMJ" pitchFamily="2" charset="0"/>
              </a:rPr>
              <a:t> </a:t>
            </a:r>
            <a:r>
              <a:rPr lang="en-US" sz="8800" b="1" u="sng" dirty="0" err="1">
                <a:latin typeface="SonkhoMJ" pitchFamily="2" charset="0"/>
              </a:rPr>
              <a:t>cvV</a:t>
            </a:r>
            <a:endParaRPr lang="en-US" sz="8800" b="1" dirty="0">
              <a:latin typeface="Sonkho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6A670-64EC-47FC-98F9-D995F7F710B0}"/>
              </a:ext>
            </a:extLst>
          </p:cNvPr>
          <p:cNvSpPr/>
          <p:nvPr/>
        </p:nvSpPr>
        <p:spPr>
          <a:xfrm>
            <a:off x="6645456" y="3098868"/>
            <a:ext cx="4724371" cy="1791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dirty="0" err="1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9600" b="1" dirty="0">
                <a:solidFill>
                  <a:srgbClr val="002060"/>
                </a:solidFill>
                <a:latin typeface="SutonnyMJ" pitchFamily="2" charset="0"/>
              </a:rPr>
              <a:t> t 5g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DDA16-961D-4B90-A3D0-E322544D4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909" r="1737" b="708"/>
          <a:stretch/>
        </p:blipFill>
        <p:spPr bwMode="auto">
          <a:xfrm>
            <a:off x="0" y="0"/>
            <a:ext cx="57871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7779-F686-43B2-ADC1-514CE6E53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4531"/>
            <a:ext cx="9144000" cy="36955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FD126-9E3F-4833-82C4-BDBDD99A1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2" y="745206"/>
            <a:ext cx="3951121" cy="6112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3D63A8-D4A0-4428-A1F9-202FF821245F}"/>
              </a:ext>
            </a:extLst>
          </p:cNvPr>
          <p:cNvSpPr txBox="1"/>
          <p:nvPr/>
        </p:nvSpPr>
        <p:spPr>
          <a:xfrm rot="16200000">
            <a:off x="-2038881" y="3657111"/>
            <a:ext cx="563233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মুদি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ফ্রিজ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13B62-C780-4419-8C91-7B9E05391B33}"/>
              </a:ext>
            </a:extLst>
          </p:cNvPr>
          <p:cNvSpPr txBox="1"/>
          <p:nvPr/>
        </p:nvSpPr>
        <p:spPr>
          <a:xfrm rot="16200000">
            <a:off x="1883563" y="3223080"/>
            <a:ext cx="5823283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দর্জির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101FD2-7BC3-4305-9767-B16306A87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88" y="1034715"/>
            <a:ext cx="2903621" cy="5823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5D7BBE-1E2D-44D2-B257-42CAD831C42B}"/>
              </a:ext>
            </a:extLst>
          </p:cNvPr>
          <p:cNvSpPr txBox="1"/>
          <p:nvPr/>
        </p:nvSpPr>
        <p:spPr>
          <a:xfrm rot="16200000">
            <a:off x="5891390" y="3223082"/>
            <a:ext cx="5823285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সেলুনের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4FEBCF-047A-45B3-AD44-7C72A3C96E7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5" t="4573" r="27428" b="4177"/>
          <a:stretch/>
        </p:blipFill>
        <p:spPr>
          <a:xfrm>
            <a:off x="9526308" y="1034714"/>
            <a:ext cx="1446551" cy="58232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1E374F-1AF3-4D4B-95F8-B7FFA7DEDC2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4776" r="3889" b="1129"/>
          <a:stretch/>
        </p:blipFill>
        <p:spPr>
          <a:xfrm>
            <a:off x="10668000" y="878305"/>
            <a:ext cx="1446551" cy="59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88810"/>
            <a:ext cx="1219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মূলধন</a:t>
            </a:r>
            <a:endParaRPr lang="en-US" sz="8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C5A59-B351-4437-974B-746EA6646FF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835"/>
            <a:ext cx="3970421" cy="2414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43FE0C-E535-4C0A-A7A5-D35C55C4A9E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9423"/>
            <a:ext cx="3970421" cy="1998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43512-5340-4E45-B883-066039E1463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79" y="1014835"/>
            <a:ext cx="3970421" cy="2450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786E6C-2B78-4822-9E1E-86518E5541B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78" y="4835360"/>
            <a:ext cx="3970421" cy="20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3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605BC37-1491-4C4C-8974-B406E883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967"/>
            <a:ext cx="10515600" cy="1325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8000" b="1" dirty="0">
                <a:solidFill>
                  <a:srgbClr val="00B050"/>
                </a:solidFill>
                <a:latin typeface="SutonnyMJ" pitchFamily="2" charset="0"/>
              </a:rPr>
            </a:br>
            <a:r>
              <a:rPr lang="en-US" sz="11500" b="1" dirty="0" err="1">
                <a:solidFill>
                  <a:srgbClr val="00B050"/>
                </a:solidFill>
                <a:latin typeface="SumeshwariMJ" pitchFamily="2" charset="0"/>
              </a:rPr>
              <a:t>cvV</a:t>
            </a:r>
            <a:r>
              <a:rPr lang="en-US" sz="11500" b="1" dirty="0">
                <a:solidFill>
                  <a:srgbClr val="00B050"/>
                </a:solidFill>
                <a:latin typeface="SumeshwariMJ" pitchFamily="2" charset="0"/>
              </a:rPr>
              <a:t> </a:t>
            </a:r>
            <a:r>
              <a:rPr lang="en-US" sz="11500" b="1" dirty="0" err="1">
                <a:solidFill>
                  <a:srgbClr val="00B050"/>
                </a:solidFill>
                <a:latin typeface="SumeshwariMJ" pitchFamily="2" charset="0"/>
              </a:rPr>
              <a:t>wkibvg</a:t>
            </a:r>
            <a:br>
              <a:rPr lang="en-US" sz="8000" dirty="0">
                <a:solidFill>
                  <a:srgbClr val="00B050"/>
                </a:solidFill>
              </a:rPr>
            </a:br>
            <a:endParaRPr lang="en-US" sz="8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CA54AD2-A52D-4865-AFC9-04803A71D584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আয়-ব্যয়</a:t>
            </a:r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প্রাক্কলন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3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28046"/>
            <a:ext cx="1219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?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59308"/>
            <a:ext cx="11815011" cy="51706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আন্তঃ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বহিঃ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বিনিয়োগটির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গ্রহণযোগ্যতার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27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45DA-1C83-4DEE-B748-18F6D068A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505" y="421105"/>
            <a:ext cx="11044989" cy="6232358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SutonnyMJ" pitchFamily="2" charset="0"/>
              </a:rPr>
              <a:t>`</a:t>
            </a:r>
            <a:r>
              <a:rPr lang="en-US" b="1" dirty="0" err="1">
                <a:latin typeface="SutonnyMJ" pitchFamily="2" charset="0"/>
              </a:rPr>
              <a:t>xN</a:t>
            </a:r>
            <a:r>
              <a:rPr lang="en-US" b="1" dirty="0">
                <a:latin typeface="SutonnyMJ" pitchFamily="2" charset="0"/>
              </a:rPr>
              <a:t>©‡</a:t>
            </a:r>
            <a:r>
              <a:rPr lang="en-US" b="1" dirty="0" err="1">
                <a:latin typeface="SutonnyMJ" pitchFamily="2" charset="0"/>
              </a:rPr>
              <a:t>gqvw</a:t>
            </a:r>
            <a:r>
              <a:rPr lang="en-US" b="1" dirty="0">
                <a:latin typeface="SutonnyMJ" pitchFamily="2" charset="0"/>
              </a:rPr>
              <a:t>` </a:t>
            </a:r>
            <a:r>
              <a:rPr lang="en-US" b="1" dirty="0" err="1">
                <a:latin typeface="SutonnyMJ" pitchFamily="2" charset="0"/>
              </a:rPr>
              <a:t>wewb‡qvM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wm×všÍ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cÖwZôv‡bi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Rb</a:t>
            </a:r>
            <a:r>
              <a:rPr lang="en-US" b="1" dirty="0">
                <a:latin typeface="SutonnyMJ" pitchFamily="2" charset="0"/>
              </a:rPr>
              <a:t>¨ </a:t>
            </a:r>
            <a:r>
              <a:rPr lang="en-US" b="1" dirty="0" err="1">
                <a:latin typeface="SutonnyMJ" pitchFamily="2" charset="0"/>
              </a:rPr>
              <a:t>KZUzKz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jvfRbK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n‡e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ev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Av‡`Š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jvf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RbK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n‡e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wKbv</a:t>
            </a:r>
            <a:r>
              <a:rPr lang="en-US" b="1" dirty="0">
                <a:latin typeface="SutonnyMJ" pitchFamily="2" charset="0"/>
              </a:rPr>
              <a:t> ,‡</a:t>
            </a:r>
            <a:r>
              <a:rPr lang="en-US" b="1" dirty="0" err="1">
                <a:latin typeface="SutonnyMJ" pitchFamily="2" charset="0"/>
              </a:rPr>
              <a:t>mRb</a:t>
            </a:r>
            <a:r>
              <a:rPr lang="en-US" b="1" dirty="0">
                <a:latin typeface="SutonnyMJ" pitchFamily="2" charset="0"/>
              </a:rPr>
              <a:t>¨ </a:t>
            </a:r>
            <a:r>
              <a:rPr lang="en-US" b="1" dirty="0" err="1">
                <a:latin typeface="SutonnyMJ" pitchFamily="2" charset="0"/>
              </a:rPr>
              <a:t>wdb¨v‡Ýi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GKwU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g~j¨vqb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cÖwµqv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cÖ‡qvRb</a:t>
            </a:r>
            <a:r>
              <a:rPr lang="en-US" b="1" dirty="0">
                <a:latin typeface="SutonnyMJ" pitchFamily="2" charset="0"/>
              </a:rPr>
              <a:t>| </a:t>
            </a:r>
            <a:r>
              <a:rPr lang="en-US" b="1" dirty="0" err="1">
                <a:latin typeface="SutonnyMJ" pitchFamily="2" charset="0"/>
              </a:rPr>
              <a:t>g~jab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ev‡RwUs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Giæc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GKwU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g~j¨vqb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err="1">
                <a:latin typeface="SutonnyMJ" pitchFamily="2" charset="0"/>
              </a:rPr>
              <a:t>cÖwµqv</a:t>
            </a:r>
            <a:r>
              <a:rPr lang="en-US" b="1">
                <a:latin typeface="SutonnyMJ" pitchFamily="2" charset="0"/>
              </a:rPr>
              <a:t>|G </a:t>
            </a:r>
            <a:r>
              <a:rPr lang="en-US" b="1" dirty="0">
                <a:latin typeface="SutonnyMJ" pitchFamily="2" charset="0"/>
              </a:rPr>
              <a:t>†</a:t>
            </a:r>
            <a:r>
              <a:rPr lang="en-US" b="1" dirty="0" err="1">
                <a:latin typeface="SutonnyMJ" pitchFamily="2" charset="0"/>
              </a:rPr>
              <a:t>ÿ‡Î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cÖ‡Z¨KwU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wewb‡qvM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wm×v‡šÍi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ev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cÖK‡íi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Avq-e¨q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cÖv°jb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Ki‡Z</a:t>
            </a:r>
            <a:r>
              <a:rPr lang="en-US" b="1" dirty="0">
                <a:latin typeface="SutonnyMJ" pitchFamily="2" charset="0"/>
              </a:rPr>
              <a:t> nq|  </a:t>
            </a:r>
          </a:p>
        </p:txBody>
      </p:sp>
    </p:spTree>
    <p:extLst>
      <p:ext uri="{BB962C8B-B14F-4D97-AF65-F5344CB8AC3E}">
        <p14:creationId xmlns:p14="http://schemas.microsoft.com/office/powerpoint/2010/main" val="380668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D1917D-B70E-4786-A5A0-29F2494F9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576606"/>
              </p:ext>
            </p:extLst>
          </p:nvPr>
        </p:nvGraphicFramePr>
        <p:xfrm>
          <a:off x="368969" y="1129854"/>
          <a:ext cx="11454062" cy="261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FED93C-F36D-4CFD-972B-6E02635EC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329458"/>
              </p:ext>
            </p:extLst>
          </p:nvPr>
        </p:nvGraphicFramePr>
        <p:xfrm>
          <a:off x="441157" y="3608360"/>
          <a:ext cx="11454062" cy="272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7FF2C1E-D18C-4405-AB7E-F507DB02F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063" y="653548"/>
            <a:ext cx="2851484" cy="952611"/>
          </a:xfrm>
        </p:spPr>
        <p:txBody>
          <a:bodyPr/>
          <a:lstStyle/>
          <a:p>
            <a:r>
              <a:rPr lang="en-US" b="1" dirty="0" err="1">
                <a:latin typeface="SumeshwariMJ" pitchFamily="2" charset="0"/>
              </a:rPr>
              <a:t>e¨vq</a:t>
            </a:r>
            <a:endParaRPr lang="en-US" b="1" dirty="0">
              <a:latin typeface="SumeshwariMJ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BE0FEB0-F4D1-45BD-97F7-873D66CE0823}"/>
              </a:ext>
            </a:extLst>
          </p:cNvPr>
          <p:cNvSpPr/>
          <p:nvPr/>
        </p:nvSpPr>
        <p:spPr>
          <a:xfrm>
            <a:off x="6882063" y="744843"/>
            <a:ext cx="2851484" cy="1082843"/>
          </a:xfrm>
          <a:prstGeom prst="downArrow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E026AA5-F9E5-4FB1-8808-79524114B706}"/>
              </a:ext>
            </a:extLst>
          </p:cNvPr>
          <p:cNvSpPr txBox="1">
            <a:spLocks/>
          </p:cNvSpPr>
          <p:nvPr/>
        </p:nvSpPr>
        <p:spPr>
          <a:xfrm>
            <a:off x="2330116" y="112126"/>
            <a:ext cx="2851484" cy="9526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SumeshwariMJ" pitchFamily="2" charset="0"/>
              </a:rPr>
              <a:t>Avq</a:t>
            </a:r>
            <a:endParaRPr lang="en-US" b="1" dirty="0">
              <a:latin typeface="SumeshwariMJ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5D9FB53-9D7B-421D-9602-5AC6D6BB37C3}"/>
              </a:ext>
            </a:extLst>
          </p:cNvPr>
          <p:cNvSpPr/>
          <p:nvPr/>
        </p:nvSpPr>
        <p:spPr>
          <a:xfrm>
            <a:off x="2330116" y="203421"/>
            <a:ext cx="2851484" cy="1082843"/>
          </a:xfrm>
          <a:prstGeom prst="downArrow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819</Words>
  <Application>Microsoft Office PowerPoint</Application>
  <PresentationFormat>Widescreen</PresentationFormat>
  <Paragraphs>82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BrahmaputraMJ</vt:lpstr>
      <vt:lpstr>Calibri</vt:lpstr>
      <vt:lpstr>Calibri Light</vt:lpstr>
      <vt:lpstr>Cambria Math</vt:lpstr>
      <vt:lpstr>NikoshBAN</vt:lpstr>
      <vt:lpstr>SonkhoMJ</vt:lpstr>
      <vt:lpstr>SumeshwariMJ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cvV wkibvg </vt:lpstr>
      <vt:lpstr>PowerPoint Presentation</vt:lpstr>
      <vt:lpstr>`xN©‡gqvw` wewb‡qvM wm×všÍ cÖwZôv‡bi Rb¨ KZUzKz jvfRbK n‡e ev Av‡`Š jvf RbK n‡e wKbv ,‡mRb¨ wdb¨v‡Ýi GKwU g~j¨vqb cÖwµqv cÖ‡qvRb| g~jab ev‡RwUs Giæc GKwU g~j¨vqb cÖwµqv|G †ÿ‡Î cÖ‡Z¨KwU wewb‡qvM wm×v‡šÍi ev cÖK‡íi Avq-e¨q cÖv°jb Ki‡Z nq|  </vt:lpstr>
      <vt:lpstr>e¨vq</vt:lpstr>
      <vt:lpstr>PowerPoint Presentation</vt:lpstr>
      <vt:lpstr>¯’vqx m¤úwË µq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63</cp:revision>
  <dcterms:created xsi:type="dcterms:W3CDTF">2020-08-10T10:23:37Z</dcterms:created>
  <dcterms:modified xsi:type="dcterms:W3CDTF">2020-10-11T01:22:34Z</dcterms:modified>
</cp:coreProperties>
</file>