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1" r:id="rId3"/>
    <p:sldId id="259" r:id="rId4"/>
    <p:sldId id="258" r:id="rId5"/>
    <p:sldId id="279" r:id="rId6"/>
    <p:sldId id="281" r:id="rId7"/>
    <p:sldId id="268" r:id="rId8"/>
    <p:sldId id="269" r:id="rId9"/>
    <p:sldId id="278" r:id="rId10"/>
    <p:sldId id="262" r:id="rId11"/>
    <p:sldId id="264" r:id="rId12"/>
    <p:sldId id="260" r:id="rId13"/>
    <p:sldId id="265" r:id="rId14"/>
    <p:sldId id="274" r:id="rId15"/>
    <p:sldId id="275" r:id="rId16"/>
    <p:sldId id="272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F6C77-DB5C-4EDB-8AD7-E37933F37D3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66E64-4471-48DA-A83A-69617A8F1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6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5C96-7FB1-469F-B9A2-032FAA161781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3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FC72-9C0A-4127-A20F-093F0FF7545D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5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52C2-CA71-4FC6-9F67-FB786C1C750D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8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DBC3-EEF3-4FC7-992D-EC8A98E6BAD5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8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3DA4-7EDC-4B05-8CA6-22112BA1E696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0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CEC5-D56C-47F3-923A-C9C9F1B8305C}" type="datetime1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3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168B-63B8-47B4-8D49-83E775EDAEAB}" type="datetime1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0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C499-74CA-4981-9733-D4316E74DEFD}" type="datetime1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2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4E0D-F4C9-43FB-8769-DD9D3152871E}" type="datetime1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8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9804-B137-44A0-AFAB-0DB4621622CF}" type="datetime1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2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D14D-F704-4C79-92CB-C95D6C135C2F}" type="datetime1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C4C2B-3DC9-46D4-9732-550C5BBFF0EF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AAC0A-3800-443F-B69D-F92727513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1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058400" cy="6286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4545" y="2759471"/>
            <a:ext cx="6096000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 সরকারি প্রাথমিক বিদ্যালয়।</a:t>
            </a:r>
          </a:p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ক্লাশরুমে সকলকে সুস্বাগত 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92E47-9D14-4922-B845-0E7E97A97E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481944" y="4327257"/>
            <a:ext cx="2806833" cy="1959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5E09A0-50F6-41BA-B115-2ED3EB1742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4" y="-34280"/>
            <a:ext cx="6045554" cy="6895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F74D68-C6CB-49BF-806D-3E85DCDAE9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377" y="-11099"/>
            <a:ext cx="6107803" cy="689538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D58A-B30D-4C1F-A55B-D34942B65F72}" type="datetime1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779327" y="6413796"/>
            <a:ext cx="41148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Shahnaz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ferdausi</a:t>
            </a:r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jui</a:t>
            </a:r>
            <a:endParaRPr lang="en-US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Arrow 24"/>
          <p:cNvSpPr/>
          <p:nvPr/>
        </p:nvSpPr>
        <p:spPr>
          <a:xfrm>
            <a:off x="2370667" y="5691783"/>
            <a:ext cx="474133" cy="12995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Rectangle 1"/>
          <p:cNvSpPr/>
          <p:nvPr/>
        </p:nvSpPr>
        <p:spPr>
          <a:xfrm>
            <a:off x="812800" y="855133"/>
            <a:ext cx="4538133" cy="2235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Rectangle 2"/>
          <p:cNvSpPr/>
          <p:nvPr/>
        </p:nvSpPr>
        <p:spPr>
          <a:xfrm>
            <a:off x="7179734" y="922867"/>
            <a:ext cx="2302933" cy="2235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135467" y="4309534"/>
            <a:ext cx="2099733" cy="5300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মিল বিষয়গুলোঃ  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1867" y="245534"/>
            <a:ext cx="470746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চিত্র দুটির মধ্যে মিল ও অমিল গুলো লেখ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235200" y="4541850"/>
            <a:ext cx="474133" cy="12995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TextBox 23"/>
          <p:cNvSpPr txBox="1"/>
          <p:nvPr/>
        </p:nvSpPr>
        <p:spPr>
          <a:xfrm>
            <a:off x="135467" y="5483067"/>
            <a:ext cx="2336800" cy="5300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অমিল বিষয়গুলোঃ  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44800" y="4309534"/>
            <a:ext cx="8873067" cy="5300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১। কোণগুলো সমকোণ    ২। কর্ণদ্বয় সমান ৩। বিপরীতবাহুগুলো সমান সমান্তরাল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016000" y="855133"/>
            <a:ext cx="0" cy="2235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12800" y="1058333"/>
            <a:ext cx="4538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382933" y="922867"/>
            <a:ext cx="0" cy="2235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179734" y="1058334"/>
            <a:ext cx="2302933" cy="16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912533" y="5461001"/>
            <a:ext cx="7857067" cy="5300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১। চারটি বাহু সমান       ২। কর্ণদ্বয় সমকোণে সমদ্বিখন্ডিত করে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3200" y="3429001"/>
            <a:ext cx="4267200" cy="5300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বিপরীত বাহুদ্বয় পরস্পর সমান্তরাল। </a:t>
            </a:r>
            <a:endParaRPr lang="en-US" sz="2844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3EF6-E80D-4AFE-98AE-184AC3B8F717}" type="datetime1">
              <a:rPr lang="en-US" smtClean="0"/>
              <a:t>10/12/2020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10</a:t>
            </a:fld>
            <a:endParaRPr lang="en-US"/>
          </a:p>
        </p:txBody>
      </p:sp>
      <p:sp>
        <p:nvSpPr>
          <p:cNvPr id="2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Shahnaz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ferdausi</a:t>
            </a:r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jui</a:t>
            </a:r>
            <a:endParaRPr lang="en-US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0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00278 0.291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6667E-6 L 0.33334 0.0052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3611E-6 L -3.33333E-6 0.3114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3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66667E-6 L 0.16111 0.0052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0" grpId="0"/>
      <p:bldP spid="23" grpId="0" animBg="1"/>
      <p:bldP spid="24" grpId="0" animBg="1"/>
      <p:bldP spid="33" grpId="0" animBg="1"/>
      <p:bldP spid="48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381001"/>
            <a:ext cx="3318933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পাঠ্য বইয়ের সাথে সংযোগ।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2533" y="6070601"/>
            <a:ext cx="6502400" cy="5300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তোমার পাঠ্য বইয়ের পৃষ্ঠা ১০০ হতে ১০১ পৃষ্ঠা পর্যন্ত পড়।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40" y="922867"/>
            <a:ext cx="3848207" cy="496568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447" y="922867"/>
            <a:ext cx="3757620" cy="494014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86BE-4F14-4D80-B1C9-C7CA98F7E673}" type="datetime1">
              <a:rPr lang="en-US" smtClean="0"/>
              <a:t>10/12/2020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11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91055" y="6045062"/>
            <a:ext cx="41148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Shahnaz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ferdausi</a:t>
            </a:r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jui</a:t>
            </a:r>
            <a:endParaRPr lang="en-US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283200" y="381000"/>
          <a:ext cx="6773340" cy="6028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155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01884">
                <a:tc>
                  <a:txBody>
                    <a:bodyPr/>
                    <a:lstStyle/>
                    <a:p>
                      <a:endParaRPr lang="en-US" sz="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884"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84">
                <a:tc>
                  <a:txBody>
                    <a:bodyPr/>
                    <a:lstStyle/>
                    <a:p>
                      <a:endParaRPr lang="en-US" sz="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84"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84"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884"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884"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84"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884">
                <a:tc>
                  <a:txBody>
                    <a:bodyPr/>
                    <a:lstStyle/>
                    <a:p>
                      <a:endParaRPr lang="en-US" sz="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884"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1884"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1884"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1884"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1884"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1884">
                <a:tc>
                  <a:txBody>
                    <a:bodyPr/>
                    <a:lstStyle/>
                    <a:p>
                      <a:endParaRPr lang="en-US" sz="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endParaRPr lang="en-US" sz="7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63734" y="787400"/>
            <a:ext cx="2302933" cy="8128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6163734" y="2345267"/>
            <a:ext cx="2302933" cy="1219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10227733" y="381000"/>
            <a:ext cx="1828800" cy="1625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 rot="5400000">
            <a:off x="8974667" y="2785534"/>
            <a:ext cx="1625600" cy="88053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/>
          <p:cNvSpPr/>
          <p:nvPr/>
        </p:nvSpPr>
        <p:spPr>
          <a:xfrm>
            <a:off x="7518400" y="4377267"/>
            <a:ext cx="1354667" cy="1219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6163733" y="4783667"/>
            <a:ext cx="914400" cy="8128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TextBox 10"/>
          <p:cNvSpPr txBox="1"/>
          <p:nvPr/>
        </p:nvSpPr>
        <p:spPr>
          <a:xfrm>
            <a:off x="203200" y="778140"/>
            <a:ext cx="4809067" cy="967701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44" dirty="0">
                <a:latin typeface="NikoshBAN" pitchFamily="2" charset="0"/>
                <a:cs typeface="NikoshBAN" pitchFamily="2" charset="0"/>
              </a:rPr>
              <a:t>ডানপাশে দেখানো আকৃতিগুলি লক্ষকরি এবং দুইভাগে ভাগ করি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35467" y="1779694"/>
          <a:ext cx="4944534" cy="377613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72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933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 দল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দল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200">
                <a:tc>
                  <a:txBody>
                    <a:bodyPr/>
                    <a:lstStyle/>
                    <a:p>
                      <a:endParaRPr lang="bn-BD" sz="1600" dirty="0" smtClean="0"/>
                    </a:p>
                    <a:p>
                      <a:endParaRPr lang="bn-BD" sz="1600" dirty="0" smtClean="0"/>
                    </a:p>
                    <a:p>
                      <a:endParaRPr lang="bn-BD" sz="1600" dirty="0" smtClean="0"/>
                    </a:p>
                    <a:p>
                      <a:endParaRPr lang="bn-BD" sz="1600" dirty="0" smtClean="0"/>
                    </a:p>
                    <a:p>
                      <a:endParaRPr lang="bn-BD" sz="1600" dirty="0" smtClean="0"/>
                    </a:p>
                    <a:p>
                      <a:endParaRPr lang="bn-BD" sz="1600" dirty="0" smtClean="0"/>
                    </a:p>
                    <a:p>
                      <a:endParaRPr lang="bn-BD" sz="1600" dirty="0" smtClean="0"/>
                    </a:p>
                    <a:p>
                      <a:endParaRPr lang="bn-BD" sz="1600" dirty="0" smtClean="0"/>
                    </a:p>
                    <a:p>
                      <a:endParaRPr lang="bn-BD" sz="1600" dirty="0" smtClean="0"/>
                    </a:p>
                    <a:p>
                      <a:endParaRPr lang="bn-BD" sz="1600" dirty="0" smtClean="0"/>
                    </a:p>
                    <a:p>
                      <a:endParaRPr lang="bn-BD" sz="1600" dirty="0" smtClean="0"/>
                    </a:p>
                    <a:p>
                      <a:endParaRPr lang="bn-BD" sz="1600" dirty="0" smtClean="0"/>
                    </a:p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7044267" y="922867"/>
            <a:ext cx="643467" cy="541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44" dirty="0">
                <a:latin typeface="NikoshBAN" pitchFamily="2" charset="0"/>
                <a:cs typeface="NikoshBAN" pitchFamily="2" charset="0"/>
              </a:rPr>
              <a:t>চ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803467" y="990600"/>
            <a:ext cx="643467" cy="541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44" dirty="0">
                <a:latin typeface="NikoshBAN" pitchFamily="2" charset="0"/>
                <a:cs typeface="NikoshBAN" pitchFamily="2" charset="0"/>
              </a:rPr>
              <a:t>ছ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10400" y="2683933"/>
            <a:ext cx="643467" cy="541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44" dirty="0">
                <a:latin typeface="NikoshBAN" pitchFamily="2" charset="0"/>
                <a:cs typeface="NikoshBAN" pitchFamily="2" charset="0"/>
              </a:rPr>
              <a:t>জ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482667" y="3022600"/>
            <a:ext cx="643467" cy="541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44" dirty="0">
                <a:latin typeface="NikoshBAN" pitchFamily="2" charset="0"/>
                <a:cs typeface="NikoshBAN" pitchFamily="2" charset="0"/>
              </a:rPr>
              <a:t>ঙ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857067" y="4715933"/>
            <a:ext cx="643467" cy="541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44" dirty="0">
                <a:latin typeface="NikoshBAN" pitchFamily="2" charset="0"/>
                <a:cs typeface="NikoshBAN" pitchFamily="2" charset="0"/>
              </a:rPr>
              <a:t>গ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99200" y="4919133"/>
            <a:ext cx="643467" cy="541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44" dirty="0">
                <a:latin typeface="NikoshBAN" pitchFamily="2" charset="0"/>
                <a:cs typeface="NikoshBAN" pitchFamily="2" charset="0"/>
              </a:rPr>
              <a:t>ঘ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3734" y="787400"/>
            <a:ext cx="2302933" cy="8128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Oval 26"/>
          <p:cNvSpPr/>
          <p:nvPr/>
        </p:nvSpPr>
        <p:spPr>
          <a:xfrm>
            <a:off x="7044267" y="922867"/>
            <a:ext cx="643467" cy="541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44" dirty="0">
                <a:latin typeface="NikoshBAN" pitchFamily="2" charset="0"/>
                <a:cs typeface="NikoshBAN" pitchFamily="2" charset="0"/>
              </a:rPr>
              <a:t>চ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227733" y="381000"/>
            <a:ext cx="1828800" cy="1625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Oval 28"/>
          <p:cNvSpPr/>
          <p:nvPr/>
        </p:nvSpPr>
        <p:spPr>
          <a:xfrm>
            <a:off x="10803467" y="990600"/>
            <a:ext cx="643467" cy="541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44" dirty="0">
                <a:latin typeface="NikoshBAN" pitchFamily="2" charset="0"/>
                <a:cs typeface="NikoshBAN" pitchFamily="2" charset="0"/>
              </a:rPr>
              <a:t>ছ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63734" y="2345267"/>
            <a:ext cx="2302933" cy="1219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Oval 30"/>
          <p:cNvSpPr/>
          <p:nvPr/>
        </p:nvSpPr>
        <p:spPr>
          <a:xfrm>
            <a:off x="7010400" y="2683933"/>
            <a:ext cx="643467" cy="541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44" dirty="0">
                <a:latin typeface="NikoshBAN" pitchFamily="2" charset="0"/>
                <a:cs typeface="NikoshBAN" pitchFamily="2" charset="0"/>
              </a:rPr>
              <a:t>জ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 rot="5400000">
            <a:off x="8974667" y="2785534"/>
            <a:ext cx="1625600" cy="88053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Oval 32"/>
          <p:cNvSpPr/>
          <p:nvPr/>
        </p:nvSpPr>
        <p:spPr>
          <a:xfrm>
            <a:off x="9482667" y="3022600"/>
            <a:ext cx="643467" cy="541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44" dirty="0">
                <a:latin typeface="NikoshBAN" pitchFamily="2" charset="0"/>
                <a:cs typeface="NikoshBAN" pitchFamily="2" charset="0"/>
              </a:rPr>
              <a:t>ঙ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18400" y="4377267"/>
            <a:ext cx="1354667" cy="1219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5" name="Oval 34"/>
          <p:cNvSpPr/>
          <p:nvPr/>
        </p:nvSpPr>
        <p:spPr>
          <a:xfrm>
            <a:off x="7857067" y="4715933"/>
            <a:ext cx="643467" cy="541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44" dirty="0">
                <a:latin typeface="NikoshBAN" pitchFamily="2" charset="0"/>
                <a:cs typeface="NikoshBAN" pitchFamily="2" charset="0"/>
              </a:rPr>
              <a:t>গ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63733" y="4783667"/>
            <a:ext cx="914400" cy="8128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Oval 36"/>
          <p:cNvSpPr/>
          <p:nvPr/>
        </p:nvSpPr>
        <p:spPr>
          <a:xfrm>
            <a:off x="6299200" y="4919133"/>
            <a:ext cx="643467" cy="54186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44" dirty="0">
                <a:latin typeface="NikoshBAN" pitchFamily="2" charset="0"/>
                <a:cs typeface="NikoshBAN" pitchFamily="2" charset="0"/>
              </a:rPr>
              <a:t>ঘ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734" y="199867"/>
            <a:ext cx="1693333" cy="530017"/>
          </a:xfrm>
          <a:prstGeom prst="rect">
            <a:avLst/>
          </a:prstGeom>
          <a:gradFill>
            <a:gsLst>
              <a:gs pos="15000">
                <a:schemeClr val="bg1">
                  <a:lumMod val="75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44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2844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44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C1C3-1B83-4784-970A-5AAF6EA0AEDC}" type="datetime1">
              <a:rPr lang="en-US" smtClean="0"/>
              <a:t>10/12/2020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12</a:t>
            </a:fld>
            <a:endParaRPr lang="en-US"/>
          </a:p>
        </p:txBody>
      </p:sp>
      <p:sp>
        <p:nvSpPr>
          <p:cNvPr id="3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Shahnaz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ferdausi</a:t>
            </a:r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jui</a:t>
            </a:r>
            <a:endParaRPr lang="en-US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556E-17 L -0.49861 0.270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1" y="135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77556E-17 L -0.49444 0.270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22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49028 0.166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4" y="833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49444 0.166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22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6875 0.3645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75" y="1822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68611 0.385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6" y="19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33333E-6 L -0.59583 0.3020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2" y="1510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77556E-17 L -0.59722 0.302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1" y="15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37778 -0.03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9" y="-156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7639 -0.031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9" y="-15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2375 0.1145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572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2375 0.1145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57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7" y="245534"/>
            <a:ext cx="1659467" cy="530017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44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0134" y="787401"/>
            <a:ext cx="4639733" cy="530017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2844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আয়ত ও বর্গের মধ্যে পার্থক্য লেখ। </a:t>
            </a:r>
            <a:endParaRPr lang="en-US" sz="2844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286933" y="1667933"/>
          <a:ext cx="9889066" cy="2926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944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4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773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আয়ত</a:t>
                      </a:r>
                      <a:r>
                        <a:rPr lang="bn-BD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latin typeface="NikoshBAN" pitchFamily="2" charset="0"/>
                          <a:cs typeface="NikoshBAN" pitchFamily="2" charset="0"/>
                        </a:rPr>
                        <a:t>বর্গ</a:t>
                      </a:r>
                      <a:r>
                        <a:rPr lang="bn-BD" sz="28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267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১। আয়তের বিপরীত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বাহুগুলো পরস্পর সমান।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১। বর্গের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৪ টি বাহুই পরস্পর সমান।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267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২। আয়তের কর্ণদ্বয়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পরস্পরকে সমদ্বিখন্ডিত করে।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২। বর্গের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কর্ণদ্বয় পরস্পরকে সমকোণে সমদ্বিখন্ডিত করে।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773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৩। সকল আয়ত বর্গ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নয়।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সকল বর্গই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আয়ত।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marT="40640" marB="406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05E8-FD5E-4099-98F7-7CEF81358C05}" type="datetime1">
              <a:rPr lang="en-US" smtClean="0"/>
              <a:t>10/12/2020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Shahnaz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ferdausi</a:t>
            </a:r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jui</a:t>
            </a:r>
            <a:endParaRPr lang="en-US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43C9424C-65DD-41C4-9857-A8FA3452CB03}"/>
              </a:ext>
            </a:extLst>
          </p:cNvPr>
          <p:cNvSpPr/>
          <p:nvPr/>
        </p:nvSpPr>
        <p:spPr>
          <a:xfrm>
            <a:off x="455270" y="1357611"/>
            <a:ext cx="2238050" cy="628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76CCA6B-935C-44D0-A8EB-7340A10C8F67}"/>
              </a:ext>
            </a:extLst>
          </p:cNvPr>
          <p:cNvSpPr/>
          <p:nvPr/>
        </p:nvSpPr>
        <p:spPr>
          <a:xfrm>
            <a:off x="2866849" y="776417"/>
            <a:ext cx="1410227" cy="13630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CE187F5-D371-46EC-91EE-7DB37DDA0F6C}"/>
              </a:ext>
            </a:extLst>
          </p:cNvPr>
          <p:cNvSpPr/>
          <p:nvPr/>
        </p:nvSpPr>
        <p:spPr>
          <a:xfrm>
            <a:off x="1337579" y="5103983"/>
            <a:ext cx="2362225" cy="1295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87BB9A8-64B4-4FF4-9FCC-0A15CDEC2A05}"/>
              </a:ext>
            </a:extLst>
          </p:cNvPr>
          <p:cNvSpPr/>
          <p:nvPr/>
        </p:nvSpPr>
        <p:spPr>
          <a:xfrm>
            <a:off x="2559089" y="2645626"/>
            <a:ext cx="1012874" cy="19650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07BC955-9488-4B97-A1C6-E04869652428}"/>
              </a:ext>
            </a:extLst>
          </p:cNvPr>
          <p:cNvSpPr/>
          <p:nvPr/>
        </p:nvSpPr>
        <p:spPr>
          <a:xfrm>
            <a:off x="683431" y="3742897"/>
            <a:ext cx="1308295" cy="125202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9ECD670-69E4-431C-88F4-3BC871C7404B}"/>
              </a:ext>
            </a:extLst>
          </p:cNvPr>
          <p:cNvSpPr/>
          <p:nvPr/>
        </p:nvSpPr>
        <p:spPr>
          <a:xfrm>
            <a:off x="1067858" y="2466255"/>
            <a:ext cx="1012874" cy="962745"/>
          </a:xfrm>
          <a:prstGeom prst="rect">
            <a:avLst/>
          </a:prstGeom>
          <a:solidFill>
            <a:schemeClr val="accent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5BE6A5-4B44-4097-A312-5904FD245E26}"/>
              </a:ext>
            </a:extLst>
          </p:cNvPr>
          <p:cNvSpPr txBox="1"/>
          <p:nvPr/>
        </p:nvSpPr>
        <p:spPr>
          <a:xfrm>
            <a:off x="5426040" y="367127"/>
            <a:ext cx="2330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2719034-BE7A-440E-B997-93A1F7EF7C72}"/>
              </a:ext>
            </a:extLst>
          </p:cNvPr>
          <p:cNvSpPr/>
          <p:nvPr/>
        </p:nvSpPr>
        <p:spPr>
          <a:xfrm>
            <a:off x="5172152" y="2645626"/>
            <a:ext cx="62833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দলঃ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চিত্র থেকে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গুলো খুজে বের কর এবং খাতায় লেখ।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0BFC2F3-E488-42F3-9125-29388359148D}"/>
              </a:ext>
            </a:extLst>
          </p:cNvPr>
          <p:cNvSpPr/>
          <p:nvPr/>
        </p:nvSpPr>
        <p:spPr>
          <a:xfrm>
            <a:off x="5172152" y="4994921"/>
            <a:ext cx="62201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চিত্র থেকে বর্গ গুলো খুজে বের কর এবং খাতায় লেখ।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5" name="Picture 64" descr="download.png">
            <a:extLst>
              <a:ext uri="{FF2B5EF4-FFF2-40B4-BE49-F238E27FC236}">
                <a16:creationId xmlns:a16="http://schemas.microsoft.com/office/drawing/2014/main" id="{7631BC7D-BC07-49F6-96D4-99038C4463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308" y1="50515" x2="47692" y2="82474"/>
                        <a14:foregroundMark x1="33846" y1="50515" x2="41923" y2="88144"/>
                        <a14:foregroundMark x1="40000" y1="86598" x2="60769" y2="87629"/>
                        <a14:foregroundMark x1="33462" y1="71649" x2="67692" y2="72165"/>
                        <a14:foregroundMark x1="76538" y1="38144" x2="88462" y2="82474"/>
                        <a14:foregroundMark x1="46538" y1="56186" x2="53077" y2="64433"/>
                        <a14:foregroundMark x1="60385" y1="43814" x2="91154" y2="84536"/>
                        <a14:foregroundMark x1="53846" y1="77835" x2="81923" y2="81959"/>
                        <a14:foregroundMark x1="55769" y1="83505" x2="76538" y2="94330"/>
                        <a14:foregroundMark x1="81923" y1="61856" x2="73846" y2="95876"/>
                        <a14:foregroundMark x1="76154" y1="62887" x2="77308" y2="79381"/>
                        <a14:foregroundMark x1="64615" y1="62371" x2="80769" y2="77835"/>
                        <a14:foregroundMark x1="70000" y1="57732" x2="79615" y2="74227"/>
                        <a14:foregroundMark x1="73077" y1="48454" x2="90000" y2="24742"/>
                        <a14:foregroundMark x1="85385" y1="28351" x2="86538" y2="59794"/>
                        <a14:foregroundMark x1="85000" y1="53608" x2="94615" y2="56701"/>
                        <a14:foregroundMark x1="92308" y1="53608" x2="91538" y2="89691"/>
                        <a14:foregroundMark x1="93462" y1="58763" x2="97308" y2="86598"/>
                        <a14:foregroundMark x1="72692" y1="85567" x2="98077" y2="86598"/>
                        <a14:foregroundMark x1="75769" y1="93814" x2="88846" y2="922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587" y="375093"/>
            <a:ext cx="2567029" cy="15440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9E3A-F417-4973-8CE3-5403C562B20E}" type="datetime1">
              <a:rPr lang="en-US" smtClean="0"/>
              <a:t>10/12/2020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14</a:t>
            </a:fld>
            <a:endParaRPr lang="en-US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Shahnaz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ferdausi</a:t>
            </a:r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jui</a:t>
            </a:r>
            <a:endParaRPr lang="en-US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4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3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3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300"/>
                            </p:stCondLst>
                            <p:childTnLst>
                              <p:par>
                                <p:cTn id="4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50"/>
                            </p:stCondLst>
                            <p:childTnLst>
                              <p:par>
                                <p:cTn id="5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1000">
              <a:schemeClr val="bg1">
                <a:lumMod val="85000"/>
              </a:schemeClr>
            </a:gs>
            <a:gs pos="95000">
              <a:schemeClr val="tx1"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Box 245">
            <a:extLst>
              <a:ext uri="{FF2B5EF4-FFF2-40B4-BE49-F238E27FC236}">
                <a16:creationId xmlns:a16="http://schemas.microsoft.com/office/drawing/2014/main" id="{DCA40C42-5CF9-4D08-A93A-136659DA3F09}"/>
              </a:ext>
            </a:extLst>
          </p:cNvPr>
          <p:cNvSpPr txBox="1"/>
          <p:nvPr/>
        </p:nvSpPr>
        <p:spPr>
          <a:xfrm>
            <a:off x="3956931" y="157469"/>
            <a:ext cx="3587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A5CC78E4-7284-4748-A84B-0FF70525D04D}"/>
              </a:ext>
            </a:extLst>
          </p:cNvPr>
          <p:cNvSpPr/>
          <p:nvPr/>
        </p:nvSpPr>
        <p:spPr>
          <a:xfrm>
            <a:off x="927181" y="1863327"/>
            <a:ext cx="3377533" cy="1505243"/>
          </a:xfrm>
          <a:prstGeom prst="rect">
            <a:avLst/>
          </a:prstGeom>
          <a:gradFill>
            <a:gsLst>
              <a:gs pos="0">
                <a:srgbClr val="FFFF00"/>
              </a:gs>
              <a:gs pos="91000">
                <a:schemeClr val="bg1">
                  <a:lumMod val="85000"/>
                </a:schemeClr>
              </a:gs>
              <a:gs pos="95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1BF14538-B78F-48A7-ACC2-E672DFF0EF2F}"/>
              </a:ext>
            </a:extLst>
          </p:cNvPr>
          <p:cNvSpPr txBox="1"/>
          <p:nvPr/>
        </p:nvSpPr>
        <p:spPr>
          <a:xfrm>
            <a:off x="6001480" y="2163419"/>
            <a:ext cx="5869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অংকিত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চিত্রটির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3টি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লেখ।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029685DB-A6AD-4F4F-85AA-D169A0154600}"/>
              </a:ext>
            </a:extLst>
          </p:cNvPr>
          <p:cNvSpPr txBox="1"/>
          <p:nvPr/>
        </p:nvSpPr>
        <p:spPr>
          <a:xfrm>
            <a:off x="5923714" y="4784574"/>
            <a:ext cx="5869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অংকিত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চিত্রটির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3টি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লেখ।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0" name="Arrow: Right 249">
            <a:extLst>
              <a:ext uri="{FF2B5EF4-FFF2-40B4-BE49-F238E27FC236}">
                <a16:creationId xmlns:a16="http://schemas.microsoft.com/office/drawing/2014/main" id="{DA007C71-DB17-4D7A-AB5D-63525CF3BC87}"/>
              </a:ext>
            </a:extLst>
          </p:cNvPr>
          <p:cNvSpPr/>
          <p:nvPr/>
        </p:nvSpPr>
        <p:spPr>
          <a:xfrm>
            <a:off x="4503974" y="2340390"/>
            <a:ext cx="1298245" cy="35394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Arrow: Right 250">
            <a:extLst>
              <a:ext uri="{FF2B5EF4-FFF2-40B4-BE49-F238E27FC236}">
                <a16:creationId xmlns:a16="http://schemas.microsoft.com/office/drawing/2014/main" id="{8DAFB6E5-6856-4133-A9BB-926A86B64A63}"/>
              </a:ext>
            </a:extLst>
          </p:cNvPr>
          <p:cNvSpPr/>
          <p:nvPr/>
        </p:nvSpPr>
        <p:spPr>
          <a:xfrm>
            <a:off x="4165084" y="4961545"/>
            <a:ext cx="1585477" cy="35394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A202028E-E28E-48ED-A980-EBC2AC1DAB98}"/>
              </a:ext>
            </a:extLst>
          </p:cNvPr>
          <p:cNvSpPr/>
          <p:nvPr/>
        </p:nvSpPr>
        <p:spPr>
          <a:xfrm>
            <a:off x="1758461" y="4182186"/>
            <a:ext cx="2006718" cy="1912662"/>
          </a:xfrm>
          <a:prstGeom prst="rect">
            <a:avLst/>
          </a:prstGeom>
          <a:gradFill>
            <a:gsLst>
              <a:gs pos="0">
                <a:srgbClr val="FFFF00"/>
              </a:gs>
              <a:gs pos="91000">
                <a:schemeClr val="bg1">
                  <a:lumMod val="85000"/>
                </a:schemeClr>
              </a:gs>
              <a:gs pos="95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A691-D902-4773-9426-EBA85881041F}" type="datetime1">
              <a:rPr lang="en-US" smtClean="0"/>
              <a:t>10/12/2020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15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Shahnaz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ferdausi</a:t>
            </a:r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jui</a:t>
            </a:r>
            <a:endParaRPr lang="en-US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8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1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1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247" grpId="0" animBg="1"/>
      <p:bldP spid="248" grpId="0"/>
      <p:bldP spid="249" grpId="0"/>
      <p:bldP spid="250" grpId="0" animBg="1"/>
      <p:bldP spid="251" grpId="0" animBg="1"/>
      <p:bldP spid="2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bg1">
                <a:lumMod val="85000"/>
              </a:schemeClr>
            </a:gs>
            <a:gs pos="63000">
              <a:schemeClr val="tx1"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55966" y="487281"/>
            <a:ext cx="3524251" cy="830997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6" b="34950"/>
          <a:stretch/>
        </p:blipFill>
        <p:spPr>
          <a:xfrm>
            <a:off x="3111801" y="1662544"/>
            <a:ext cx="6496946" cy="31726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5963" y="5128599"/>
            <a:ext cx="10557163" cy="1200329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বাড়িতে আয়ত ও বর্গ আকৃতির কি কি জিনিস আছে, জিনিস  গুলোর নাম লিখে আনবে।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C9A-DB4F-4D4E-9BC6-1E8EDFF22B72}" type="datetime1">
              <a:rPr lang="en-US" smtClean="0"/>
              <a:t>10/12/2020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Shahnaz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ferdausi</a:t>
            </a:r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jui</a:t>
            </a:r>
            <a:endParaRPr lang="en-US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3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0" y="154745"/>
            <a:ext cx="11943470" cy="6703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0C0BE4-0F3B-407A-A6BD-3BA4FA5154FF}"/>
              </a:ext>
            </a:extLst>
          </p:cNvPr>
          <p:cNvSpPr txBox="1"/>
          <p:nvPr/>
        </p:nvSpPr>
        <p:spPr>
          <a:xfrm>
            <a:off x="588977" y="375087"/>
            <a:ext cx="6880968" cy="1219301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Wave2">
              <a:avLst/>
            </a:prstTxWarp>
            <a:spAutoFit/>
            <a:scene3d>
              <a:camera prst="orthographicFront"/>
              <a:lightRig rig="threePt" dir="t">
                <a:rot lat="0" lon="0" rev="6600000"/>
              </a:lightRig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পাঠে</a:t>
            </a:r>
            <a:r>
              <a:rPr kumimoji="0" lang="en-US" sz="49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96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অংশগ্রহণের</a:t>
            </a:r>
            <a:r>
              <a:rPr kumimoji="0" lang="en-US" sz="49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9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bn-IN" sz="4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সকল</a:t>
            </a:r>
            <a:r>
              <a:rPr kumimoji="0" lang="bn-IN" sz="49600" b="1" i="0" u="none" strike="noStrike" kern="1200" cap="none" spc="0" normalizeH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শিক্ষারথীদের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42FDC-7766-4919-9457-4CAE4BE73109}"/>
              </a:ext>
            </a:extLst>
          </p:cNvPr>
          <p:cNvSpPr txBox="1"/>
          <p:nvPr/>
        </p:nvSpPr>
        <p:spPr>
          <a:xfrm>
            <a:off x="838200" y="2156009"/>
            <a:ext cx="9610100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>
                <a:rot lat="0" lon="0" rev="6600000"/>
              </a:lightRig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FF54-8537-44F0-B0EC-94AF668B3D3A}" type="datetime1">
              <a:rPr lang="en-US" smtClean="0"/>
              <a:t>10/12/2020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924800" y="6339609"/>
            <a:ext cx="41148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Shahnaz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ferdausi</a:t>
            </a:r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jui</a:t>
            </a:r>
            <a:endParaRPr lang="en-US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4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0787" y="3877996"/>
            <a:ext cx="4142509" cy="2308324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পঞ্চম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গণিত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 ১০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2" t="8673" r="25203" b="11652"/>
          <a:stretch/>
        </p:blipFill>
        <p:spPr>
          <a:xfrm>
            <a:off x="9467274" y="858980"/>
            <a:ext cx="1962728" cy="242454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38D59D-C130-4550-B62F-F3ED8876348C}"/>
              </a:ext>
            </a:extLst>
          </p:cNvPr>
          <p:cNvSpPr/>
          <p:nvPr/>
        </p:nvSpPr>
        <p:spPr>
          <a:xfrm>
            <a:off x="374076" y="4691136"/>
            <a:ext cx="6730109" cy="1357916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শাহনাজ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ফেরদৌসী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জুঁই</a:t>
            </a:r>
            <a:endParaRPr lang="en-US" sz="9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9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38D59D-C130-4550-B62F-F3ED8876348C}"/>
              </a:ext>
            </a:extLst>
          </p:cNvPr>
          <p:cNvSpPr/>
          <p:nvPr/>
        </p:nvSpPr>
        <p:spPr>
          <a:xfrm>
            <a:off x="5524767" y="858980"/>
            <a:ext cx="3158836" cy="14755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perspective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prstTxWarp prst="textWave2">
              <a:avLst/>
            </a:prstTxWarp>
            <a:spAutoFit/>
          </a:bodyPr>
          <a:lstStyle/>
          <a:p>
            <a:r>
              <a:rPr lang="bn-IN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6" y="858980"/>
            <a:ext cx="4488871" cy="347749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3B41-ECEC-43CC-9859-2CCC69D6453E}" type="datetime1">
              <a:rPr lang="en-US" smtClean="0"/>
              <a:t>10/12/2020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2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Shahnaz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ferdausi</a:t>
            </a:r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jui</a:t>
            </a:r>
            <a:endParaRPr lang="en-US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142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23854" y="499685"/>
            <a:ext cx="3532910" cy="1149927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Bevel 6"/>
          <p:cNvSpPr/>
          <p:nvPr/>
        </p:nvSpPr>
        <p:spPr>
          <a:xfrm>
            <a:off x="541867" y="2683934"/>
            <a:ext cx="11311467" cy="3318933"/>
          </a:xfrm>
          <a:prstGeom prst="bevel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04804" indent="-304804">
              <a:buFont typeface="Wingdings" pitchFamily="2" charset="2"/>
              <a:buChar char="v"/>
            </a:pPr>
            <a:r>
              <a:rPr lang="bn-BD" sz="2844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২৯.১.১ আয়ত ও বর্গের আকৃতি অনুসারে পৃথক পৃথক ভাবে সাজাতে পারবে। </a:t>
            </a:r>
          </a:p>
          <a:p>
            <a:pPr marL="304804" indent="-304804">
              <a:buFont typeface="Wingdings" pitchFamily="2" charset="2"/>
              <a:buChar char="v"/>
            </a:pPr>
            <a:r>
              <a:rPr lang="bn-BD" sz="2844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২৯.২.১ আয়ত ও বর্গ আঁকতে পারবে। </a:t>
            </a:r>
          </a:p>
          <a:p>
            <a:pPr marL="304804" indent="-304804">
              <a:buFont typeface="Wingdings" pitchFamily="2" charset="2"/>
              <a:buChar char="v"/>
            </a:pPr>
            <a:r>
              <a:rPr lang="bn-BD" sz="2844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২৯.৩.১ আয়ত ও বর্গের বৈশিষ্ট সম্পর্কে জানবে এবং এদের পার্থক্য চিহ্নিত করতে পারবে। </a:t>
            </a:r>
            <a:endParaRPr lang="en-US" sz="2844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4157" y="700154"/>
            <a:ext cx="2235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267" dirty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42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FFF7-F1DE-40BB-83A4-0A89CCFB6ED3}" type="datetime1">
              <a:rPr lang="en-US" smtClean="0"/>
              <a:t>10/12/2020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Shahnaz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ferdausi</a:t>
            </a:r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jui</a:t>
            </a:r>
            <a:endParaRPr lang="en-US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0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0184"/>
            <a:ext cx="9753600" cy="6402951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>
            <a:off x="5554134" y="1344812"/>
            <a:ext cx="2153032" cy="1296927"/>
          </a:xfrm>
          <a:custGeom>
            <a:avLst/>
            <a:gdLst>
              <a:gd name="connsiteX0" fmla="*/ 0 w 2362200"/>
              <a:gd name="connsiteY0" fmla="*/ 1219200 h 1219200"/>
              <a:gd name="connsiteX1" fmla="*/ 1136124 w 2362200"/>
              <a:gd name="connsiteY1" fmla="*/ 0 h 1219200"/>
              <a:gd name="connsiteX2" fmla="*/ 2362200 w 2362200"/>
              <a:gd name="connsiteY2" fmla="*/ 1219200 h 1219200"/>
              <a:gd name="connsiteX3" fmla="*/ 0 w 2362200"/>
              <a:gd name="connsiteY3" fmla="*/ 1219200 h 1219200"/>
              <a:gd name="connsiteX0" fmla="*/ 0 w 2422161"/>
              <a:gd name="connsiteY0" fmla="*/ 1219200 h 1324131"/>
              <a:gd name="connsiteX1" fmla="*/ 1136124 w 2422161"/>
              <a:gd name="connsiteY1" fmla="*/ 0 h 1324131"/>
              <a:gd name="connsiteX2" fmla="*/ 2422161 w 2422161"/>
              <a:gd name="connsiteY2" fmla="*/ 1324131 h 1324131"/>
              <a:gd name="connsiteX3" fmla="*/ 0 w 2422161"/>
              <a:gd name="connsiteY3" fmla="*/ 1219200 h 1324131"/>
              <a:gd name="connsiteX0" fmla="*/ 0 w 2422161"/>
              <a:gd name="connsiteY0" fmla="*/ 1354112 h 1459043"/>
              <a:gd name="connsiteX1" fmla="*/ 1136124 w 2422161"/>
              <a:gd name="connsiteY1" fmla="*/ 0 h 1459043"/>
              <a:gd name="connsiteX2" fmla="*/ 2422161 w 2422161"/>
              <a:gd name="connsiteY2" fmla="*/ 1459043 h 1459043"/>
              <a:gd name="connsiteX3" fmla="*/ 0 w 2422161"/>
              <a:gd name="connsiteY3" fmla="*/ 1354112 h 145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2161" h="1459043">
                <a:moveTo>
                  <a:pt x="0" y="1354112"/>
                </a:moveTo>
                <a:lnTo>
                  <a:pt x="1136124" y="0"/>
                </a:lnTo>
                <a:lnTo>
                  <a:pt x="2422161" y="1459043"/>
                </a:lnTo>
                <a:lnTo>
                  <a:pt x="0" y="1354112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8267" y="2819400"/>
            <a:ext cx="1016000" cy="9482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8060267" y="3293534"/>
            <a:ext cx="609600" cy="8805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/>
          <p:cNvSpPr/>
          <p:nvPr/>
        </p:nvSpPr>
        <p:spPr>
          <a:xfrm>
            <a:off x="7857067" y="4986867"/>
            <a:ext cx="2438400" cy="11812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171958"/>
            <a:ext cx="12192000" cy="652407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725333" y="2061008"/>
            <a:ext cx="1828800" cy="177439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Isosceles Triangle 9"/>
          <p:cNvSpPr/>
          <p:nvPr/>
        </p:nvSpPr>
        <p:spPr>
          <a:xfrm>
            <a:off x="3725334" y="3903134"/>
            <a:ext cx="1693333" cy="474133"/>
          </a:xfrm>
          <a:prstGeom prst="triangle">
            <a:avLst>
              <a:gd name="adj" fmla="val 5236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" y="259544"/>
            <a:ext cx="6773333" cy="6457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3" y="187793"/>
            <a:ext cx="5418667" cy="6492406"/>
          </a:xfrm>
          <a:prstGeom prst="rect">
            <a:avLst/>
          </a:prstGeom>
        </p:spPr>
      </p:pic>
      <p:sp>
        <p:nvSpPr>
          <p:cNvPr id="13" name="Parallelogram 12"/>
          <p:cNvSpPr/>
          <p:nvPr/>
        </p:nvSpPr>
        <p:spPr>
          <a:xfrm>
            <a:off x="1083733" y="1344812"/>
            <a:ext cx="3183467" cy="1603392"/>
          </a:xfrm>
          <a:prstGeom prst="parallelogram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Parallelogram 13"/>
          <p:cNvSpPr/>
          <p:nvPr/>
        </p:nvSpPr>
        <p:spPr>
          <a:xfrm>
            <a:off x="7626773" y="568655"/>
            <a:ext cx="2248747" cy="1139918"/>
          </a:xfrm>
          <a:custGeom>
            <a:avLst/>
            <a:gdLst>
              <a:gd name="connsiteX0" fmla="*/ 0 w 1905000"/>
              <a:gd name="connsiteY0" fmla="*/ 1008088 h 1008088"/>
              <a:gd name="connsiteX1" fmla="*/ 252022 w 1905000"/>
              <a:gd name="connsiteY1" fmla="*/ 0 h 1008088"/>
              <a:gd name="connsiteX2" fmla="*/ 1905000 w 1905000"/>
              <a:gd name="connsiteY2" fmla="*/ 0 h 1008088"/>
              <a:gd name="connsiteX3" fmla="*/ 1652978 w 1905000"/>
              <a:gd name="connsiteY3" fmla="*/ 1008088 h 1008088"/>
              <a:gd name="connsiteX4" fmla="*/ 0 w 1905000"/>
              <a:gd name="connsiteY4" fmla="*/ 1008088 h 100808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2216858 w 2468880"/>
              <a:gd name="connsiteY3" fmla="*/ 1008088 h 1251928"/>
              <a:gd name="connsiteX4" fmla="*/ 0 w 2468880"/>
              <a:gd name="connsiteY4" fmla="*/ 1251928 h 125192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1942538 w 2468880"/>
              <a:gd name="connsiteY3" fmla="*/ 1099528 h 1251928"/>
              <a:gd name="connsiteX4" fmla="*/ 0 w 2468880"/>
              <a:gd name="connsiteY4" fmla="*/ 1251928 h 1251928"/>
              <a:gd name="connsiteX0" fmla="*/ 0 w 2468880"/>
              <a:gd name="connsiteY0" fmla="*/ 1251928 h 1282408"/>
              <a:gd name="connsiteX1" fmla="*/ 815902 w 2468880"/>
              <a:gd name="connsiteY1" fmla="*/ 0 h 1282408"/>
              <a:gd name="connsiteX2" fmla="*/ 2468880 w 2468880"/>
              <a:gd name="connsiteY2" fmla="*/ 0 h 1282408"/>
              <a:gd name="connsiteX3" fmla="*/ 1759658 w 2468880"/>
              <a:gd name="connsiteY3" fmla="*/ 1282408 h 1282408"/>
              <a:gd name="connsiteX4" fmla="*/ 0 w 2468880"/>
              <a:gd name="connsiteY4" fmla="*/ 1251928 h 1282408"/>
              <a:gd name="connsiteX0" fmla="*/ 0 w 2529840"/>
              <a:gd name="connsiteY0" fmla="*/ 1251928 h 1282408"/>
              <a:gd name="connsiteX1" fmla="*/ 815902 w 2529840"/>
              <a:gd name="connsiteY1" fmla="*/ 0 h 1282408"/>
              <a:gd name="connsiteX2" fmla="*/ 2529840 w 2529840"/>
              <a:gd name="connsiteY2" fmla="*/ 30480 h 1282408"/>
              <a:gd name="connsiteX3" fmla="*/ 1759658 w 2529840"/>
              <a:gd name="connsiteY3" fmla="*/ 1282408 h 1282408"/>
              <a:gd name="connsiteX4" fmla="*/ 0 w 2529840"/>
              <a:gd name="connsiteY4" fmla="*/ 1251928 h 12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9840" h="1282408">
                <a:moveTo>
                  <a:pt x="0" y="1251928"/>
                </a:moveTo>
                <a:lnTo>
                  <a:pt x="815902" y="0"/>
                </a:lnTo>
                <a:lnTo>
                  <a:pt x="2529840" y="30480"/>
                </a:lnTo>
                <a:lnTo>
                  <a:pt x="1759658" y="1282408"/>
                </a:lnTo>
                <a:lnTo>
                  <a:pt x="0" y="1251928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Parallelogram 13"/>
          <p:cNvSpPr/>
          <p:nvPr/>
        </p:nvSpPr>
        <p:spPr>
          <a:xfrm rot="3099241">
            <a:off x="7588767" y="1633186"/>
            <a:ext cx="2297428" cy="1345426"/>
          </a:xfrm>
          <a:custGeom>
            <a:avLst/>
            <a:gdLst>
              <a:gd name="connsiteX0" fmla="*/ 0 w 1905000"/>
              <a:gd name="connsiteY0" fmla="*/ 1008088 h 1008088"/>
              <a:gd name="connsiteX1" fmla="*/ 252022 w 1905000"/>
              <a:gd name="connsiteY1" fmla="*/ 0 h 1008088"/>
              <a:gd name="connsiteX2" fmla="*/ 1905000 w 1905000"/>
              <a:gd name="connsiteY2" fmla="*/ 0 h 1008088"/>
              <a:gd name="connsiteX3" fmla="*/ 1652978 w 1905000"/>
              <a:gd name="connsiteY3" fmla="*/ 1008088 h 1008088"/>
              <a:gd name="connsiteX4" fmla="*/ 0 w 1905000"/>
              <a:gd name="connsiteY4" fmla="*/ 1008088 h 100808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2216858 w 2468880"/>
              <a:gd name="connsiteY3" fmla="*/ 1008088 h 1251928"/>
              <a:gd name="connsiteX4" fmla="*/ 0 w 2468880"/>
              <a:gd name="connsiteY4" fmla="*/ 1251928 h 125192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1942538 w 2468880"/>
              <a:gd name="connsiteY3" fmla="*/ 1099528 h 1251928"/>
              <a:gd name="connsiteX4" fmla="*/ 0 w 2468880"/>
              <a:gd name="connsiteY4" fmla="*/ 1251928 h 1251928"/>
              <a:gd name="connsiteX0" fmla="*/ 0 w 2468880"/>
              <a:gd name="connsiteY0" fmla="*/ 1251928 h 1282408"/>
              <a:gd name="connsiteX1" fmla="*/ 815902 w 2468880"/>
              <a:gd name="connsiteY1" fmla="*/ 0 h 1282408"/>
              <a:gd name="connsiteX2" fmla="*/ 2468880 w 2468880"/>
              <a:gd name="connsiteY2" fmla="*/ 0 h 1282408"/>
              <a:gd name="connsiteX3" fmla="*/ 1759658 w 2468880"/>
              <a:gd name="connsiteY3" fmla="*/ 1282408 h 1282408"/>
              <a:gd name="connsiteX4" fmla="*/ 0 w 2468880"/>
              <a:gd name="connsiteY4" fmla="*/ 1251928 h 1282408"/>
              <a:gd name="connsiteX0" fmla="*/ 0 w 2529840"/>
              <a:gd name="connsiteY0" fmla="*/ 1251928 h 1282408"/>
              <a:gd name="connsiteX1" fmla="*/ 815902 w 2529840"/>
              <a:gd name="connsiteY1" fmla="*/ 0 h 1282408"/>
              <a:gd name="connsiteX2" fmla="*/ 2529840 w 2529840"/>
              <a:gd name="connsiteY2" fmla="*/ 30480 h 1282408"/>
              <a:gd name="connsiteX3" fmla="*/ 1759658 w 2529840"/>
              <a:gd name="connsiteY3" fmla="*/ 1282408 h 1282408"/>
              <a:gd name="connsiteX4" fmla="*/ 0 w 2529840"/>
              <a:gd name="connsiteY4" fmla="*/ 1251928 h 1282408"/>
              <a:gd name="connsiteX0" fmla="*/ 0 w 2529840"/>
              <a:gd name="connsiteY0" fmla="*/ 1377515 h 1407995"/>
              <a:gd name="connsiteX1" fmla="*/ 1148432 w 2529840"/>
              <a:gd name="connsiteY1" fmla="*/ 0 h 1407995"/>
              <a:gd name="connsiteX2" fmla="*/ 2529840 w 2529840"/>
              <a:gd name="connsiteY2" fmla="*/ 156067 h 1407995"/>
              <a:gd name="connsiteX3" fmla="*/ 1759658 w 2529840"/>
              <a:gd name="connsiteY3" fmla="*/ 1407995 h 1407995"/>
              <a:gd name="connsiteX4" fmla="*/ 0 w 2529840"/>
              <a:gd name="connsiteY4" fmla="*/ 1377515 h 1407995"/>
              <a:gd name="connsiteX0" fmla="*/ 0 w 2529840"/>
              <a:gd name="connsiteY0" fmla="*/ 1377515 h 1513604"/>
              <a:gd name="connsiteX1" fmla="*/ 1148432 w 2529840"/>
              <a:gd name="connsiteY1" fmla="*/ 0 h 1513604"/>
              <a:gd name="connsiteX2" fmla="*/ 2529840 w 2529840"/>
              <a:gd name="connsiteY2" fmla="*/ 156067 h 1513604"/>
              <a:gd name="connsiteX3" fmla="*/ 1598389 w 2529840"/>
              <a:gd name="connsiteY3" fmla="*/ 1513604 h 1513604"/>
              <a:gd name="connsiteX4" fmla="*/ 0 w 2529840"/>
              <a:gd name="connsiteY4" fmla="*/ 1377515 h 1513604"/>
              <a:gd name="connsiteX0" fmla="*/ 0 w 2631882"/>
              <a:gd name="connsiteY0" fmla="*/ 1377515 h 1513604"/>
              <a:gd name="connsiteX1" fmla="*/ 1148432 w 2631882"/>
              <a:gd name="connsiteY1" fmla="*/ 0 h 1513604"/>
              <a:gd name="connsiteX2" fmla="*/ 2631882 w 2631882"/>
              <a:gd name="connsiteY2" fmla="*/ 100765 h 1513604"/>
              <a:gd name="connsiteX3" fmla="*/ 1598389 w 2631882"/>
              <a:gd name="connsiteY3" fmla="*/ 1513604 h 1513604"/>
              <a:gd name="connsiteX4" fmla="*/ 0 w 2631882"/>
              <a:gd name="connsiteY4" fmla="*/ 1377515 h 1513604"/>
              <a:gd name="connsiteX0" fmla="*/ 0 w 2679692"/>
              <a:gd name="connsiteY0" fmla="*/ 1377515 h 1513604"/>
              <a:gd name="connsiteX1" fmla="*/ 1148432 w 2679692"/>
              <a:gd name="connsiteY1" fmla="*/ 0 h 1513604"/>
              <a:gd name="connsiteX2" fmla="*/ 2679692 w 2679692"/>
              <a:gd name="connsiteY2" fmla="*/ 138585 h 1513604"/>
              <a:gd name="connsiteX3" fmla="*/ 1598389 w 2679692"/>
              <a:gd name="connsiteY3" fmla="*/ 1513604 h 1513604"/>
              <a:gd name="connsiteX4" fmla="*/ 0 w 2679692"/>
              <a:gd name="connsiteY4" fmla="*/ 1377515 h 1513604"/>
              <a:gd name="connsiteX0" fmla="*/ 0 w 2622962"/>
              <a:gd name="connsiteY0" fmla="*/ 1305801 h 1513604"/>
              <a:gd name="connsiteX1" fmla="*/ 1091702 w 2622962"/>
              <a:gd name="connsiteY1" fmla="*/ 0 h 1513604"/>
              <a:gd name="connsiteX2" fmla="*/ 2622962 w 2622962"/>
              <a:gd name="connsiteY2" fmla="*/ 138585 h 1513604"/>
              <a:gd name="connsiteX3" fmla="*/ 1541659 w 2622962"/>
              <a:gd name="connsiteY3" fmla="*/ 1513604 h 1513604"/>
              <a:gd name="connsiteX4" fmla="*/ 0 w 2622962"/>
              <a:gd name="connsiteY4" fmla="*/ 1305801 h 1513604"/>
              <a:gd name="connsiteX0" fmla="*/ 0 w 2584607"/>
              <a:gd name="connsiteY0" fmla="*/ 1355575 h 1513604"/>
              <a:gd name="connsiteX1" fmla="*/ 1053347 w 2584607"/>
              <a:gd name="connsiteY1" fmla="*/ 0 h 1513604"/>
              <a:gd name="connsiteX2" fmla="*/ 2584607 w 2584607"/>
              <a:gd name="connsiteY2" fmla="*/ 138585 h 1513604"/>
              <a:gd name="connsiteX3" fmla="*/ 1503304 w 2584607"/>
              <a:gd name="connsiteY3" fmla="*/ 1513604 h 1513604"/>
              <a:gd name="connsiteX4" fmla="*/ 0 w 2584607"/>
              <a:gd name="connsiteY4" fmla="*/ 1355575 h 151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4607" h="1513604">
                <a:moveTo>
                  <a:pt x="0" y="1355575"/>
                </a:moveTo>
                <a:lnTo>
                  <a:pt x="1053347" y="0"/>
                </a:lnTo>
                <a:lnTo>
                  <a:pt x="2584607" y="138585"/>
                </a:lnTo>
                <a:lnTo>
                  <a:pt x="1503304" y="1513604"/>
                </a:lnTo>
                <a:lnTo>
                  <a:pt x="0" y="135557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Isosceles Triangle 16"/>
          <p:cNvSpPr/>
          <p:nvPr/>
        </p:nvSpPr>
        <p:spPr>
          <a:xfrm>
            <a:off x="3386667" y="2968413"/>
            <a:ext cx="2641600" cy="1476587"/>
          </a:xfrm>
          <a:custGeom>
            <a:avLst/>
            <a:gdLst>
              <a:gd name="connsiteX0" fmla="*/ 0 w 2971800"/>
              <a:gd name="connsiteY0" fmla="*/ 1524000 h 1524000"/>
              <a:gd name="connsiteX1" fmla="*/ 1485900 w 2971800"/>
              <a:gd name="connsiteY1" fmla="*/ 0 h 1524000"/>
              <a:gd name="connsiteX2" fmla="*/ 2971800 w 2971800"/>
              <a:gd name="connsiteY2" fmla="*/ 1524000 h 1524000"/>
              <a:gd name="connsiteX3" fmla="*/ 0 w 2971800"/>
              <a:gd name="connsiteY3" fmla="*/ 1524000 h 1524000"/>
              <a:gd name="connsiteX0" fmla="*/ 0 w 2971800"/>
              <a:gd name="connsiteY0" fmla="*/ 1661160 h 1661160"/>
              <a:gd name="connsiteX1" fmla="*/ 541020 w 2971800"/>
              <a:gd name="connsiteY1" fmla="*/ 0 h 1661160"/>
              <a:gd name="connsiteX2" fmla="*/ 2971800 w 2971800"/>
              <a:gd name="connsiteY2" fmla="*/ 1661160 h 1661160"/>
              <a:gd name="connsiteX3" fmla="*/ 0 w 2971800"/>
              <a:gd name="connsiteY3" fmla="*/ 1661160 h 166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1661160">
                <a:moveTo>
                  <a:pt x="0" y="1661160"/>
                </a:moveTo>
                <a:lnTo>
                  <a:pt x="541020" y="0"/>
                </a:lnTo>
                <a:lnTo>
                  <a:pt x="2971800" y="1661160"/>
                </a:lnTo>
                <a:lnTo>
                  <a:pt x="0" y="166116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TextBox 2"/>
          <p:cNvSpPr txBox="1"/>
          <p:nvPr/>
        </p:nvSpPr>
        <p:spPr>
          <a:xfrm>
            <a:off x="249382" y="245533"/>
            <a:ext cx="1607127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মনোযোগসহকারে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54F4-B613-4691-ADA8-A49057CC634D}" type="datetime1">
              <a:rPr lang="en-US" smtClean="0"/>
              <a:t>10/12/2020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4</a:t>
            </a:fld>
            <a:endParaRPr lang="en-US"/>
          </a:p>
        </p:txBody>
      </p:sp>
      <p:sp>
        <p:nvSpPr>
          <p:cNvPr id="2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Shahnaz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ferdausi</a:t>
            </a:r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jui</a:t>
            </a:r>
            <a:endParaRPr lang="en-US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938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3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DBC3-EEF3-4FC7-992D-EC8A98E6BAD5}" type="datetime1">
              <a:rPr lang="en-US" smtClean="0"/>
              <a:t>10/12/2020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4"/>
          <a:stretch/>
        </p:blipFill>
        <p:spPr>
          <a:xfrm>
            <a:off x="6954664" y="479762"/>
            <a:ext cx="5084936" cy="2864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4"/>
          <a:stretch/>
        </p:blipFill>
        <p:spPr>
          <a:xfrm>
            <a:off x="387926" y="479762"/>
            <a:ext cx="5555673" cy="2851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91" y="3477491"/>
            <a:ext cx="4828309" cy="2679412"/>
          </a:xfrm>
          <a:prstGeom prst="rect">
            <a:avLst/>
          </a:prstGeom>
        </p:spPr>
      </p:pic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924800" y="6356350"/>
            <a:ext cx="41148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Shahnaz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ferdausi</a:t>
            </a:r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jui</a:t>
            </a:r>
            <a:endParaRPr lang="en-US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09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228534" y="2955338"/>
            <a:ext cx="5739618" cy="3348111"/>
          </a:xfrm>
          <a:prstGeom prst="rect">
            <a:avLst/>
          </a:prstGeom>
          <a:gradFill>
            <a:gsLst>
              <a:gs pos="24000">
                <a:srgbClr val="C00000"/>
              </a:gs>
              <a:gs pos="66000">
                <a:schemeClr val="tx2">
                  <a:lumMod val="60000"/>
                  <a:lumOff val="40000"/>
                </a:schemeClr>
              </a:gs>
              <a:gs pos="7400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Process 1"/>
          <p:cNvSpPr/>
          <p:nvPr/>
        </p:nvSpPr>
        <p:spPr>
          <a:xfrm>
            <a:off x="4332849" y="675249"/>
            <a:ext cx="4023360" cy="1364566"/>
          </a:xfrm>
          <a:prstGeom prst="flowChartProcess">
            <a:avLst/>
          </a:prstGeom>
          <a:gradFill>
            <a:gsLst>
              <a:gs pos="16000">
                <a:srgbClr val="FF0000"/>
              </a:gs>
              <a:gs pos="6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8122" y="4275451"/>
            <a:ext cx="8820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আকৃতি (আয়ত ও বর্গ)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88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59" b="90000" l="225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8791" y="-1994323"/>
            <a:ext cx="8534400" cy="62407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792">
            <a:off x="6511316" y="711082"/>
            <a:ext cx="5102126" cy="4045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8933" y="313267"/>
            <a:ext cx="4673600" cy="530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6405" indent="-406405">
              <a:buFont typeface="Wingdings" pitchFamily="2" charset="2"/>
              <a:buChar char="v"/>
            </a:pPr>
            <a:r>
              <a:rPr lang="bn-BD" sz="2844" dirty="0">
                <a:latin typeface="NikoshBAN" pitchFamily="2" charset="0"/>
                <a:cs typeface="NikoshBAN" pitchFamily="2" charset="0"/>
              </a:rPr>
              <a:t>এসো আয়ত ও বর্গগুলো অংকন করি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467" y="1126067"/>
            <a:ext cx="4876800" cy="530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ক) আয়তঃ ভূমি ৫ সেমি, উচ্চতা ৩ সেমি।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467" y="1667934"/>
            <a:ext cx="4047067" cy="530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খ) বর্গঃ প্রতিটি বাহুর দৈর্ঘ্য ৪ সেমি।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467" y="2209801"/>
            <a:ext cx="4538133" cy="9677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খ) আমরা কীভাবে আয়ত আঁকতে পারিঃ 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200" y="2954867"/>
            <a:ext cx="406400" cy="530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১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467" y="3767667"/>
            <a:ext cx="338667" cy="530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২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933" y="5076667"/>
            <a:ext cx="338667" cy="530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৩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33" y="6024934"/>
            <a:ext cx="541867" cy="530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৪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800" y="2976934"/>
            <a:ext cx="6705600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একটি স্কেলের সাহায্যে ৫ সেমি দৈর্ঘ্যের একটি  রেখা আঁকি।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8267" y="3789734"/>
            <a:ext cx="521546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১ম ধাপে অঙ্কিত রেখার উপর জ্যামিতি বক্সের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8267" y="4445001"/>
            <a:ext cx="4944533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ত্রিকোণীসেট ব্যবহার করে দুইটি লম্ব আঁকি।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8267" y="5144401"/>
            <a:ext cx="7721600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লম্ব দুইটি থেকে ৩ সেমি দৈর্ঘ্যের দুইটি রেখা বিন্দু দিয়ে চিহ্নিত করি।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0534" y="6024934"/>
            <a:ext cx="6595533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৩য় ধাপে আয়তটি আকার জন্য চিহ্নিত বিন্দুদ্বয় যোগ করি।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 rot="20879739">
            <a:off x="7188182" y="3647316"/>
            <a:ext cx="11596858" cy="3604360"/>
            <a:chOff x="4559670" y="2291739"/>
            <a:chExt cx="13046465" cy="405490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6902">
              <a:off x="4559670" y="2691668"/>
              <a:ext cx="13046465" cy="3048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54401">
              <a:off x="6913504" y="2534698"/>
              <a:ext cx="4054905" cy="356898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67" y="1193800"/>
            <a:ext cx="5102126" cy="4045897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7476067" y="4715935"/>
            <a:ext cx="37422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7518400" y="1182766"/>
            <a:ext cx="1" cy="35221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792">
            <a:off x="6539092" y="-1556579"/>
            <a:ext cx="5102126" cy="404589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59" b="90000" l="225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16390" y="-1994323"/>
            <a:ext cx="8534400" cy="624078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 flipH="1" flipV="1">
            <a:off x="11176000" y="1182766"/>
            <a:ext cx="1" cy="35221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45" idx="5"/>
          </p:cNvCxnSpPr>
          <p:nvPr/>
        </p:nvCxnSpPr>
        <p:spPr>
          <a:xfrm>
            <a:off x="7518401" y="2517991"/>
            <a:ext cx="3663550" cy="372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792">
            <a:off x="10196692" y="610888"/>
            <a:ext cx="5102126" cy="404589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 rot="15431169">
            <a:off x="2266540" y="-2568279"/>
            <a:ext cx="11596858" cy="3604360"/>
            <a:chOff x="4559670" y="2128253"/>
            <a:chExt cx="13046465" cy="405490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6902">
              <a:off x="4559670" y="2691668"/>
              <a:ext cx="13046465" cy="30480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54401">
              <a:off x="6205934" y="2371212"/>
              <a:ext cx="4054905" cy="3568987"/>
            </a:xfrm>
            <a:prstGeom prst="rect">
              <a:avLst/>
            </a:prstGeom>
          </p:spPr>
        </p:pic>
      </p:grpSp>
      <p:sp>
        <p:nvSpPr>
          <p:cNvPr id="21" name="Oval 20"/>
          <p:cNvSpPr/>
          <p:nvPr/>
        </p:nvSpPr>
        <p:spPr>
          <a:xfrm flipH="1">
            <a:off x="7474374" y="2480733"/>
            <a:ext cx="40639" cy="872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Oval 44"/>
          <p:cNvSpPr/>
          <p:nvPr/>
        </p:nvSpPr>
        <p:spPr>
          <a:xfrm flipH="1">
            <a:off x="11176001" y="2480734"/>
            <a:ext cx="40639" cy="872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46" name="Group 45"/>
          <p:cNvGrpSpPr/>
          <p:nvPr/>
        </p:nvGrpSpPr>
        <p:grpSpPr>
          <a:xfrm rot="15431169">
            <a:off x="5991873" y="-2598098"/>
            <a:ext cx="11596858" cy="3604360"/>
            <a:chOff x="4559670" y="2161216"/>
            <a:chExt cx="13046465" cy="405490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6902">
              <a:off x="4559670" y="2691668"/>
              <a:ext cx="13046465" cy="30480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54401">
              <a:off x="6350860" y="2404175"/>
              <a:ext cx="4054905" cy="3568987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 rot="20879739">
            <a:off x="4073677" y="1815720"/>
            <a:ext cx="11596858" cy="3860024"/>
            <a:chOff x="3785214" y="6333907"/>
            <a:chExt cx="13046465" cy="4342527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6902">
              <a:off x="3785214" y="6333907"/>
              <a:ext cx="13046465" cy="304800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54401">
              <a:off x="7148700" y="6864488"/>
              <a:ext cx="4054905" cy="3568987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8669867" y="4986867"/>
            <a:ext cx="1156124" cy="6395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556" dirty="0">
                <a:latin typeface="NikoshBAN" pitchFamily="2" charset="0"/>
                <a:cs typeface="NikoshBAN" pitchFamily="2" charset="0"/>
              </a:rPr>
              <a:t>আয়ত </a:t>
            </a:r>
            <a:endParaRPr lang="en-US" sz="355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90155" y="1949900"/>
            <a:ext cx="1002703" cy="530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৫ সেমি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71671" y="3231747"/>
            <a:ext cx="1002703" cy="9677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৩ সেমি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C601-EF42-45F7-BF48-C632FA5A9FCB}" type="datetime1">
              <a:rPr lang="en-US" smtClean="0"/>
              <a:t>10/12/2020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7</a:t>
            </a:fld>
            <a:endParaRPr lang="en-US"/>
          </a:p>
        </p:txBody>
      </p:sp>
      <p:sp>
        <p:nvSpPr>
          <p:cNvPr id="5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Shahnaz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ferdausi</a:t>
            </a:r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jui</a:t>
            </a:r>
            <a:endParaRPr lang="en-US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2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6" grpId="0"/>
      <p:bldP spid="17" grpId="0"/>
      <p:bldP spid="18" grpId="0"/>
      <p:bldP spid="21" grpId="0" animBg="1"/>
      <p:bldP spid="45" grpId="0" animBg="1"/>
      <p:bldP spid="52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59" b="90000" l="225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8791" y="-1994323"/>
            <a:ext cx="8534400" cy="6240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792">
            <a:off x="6511316" y="711082"/>
            <a:ext cx="5102126" cy="4045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467" y="719667"/>
            <a:ext cx="4047067" cy="530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খ) বর্গঃ প্রতিটি বাহুর দৈর্ঘ্য ৪ সেমি।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467" y="1397001"/>
            <a:ext cx="4538133" cy="530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খ) আমরা কীভাবে বর্গ আঁকতে পারিঃ 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200" y="2954867"/>
            <a:ext cx="406400" cy="530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১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467" y="3767667"/>
            <a:ext cx="338667" cy="530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২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467" y="5076667"/>
            <a:ext cx="338667" cy="530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৩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33" y="6024934"/>
            <a:ext cx="541867" cy="5300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৪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2976934"/>
            <a:ext cx="6705600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একটি স্কেলের সাহায্যে ৪ সেমি দৈর্ঘ্যের একটি  রেখা আঁকি।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8267" y="3789734"/>
            <a:ext cx="521546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১ম ধাপে অঙ্কিত রেখার উপর জ্যামিতি বক্সের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8267" y="4445001"/>
            <a:ext cx="4944533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ত্রিকোণীসেট ব্যবহার করে দুইটি লম্ব আঁকি।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800" y="5144401"/>
            <a:ext cx="7721600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লম্ব দুইটি থেকে ৪ সেমি দৈর্ঘ্যের দুইটি রেখা বিন্দু দিয়ে চিহ্নিত করি।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0534" y="6024934"/>
            <a:ext cx="6595533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44" dirty="0">
                <a:latin typeface="NikoshBAN" pitchFamily="2" charset="0"/>
                <a:cs typeface="NikoshBAN" pitchFamily="2" charset="0"/>
              </a:rPr>
              <a:t>৩য় ধাপে বর্গটি আকার জন্য চিহ্নিত বিন্দুদ্বয় যোগ করি। </a:t>
            </a:r>
            <a:endParaRPr lang="en-US" sz="2844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rot="20879739">
            <a:off x="7188182" y="3647316"/>
            <a:ext cx="11596858" cy="3604360"/>
            <a:chOff x="4559670" y="2291739"/>
            <a:chExt cx="13046465" cy="405490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6902">
              <a:off x="4559670" y="2691668"/>
              <a:ext cx="13046465" cy="3048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54401">
              <a:off x="6913504" y="2534698"/>
              <a:ext cx="4054905" cy="3568987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67" y="990600"/>
            <a:ext cx="5102126" cy="4045897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7476067" y="4715935"/>
            <a:ext cx="29123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7518400" y="1182766"/>
            <a:ext cx="1" cy="35221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792">
            <a:off x="6471358" y="-2201452"/>
            <a:ext cx="5102126" cy="40458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59" b="90000" l="225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03591" y="-1994323"/>
            <a:ext cx="8534400" cy="6240780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H="1" flipV="1">
            <a:off x="10363200" y="1182766"/>
            <a:ext cx="1" cy="35221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518401" y="1851570"/>
            <a:ext cx="28854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792">
            <a:off x="9383892" y="643348"/>
            <a:ext cx="5102126" cy="404589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 rot="15431169">
            <a:off x="2605207" y="-2665832"/>
            <a:ext cx="11596858" cy="3604360"/>
            <a:chOff x="4559670" y="2543556"/>
            <a:chExt cx="13046465" cy="405490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54401">
              <a:off x="6420496" y="2786515"/>
              <a:ext cx="4054905" cy="356898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6902">
              <a:off x="4559670" y="2691668"/>
              <a:ext cx="13046465" cy="3048000"/>
            </a:xfrm>
            <a:prstGeom prst="rect">
              <a:avLst/>
            </a:prstGeom>
          </p:spPr>
        </p:pic>
      </p:grpSp>
      <p:sp>
        <p:nvSpPr>
          <p:cNvPr id="33" name="Oval 32"/>
          <p:cNvSpPr/>
          <p:nvPr/>
        </p:nvSpPr>
        <p:spPr>
          <a:xfrm flipH="1">
            <a:off x="7474374" y="1783837"/>
            <a:ext cx="40639" cy="872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4" name="Oval 33"/>
          <p:cNvSpPr/>
          <p:nvPr/>
        </p:nvSpPr>
        <p:spPr>
          <a:xfrm flipH="1">
            <a:off x="10363201" y="1851570"/>
            <a:ext cx="40639" cy="872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35" name="Group 34"/>
          <p:cNvGrpSpPr/>
          <p:nvPr/>
        </p:nvGrpSpPr>
        <p:grpSpPr>
          <a:xfrm rot="15431169">
            <a:off x="5589825" y="-2462244"/>
            <a:ext cx="11218953" cy="3608823"/>
            <a:chOff x="4319251" y="3559173"/>
            <a:chExt cx="12734705" cy="405490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54401">
              <a:off x="5623565" y="3802132"/>
              <a:ext cx="4054905" cy="356898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6902">
              <a:off x="4319251" y="3731243"/>
              <a:ext cx="12734705" cy="304800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 rot="20908616">
            <a:off x="4017724" y="996637"/>
            <a:ext cx="11596858" cy="3604360"/>
            <a:chOff x="3635175" y="6880668"/>
            <a:chExt cx="13046465" cy="405490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6902">
              <a:off x="3635175" y="7039521"/>
              <a:ext cx="13046465" cy="30480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54401">
              <a:off x="7093597" y="7123627"/>
              <a:ext cx="4054905" cy="3568987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8836873" y="4986867"/>
            <a:ext cx="578061" cy="118673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556" dirty="0">
                <a:latin typeface="NikoshBAN" pitchFamily="2" charset="0"/>
                <a:cs typeface="NikoshBAN" pitchFamily="2" charset="0"/>
              </a:rPr>
              <a:t>বর্গ </a:t>
            </a:r>
            <a:endParaRPr lang="en-US" sz="355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532071" y="1082384"/>
            <a:ext cx="1187662" cy="6395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556" dirty="0">
                <a:latin typeface="NikoshBAN" pitchFamily="2" charset="0"/>
                <a:cs typeface="NikoshBAN" pitchFamily="2" charset="0"/>
              </a:rPr>
              <a:t>৪ সেমি </a:t>
            </a:r>
            <a:endParaRPr lang="en-US" sz="355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62755" y="3214766"/>
            <a:ext cx="1187662" cy="6395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556" dirty="0">
                <a:latin typeface="NikoshBAN" pitchFamily="2" charset="0"/>
                <a:cs typeface="NikoshBAN" pitchFamily="2" charset="0"/>
              </a:rPr>
              <a:t>৪ সেমি </a:t>
            </a:r>
            <a:endParaRPr lang="en-US" sz="355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8FE1-BA78-4988-86B3-013320F34240}" type="datetime1">
              <a:rPr lang="en-US" smtClean="0"/>
              <a:t>10/12/2020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8</a:t>
            </a:fld>
            <a:endParaRPr lang="en-US"/>
          </a:p>
        </p:txBody>
      </p:sp>
      <p:sp>
        <p:nvSpPr>
          <p:cNvPr id="4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Shahnaz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ferdausi</a:t>
            </a:r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jui</a:t>
            </a:r>
            <a:endParaRPr lang="en-US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33" grpId="0" animBg="1"/>
      <p:bldP spid="34" grpId="0" animBg="1"/>
      <p:bldP spid="41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3A6B92D5-0751-4B60-8E1B-0BE3528A7326}"/>
              </a:ext>
            </a:extLst>
          </p:cNvPr>
          <p:cNvSpPr/>
          <p:nvPr/>
        </p:nvSpPr>
        <p:spPr>
          <a:xfrm>
            <a:off x="338461" y="192874"/>
            <a:ext cx="4404073" cy="825389"/>
          </a:xfrm>
          <a:prstGeom prst="round2SameRect">
            <a:avLst>
              <a:gd name="adj1" fmla="val 31274"/>
              <a:gd name="adj2" fmla="val 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as-IN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2ABF83-E5B6-4DB9-B400-55A9032FD3F4}"/>
              </a:ext>
            </a:extLst>
          </p:cNvPr>
          <p:cNvSpPr txBox="1"/>
          <p:nvPr/>
        </p:nvSpPr>
        <p:spPr>
          <a:xfrm>
            <a:off x="338461" y="1620982"/>
            <a:ext cx="51063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4টি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কর্নগুলো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কর্নদ্বয়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: Top Corners Rounded 5">
            <a:extLst>
              <a:ext uri="{FF2B5EF4-FFF2-40B4-BE49-F238E27FC236}">
                <a16:creationId xmlns:a16="http://schemas.microsoft.com/office/drawing/2014/main" id="{7689F226-B6C4-4127-BAFC-B7B0F556D6F2}"/>
              </a:ext>
            </a:extLst>
          </p:cNvPr>
          <p:cNvSpPr/>
          <p:nvPr/>
        </p:nvSpPr>
        <p:spPr>
          <a:xfrm>
            <a:off x="6192982" y="270974"/>
            <a:ext cx="4404073" cy="669187"/>
          </a:xfrm>
          <a:prstGeom prst="round2SameRect">
            <a:avLst>
              <a:gd name="adj1" fmla="val 31274"/>
              <a:gd name="adj2" fmla="val 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as-IN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EF4CD-6DED-44E1-A905-EB0BA2E2D12A}"/>
              </a:ext>
            </a:extLst>
          </p:cNvPr>
          <p:cNvSpPr txBox="1"/>
          <p:nvPr/>
        </p:nvSpPr>
        <p:spPr>
          <a:xfrm>
            <a:off x="5444836" y="1716200"/>
            <a:ext cx="5479385" cy="392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4টি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কর্নগুলো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4টি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কর্নদ্বয়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C6E0-90DF-446D-BA18-2CBAD6B9592F}" type="datetime1">
              <a:rPr lang="en-US" smtClean="0"/>
              <a:t>10/12/2020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AC0A-3800-443F-B69D-F927275135D5}" type="slidenum">
              <a:rPr lang="en-US" smtClean="0"/>
              <a:t>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Shahnaz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ferdausi</a:t>
            </a:r>
            <a:r>
              <a:rPr lang="en-US" sz="16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jui</a:t>
            </a:r>
            <a:endParaRPr lang="en-US" sz="16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4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614</Words>
  <Application>Microsoft Office PowerPoint</Application>
  <PresentationFormat>Widescreen</PresentationFormat>
  <Paragraphs>173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Agency FB</vt:lpstr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</cp:revision>
  <dcterms:created xsi:type="dcterms:W3CDTF">2020-10-10T16:39:58Z</dcterms:created>
  <dcterms:modified xsi:type="dcterms:W3CDTF">2020-10-12T13:56:08Z</dcterms:modified>
</cp:coreProperties>
</file>