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81" r:id="rId2"/>
    <p:sldId id="282" r:id="rId3"/>
    <p:sldId id="283" r:id="rId4"/>
    <p:sldId id="284" r:id="rId5"/>
    <p:sldId id="285" r:id="rId6"/>
    <p:sldId id="286" r:id="rId7"/>
    <p:sldId id="287" r:id="rId8"/>
    <p:sldId id="294" r:id="rId9"/>
    <p:sldId id="288" r:id="rId10"/>
    <p:sldId id="289" r:id="rId11"/>
    <p:sldId id="295" r:id="rId12"/>
    <p:sldId id="296" r:id="rId13"/>
    <p:sldId id="297" r:id="rId14"/>
    <p:sldId id="291" r:id="rId15"/>
    <p:sldId id="292" r:id="rId16"/>
    <p:sldId id="29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952" autoAdjust="0"/>
  </p:normalViewPr>
  <p:slideViewPr>
    <p:cSldViewPr snapToGrid="0">
      <p:cViewPr varScale="1">
        <p:scale>
          <a:sx n="72" d="100"/>
          <a:sy n="72" d="100"/>
        </p:scale>
        <p:origin x="107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2453FA-D359-477B-B372-5894D5B470A2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AE544C-B8D6-401A-9304-85D092FDE550}">
      <dgm:prSet phldrT="[Text]" custT="1"/>
      <dgm:spPr>
        <a:solidFill>
          <a:srgbClr val="00B050"/>
        </a:solidFill>
        <a:ln w="34925"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perspectiveFront" fov="5100000">
            <a:rot lat="0" lon="2100000" rev="0"/>
          </a:camera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en-US" sz="5400" dirty="0">
              <a:solidFill>
                <a:schemeClr val="bg1"/>
              </a:solidFill>
              <a:latin typeface="Arial Black" panose="020B0A04020102020204" pitchFamily="34" charset="0"/>
            </a:rPr>
            <a:t>Today’s topic:</a:t>
          </a:r>
        </a:p>
      </dgm:t>
    </dgm:pt>
    <dgm:pt modelId="{A202854C-6B88-463B-960B-C8F9C75A6F16}" type="parTrans" cxnId="{8917E44C-1880-4469-AE7E-BEFE3EB51843}">
      <dgm:prSet/>
      <dgm:spPr/>
      <dgm:t>
        <a:bodyPr/>
        <a:lstStyle/>
        <a:p>
          <a:endParaRPr lang="en-US"/>
        </a:p>
      </dgm:t>
    </dgm:pt>
    <dgm:pt modelId="{0D0E88DB-9D6B-4191-8022-7DF8AC9A77EA}" type="sibTrans" cxnId="{8917E44C-1880-4469-AE7E-BEFE3EB51843}">
      <dgm:prSet/>
      <dgm:spPr/>
      <dgm:t>
        <a:bodyPr/>
        <a:lstStyle/>
        <a:p>
          <a:endParaRPr lang="en-US"/>
        </a:p>
      </dgm:t>
    </dgm:pt>
    <dgm:pt modelId="{7F31A976-9387-4C6F-AB21-2EA3A89C72D8}">
      <dgm:prSet phldrT="[Text]" custT="1"/>
      <dgm:sp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83000">
              <a:schemeClr val="accent5">
                <a:lumMod val="95000"/>
                <a:lumOff val="5000"/>
              </a:schemeClr>
            </a:gs>
            <a:gs pos="100000">
              <a:schemeClr val="accent5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ln>
          <a:noFill/>
        </a:ln>
        <a:effectLst>
          <a:outerShdw blurRad="152400" dist="317500" dir="5400000" sx="90000" sy="-19000" rotWithShape="0">
            <a:prstClr val="black">
              <a:alpha val="15000"/>
            </a:prstClr>
          </a:outerShdw>
        </a:effectLst>
        <a:sp3d prstMaterial="translucentPowder">
          <a:bevelT w="203200" h="50800" prst="softRound"/>
        </a:sp3d>
      </dgm:spPr>
      <dgm:t>
        <a:bodyPr/>
        <a:lstStyle/>
        <a:p>
          <a:r>
            <a:rPr lang="en-US" sz="3600" dirty="0" smtClean="0">
              <a:solidFill>
                <a:srgbClr val="C00000"/>
              </a:solidFill>
              <a:latin typeface="Arial Black" panose="020B0A04020102020204" pitchFamily="34" charset="0"/>
            </a:rPr>
            <a:t>Transformation of Sentences : Complex to Compound</a:t>
          </a:r>
          <a:endParaRPr lang="en-US" sz="3600" dirty="0">
            <a:solidFill>
              <a:srgbClr val="C00000"/>
            </a:solidFill>
            <a:latin typeface="Arial Black" panose="020B0A04020102020204" pitchFamily="34" charset="0"/>
          </a:endParaRPr>
        </a:p>
      </dgm:t>
    </dgm:pt>
    <dgm:pt modelId="{6B91F188-1778-42BD-902A-5DA2C1D1EC07}" type="parTrans" cxnId="{338E888B-5A70-4B1B-8011-CD8F84109843}">
      <dgm:prSet/>
      <dgm:spPr/>
      <dgm:t>
        <a:bodyPr/>
        <a:lstStyle/>
        <a:p>
          <a:endParaRPr lang="en-US"/>
        </a:p>
      </dgm:t>
    </dgm:pt>
    <dgm:pt modelId="{DEAEA49A-FFC5-4C53-BBA8-C3FE3557434B}" type="sibTrans" cxnId="{338E888B-5A70-4B1B-8011-CD8F84109843}">
      <dgm:prSet/>
      <dgm:spPr/>
      <dgm:t>
        <a:bodyPr/>
        <a:lstStyle/>
        <a:p>
          <a:endParaRPr lang="en-US"/>
        </a:p>
      </dgm:t>
    </dgm:pt>
    <dgm:pt modelId="{390FA5AD-57E5-4700-B65B-7297179FFB37}">
      <dgm:prSet phldrT="[Text]" custT="1"/>
      <dgm:spPr>
        <a:solidFill>
          <a:srgbClr val="00B050"/>
        </a:solidFill>
        <a:ln w="34925"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perspectiveFront" fov="5100000">
            <a:rot lat="0" lon="2100000" rev="0"/>
          </a:camera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en-US" sz="8800" dirty="0" smtClean="0">
              <a:solidFill>
                <a:srgbClr val="002060"/>
              </a:solidFill>
              <a:latin typeface="Arial Black" panose="020B0A04020102020204" pitchFamily="34" charset="0"/>
            </a:rPr>
            <a:t>Part</a:t>
          </a:r>
          <a:r>
            <a:rPr lang="en-US" sz="8800" dirty="0">
              <a:solidFill>
                <a:srgbClr val="002060"/>
              </a:solidFill>
              <a:latin typeface="Arial Black" panose="020B0A04020102020204" pitchFamily="34" charset="0"/>
            </a:rPr>
            <a:t>: </a:t>
          </a:r>
          <a:r>
            <a:rPr lang="en-US" sz="8800" dirty="0" smtClean="0">
              <a:solidFill>
                <a:srgbClr val="002060"/>
              </a:solidFill>
              <a:latin typeface="Arial Black" panose="020B0A04020102020204" pitchFamily="34" charset="0"/>
            </a:rPr>
            <a:t>02</a:t>
          </a:r>
          <a:endParaRPr lang="en-US" sz="8800" dirty="0">
            <a:solidFill>
              <a:srgbClr val="002060"/>
            </a:solidFill>
            <a:latin typeface="Arial Black" panose="020B0A04020102020204" pitchFamily="34" charset="0"/>
          </a:endParaRPr>
        </a:p>
      </dgm:t>
    </dgm:pt>
    <dgm:pt modelId="{A9F4F43B-78DD-412A-ABB9-E987AF3D12C3}" type="parTrans" cxnId="{4229C058-2F80-45F5-ABC0-84983A86B3D6}">
      <dgm:prSet/>
      <dgm:spPr/>
      <dgm:t>
        <a:bodyPr/>
        <a:lstStyle/>
        <a:p>
          <a:endParaRPr lang="en-US"/>
        </a:p>
      </dgm:t>
    </dgm:pt>
    <dgm:pt modelId="{450A4523-D760-48F0-8559-D69FE78D1F6B}" type="sibTrans" cxnId="{4229C058-2F80-45F5-ABC0-84983A86B3D6}">
      <dgm:prSet/>
      <dgm:spPr/>
      <dgm:t>
        <a:bodyPr/>
        <a:lstStyle/>
        <a:p>
          <a:endParaRPr lang="en-US"/>
        </a:p>
      </dgm:t>
    </dgm:pt>
    <dgm:pt modelId="{BA94C3DE-54DC-4393-9866-0DAF87AD3BCA}" type="pres">
      <dgm:prSet presAssocID="{132453FA-D359-477B-B372-5894D5B470A2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81549C55-0C9D-4FE8-9047-69B5B228C328}" type="pres">
      <dgm:prSet presAssocID="{132453FA-D359-477B-B372-5894D5B470A2}" presName="pyramid" presStyleLbl="node1" presStyleIdx="0" presStyleCnt="1" custScaleX="82618" custScaleY="89763" custLinFactNeighborX="-25691" custLinFactNeighborY="4937"/>
      <dgm:spPr>
        <a:solidFill>
          <a:srgbClr val="92D050"/>
        </a:solidFill>
        <a:ln>
          <a:noFill/>
        </a:ln>
        <a:effectLst>
          <a:outerShdw blurRad="152400" dist="317500" dir="5400000" sx="90000" sy="-19000" rotWithShape="0">
            <a:prstClr val="black">
              <a:alpha val="15000"/>
            </a:prstClr>
          </a:outerShdw>
        </a:effectLst>
        <a:sp3d prstMaterial="translucentPowder">
          <a:bevelT w="203200" h="50800" prst="softRound"/>
        </a:sp3d>
      </dgm:spPr>
    </dgm:pt>
    <dgm:pt modelId="{4E645213-7740-4A24-964F-767F2EF666EE}" type="pres">
      <dgm:prSet presAssocID="{132453FA-D359-477B-B372-5894D5B470A2}" presName="theList" presStyleCnt="0"/>
      <dgm:spPr>
        <a:ln>
          <a:noFill/>
        </a:ln>
        <a:effectLst>
          <a:outerShdw blurRad="127000" dist="38100" dir="2700000" algn="ctr">
            <a:srgbClr val="000000">
              <a:alpha val="45000"/>
            </a:srgbClr>
          </a:outerShdw>
        </a:effectLst>
        <a:sp3d prstMaterial="translucentPowder">
          <a:bevelT w="203200" h="50800" prst="softRound"/>
        </a:sp3d>
      </dgm:spPr>
    </dgm:pt>
    <dgm:pt modelId="{49B5B7B8-C75C-4842-B54C-BCB39B7A928D}" type="pres">
      <dgm:prSet presAssocID="{74AE544C-B8D6-401A-9304-85D092FDE550}" presName="aNode" presStyleLbl="fgAcc1" presStyleIdx="0" presStyleCnt="3" custScaleX="205760" custScaleY="53519" custLinFactY="-944" custLinFactNeighborX="-1374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82BD1-EED3-44F2-B00C-D15AA5E10EED}" type="pres">
      <dgm:prSet presAssocID="{74AE544C-B8D6-401A-9304-85D092FDE550}" presName="aSpace" presStyleCnt="0"/>
      <dgm:spPr>
        <a:ln>
          <a:noFill/>
        </a:ln>
        <a:effectLst>
          <a:outerShdw blurRad="127000" dist="38100" dir="2700000" algn="ctr">
            <a:srgbClr val="000000">
              <a:alpha val="45000"/>
            </a:srgbClr>
          </a:outerShdw>
        </a:effectLst>
        <a:sp3d prstMaterial="translucentPowder">
          <a:bevelT w="203200" h="50800" prst="softRound"/>
        </a:sp3d>
      </dgm:spPr>
    </dgm:pt>
    <dgm:pt modelId="{106285BF-CC7D-4B5D-987D-60E9ED73D507}" type="pres">
      <dgm:prSet presAssocID="{7F31A976-9387-4C6F-AB21-2EA3A89C72D8}" presName="aNode" presStyleLbl="fgAcc1" presStyleIdx="1" presStyleCnt="3" custScaleX="206640" custScaleY="97338" custLinFactNeighborX="35455" custLinFactNeighborY="-22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BBD4BF-2948-4631-ACF2-04123AC1F932}" type="pres">
      <dgm:prSet presAssocID="{7F31A976-9387-4C6F-AB21-2EA3A89C72D8}" presName="aSpace" presStyleCnt="0"/>
      <dgm:spPr>
        <a:ln>
          <a:noFill/>
        </a:ln>
        <a:effectLst>
          <a:outerShdw blurRad="127000" dist="38100" dir="2700000" algn="ctr">
            <a:srgbClr val="000000">
              <a:alpha val="45000"/>
            </a:srgbClr>
          </a:outerShdw>
        </a:effectLst>
        <a:sp3d prstMaterial="translucentPowder">
          <a:bevelT w="203200" h="50800" prst="softRound"/>
        </a:sp3d>
      </dgm:spPr>
    </dgm:pt>
    <dgm:pt modelId="{7BDAF9CA-DE11-44C9-883F-CC822114C530}" type="pres">
      <dgm:prSet presAssocID="{390FA5AD-57E5-4700-B65B-7297179FFB37}" presName="aNode" presStyleLbl="fgAcc1" presStyleIdx="2" presStyleCnt="3" custScaleX="163458" custScaleY="64312" custLinFactNeighborX="43114" custLinFactNeighborY="890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C70E85-211C-4C53-A327-1599619050F2}" type="pres">
      <dgm:prSet presAssocID="{390FA5AD-57E5-4700-B65B-7297179FFB37}" presName="aSpace" presStyleCnt="0"/>
      <dgm:spPr/>
    </dgm:pt>
  </dgm:ptLst>
  <dgm:cxnLst>
    <dgm:cxn modelId="{E31ED924-82FE-4393-BA79-6AA2BA92CF80}" type="presOf" srcId="{390FA5AD-57E5-4700-B65B-7297179FFB37}" destId="{7BDAF9CA-DE11-44C9-883F-CC822114C530}" srcOrd="0" destOrd="0" presId="urn:microsoft.com/office/officeart/2005/8/layout/pyramid2"/>
    <dgm:cxn modelId="{1FE96357-80DC-4863-BAF5-D9F2120CE456}" type="presOf" srcId="{132453FA-D359-477B-B372-5894D5B470A2}" destId="{BA94C3DE-54DC-4393-9866-0DAF87AD3BCA}" srcOrd="0" destOrd="0" presId="urn:microsoft.com/office/officeart/2005/8/layout/pyramid2"/>
    <dgm:cxn modelId="{338E888B-5A70-4B1B-8011-CD8F84109843}" srcId="{132453FA-D359-477B-B372-5894D5B470A2}" destId="{7F31A976-9387-4C6F-AB21-2EA3A89C72D8}" srcOrd="1" destOrd="0" parTransId="{6B91F188-1778-42BD-902A-5DA2C1D1EC07}" sibTransId="{DEAEA49A-FFC5-4C53-BBA8-C3FE3557434B}"/>
    <dgm:cxn modelId="{4229C058-2F80-45F5-ABC0-84983A86B3D6}" srcId="{132453FA-D359-477B-B372-5894D5B470A2}" destId="{390FA5AD-57E5-4700-B65B-7297179FFB37}" srcOrd="2" destOrd="0" parTransId="{A9F4F43B-78DD-412A-ABB9-E987AF3D12C3}" sibTransId="{450A4523-D760-48F0-8559-D69FE78D1F6B}"/>
    <dgm:cxn modelId="{3A682062-1137-433C-ACA6-5B2A88597830}" type="presOf" srcId="{7F31A976-9387-4C6F-AB21-2EA3A89C72D8}" destId="{106285BF-CC7D-4B5D-987D-60E9ED73D507}" srcOrd="0" destOrd="0" presId="urn:microsoft.com/office/officeart/2005/8/layout/pyramid2"/>
    <dgm:cxn modelId="{8917E44C-1880-4469-AE7E-BEFE3EB51843}" srcId="{132453FA-D359-477B-B372-5894D5B470A2}" destId="{74AE544C-B8D6-401A-9304-85D092FDE550}" srcOrd="0" destOrd="0" parTransId="{A202854C-6B88-463B-960B-C8F9C75A6F16}" sibTransId="{0D0E88DB-9D6B-4191-8022-7DF8AC9A77EA}"/>
    <dgm:cxn modelId="{B6CB9525-02BC-427F-BE68-78952B98DD57}" type="presOf" srcId="{74AE544C-B8D6-401A-9304-85D092FDE550}" destId="{49B5B7B8-C75C-4842-B54C-BCB39B7A928D}" srcOrd="0" destOrd="0" presId="urn:microsoft.com/office/officeart/2005/8/layout/pyramid2"/>
    <dgm:cxn modelId="{C8E26EBC-F904-4F2F-B20B-44DF21546369}" type="presParOf" srcId="{BA94C3DE-54DC-4393-9866-0DAF87AD3BCA}" destId="{81549C55-0C9D-4FE8-9047-69B5B228C328}" srcOrd="0" destOrd="0" presId="urn:microsoft.com/office/officeart/2005/8/layout/pyramid2"/>
    <dgm:cxn modelId="{286A89DE-306A-42F7-A7A2-75DD89248486}" type="presParOf" srcId="{BA94C3DE-54DC-4393-9866-0DAF87AD3BCA}" destId="{4E645213-7740-4A24-964F-767F2EF666EE}" srcOrd="1" destOrd="0" presId="urn:microsoft.com/office/officeart/2005/8/layout/pyramid2"/>
    <dgm:cxn modelId="{50B6F1AA-CC13-43D2-9443-05355D86D6CE}" type="presParOf" srcId="{4E645213-7740-4A24-964F-767F2EF666EE}" destId="{49B5B7B8-C75C-4842-B54C-BCB39B7A928D}" srcOrd="0" destOrd="0" presId="urn:microsoft.com/office/officeart/2005/8/layout/pyramid2"/>
    <dgm:cxn modelId="{329570FD-C721-4455-95EA-550526334060}" type="presParOf" srcId="{4E645213-7740-4A24-964F-767F2EF666EE}" destId="{33D82BD1-EED3-44F2-B00C-D15AA5E10EED}" srcOrd="1" destOrd="0" presId="urn:microsoft.com/office/officeart/2005/8/layout/pyramid2"/>
    <dgm:cxn modelId="{4E60216D-A1BA-4A98-A87A-D7F3795D0AE3}" type="presParOf" srcId="{4E645213-7740-4A24-964F-767F2EF666EE}" destId="{106285BF-CC7D-4B5D-987D-60E9ED73D507}" srcOrd="2" destOrd="0" presId="urn:microsoft.com/office/officeart/2005/8/layout/pyramid2"/>
    <dgm:cxn modelId="{3F8D3D54-7FAB-4AC1-88CB-04A864E2AEE7}" type="presParOf" srcId="{4E645213-7740-4A24-964F-767F2EF666EE}" destId="{D1BBD4BF-2948-4631-ACF2-04123AC1F932}" srcOrd="3" destOrd="0" presId="urn:microsoft.com/office/officeart/2005/8/layout/pyramid2"/>
    <dgm:cxn modelId="{B6BD313F-D380-46C4-9424-312031262E67}" type="presParOf" srcId="{4E645213-7740-4A24-964F-767F2EF666EE}" destId="{7BDAF9CA-DE11-44C9-883F-CC822114C530}" srcOrd="4" destOrd="0" presId="urn:microsoft.com/office/officeart/2005/8/layout/pyramid2"/>
    <dgm:cxn modelId="{DBE86DFE-6648-49E9-B61C-8B8190FB8ADE}" type="presParOf" srcId="{4E645213-7740-4A24-964F-767F2EF666EE}" destId="{B7C70E85-211C-4C53-A327-1599619050F2}" srcOrd="5" destOrd="0" presId="urn:microsoft.com/office/officeart/2005/8/layout/pyramid2"/>
  </dgm:cxnLst>
  <dgm:bg>
    <a:effectLst>
      <a:innerShdw blurRad="114300">
        <a:prstClr val="black"/>
      </a:inn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549C55-0C9D-4FE8-9047-69B5B228C328}">
      <dsp:nvSpPr>
        <dsp:cNvPr id="0" name=""/>
        <dsp:cNvSpPr/>
      </dsp:nvSpPr>
      <dsp:spPr>
        <a:xfrm>
          <a:off x="15277" y="569077"/>
          <a:ext cx="4675650" cy="5080012"/>
        </a:xfrm>
        <a:prstGeom prst="triangle">
          <a:avLst/>
        </a:prstGeom>
        <a:solidFill>
          <a:srgbClr val="92D050"/>
        </a:solidFill>
        <a:ln w="19050" cap="rnd" cmpd="sng" algn="ctr">
          <a:noFill/>
          <a:prstDash val="solid"/>
        </a:ln>
        <a:effectLst>
          <a:outerShdw blurRad="152400" dist="317500" dir="5400000" sx="90000" sy="-19000" rotWithShape="0">
            <a:prstClr val="black">
              <a:alpha val="15000"/>
            </a:prstClr>
          </a:outerShdw>
        </a:effectLst>
        <a:sp3d prstMaterial="translucentPowder">
          <a:bevelT w="2032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B5B7B8-C75C-4842-B54C-BCB39B7A928D}">
      <dsp:nvSpPr>
        <dsp:cNvPr id="0" name=""/>
        <dsp:cNvSpPr/>
      </dsp:nvSpPr>
      <dsp:spPr>
        <a:xfrm>
          <a:off x="1356376" y="326726"/>
          <a:ext cx="7569055" cy="958341"/>
        </a:xfrm>
        <a:prstGeom prst="roundRect">
          <a:avLst/>
        </a:prstGeom>
        <a:solidFill>
          <a:srgbClr val="00B050"/>
        </a:solidFill>
        <a:ln w="34925" cap="rnd" cmpd="sng" algn="ctr">
          <a:noFill/>
          <a:prstDash val="solid"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perspectiveFront" fov="5100000">
            <a:rot lat="0" lon="2100000" rev="0"/>
          </a:camera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>
              <a:solidFill>
                <a:schemeClr val="bg1"/>
              </a:solidFill>
              <a:latin typeface="Arial Black" panose="020B0A04020102020204" pitchFamily="34" charset="0"/>
            </a:rPr>
            <a:t>Today’s topic:</a:t>
          </a:r>
        </a:p>
      </dsp:txBody>
      <dsp:txXfrm>
        <a:off x="1403158" y="373508"/>
        <a:ext cx="7475491" cy="864777"/>
      </dsp:txXfrm>
    </dsp:sp>
    <dsp:sp modelId="{106285BF-CC7D-4B5D-987D-60E9ED73D507}">
      <dsp:nvSpPr>
        <dsp:cNvPr id="0" name=""/>
        <dsp:cNvSpPr/>
      </dsp:nvSpPr>
      <dsp:spPr>
        <a:xfrm>
          <a:off x="3149870" y="1744618"/>
          <a:ext cx="7601427" cy="1742989"/>
        </a:xfrm>
        <a:prstGeom prst="roundRect">
          <a:avLst/>
        </a:prstGeom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83000">
              <a:schemeClr val="accent5">
                <a:lumMod val="95000"/>
                <a:lumOff val="5000"/>
              </a:schemeClr>
            </a:gs>
            <a:gs pos="100000">
              <a:schemeClr val="accent5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ln w="19050" cap="rnd" cmpd="sng" algn="ctr">
          <a:noFill/>
          <a:prstDash val="solid"/>
        </a:ln>
        <a:effectLst>
          <a:outerShdw blurRad="152400" dist="317500" dir="5400000" sx="90000" sy="-19000" rotWithShape="0">
            <a:prstClr val="black">
              <a:alpha val="15000"/>
            </a:prstClr>
          </a:outerShdw>
        </a:effectLst>
        <a:sp3d prstMaterial="translucentPowder">
          <a:bevelT w="2032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C00000"/>
              </a:solidFill>
              <a:latin typeface="Arial Black" panose="020B0A04020102020204" pitchFamily="34" charset="0"/>
            </a:rPr>
            <a:t>Transformation of Sentences : Complex to Compound</a:t>
          </a:r>
          <a:endParaRPr lang="en-US" sz="3600" kern="1200" dirty="0">
            <a:solidFill>
              <a:srgbClr val="C00000"/>
            </a:solidFill>
            <a:latin typeface="Arial Black" panose="020B0A04020102020204" pitchFamily="34" charset="0"/>
          </a:endParaRPr>
        </a:p>
      </dsp:txBody>
      <dsp:txXfrm>
        <a:off x="3234956" y="1829704"/>
        <a:ext cx="7431255" cy="1572817"/>
      </dsp:txXfrm>
    </dsp:sp>
    <dsp:sp modelId="{7BDAF9CA-DE11-44C9-883F-CC822114C530}">
      <dsp:nvSpPr>
        <dsp:cNvPr id="0" name=""/>
        <dsp:cNvSpPr/>
      </dsp:nvSpPr>
      <dsp:spPr>
        <a:xfrm>
          <a:off x="4225856" y="3915879"/>
          <a:ext cx="6012940" cy="1151607"/>
        </a:xfrm>
        <a:prstGeom prst="roundRect">
          <a:avLst/>
        </a:prstGeom>
        <a:solidFill>
          <a:srgbClr val="00B050"/>
        </a:solidFill>
        <a:ln w="34925" cap="rnd" cmpd="sng" algn="ctr">
          <a:noFill/>
          <a:prstDash val="solid"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perspectiveFront" fov="5100000">
            <a:rot lat="0" lon="2100000" rev="0"/>
          </a:camera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5280" tIns="335280" rIns="335280" bIns="33528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800" kern="1200" dirty="0" smtClean="0">
              <a:solidFill>
                <a:srgbClr val="002060"/>
              </a:solidFill>
              <a:latin typeface="Arial Black" panose="020B0A04020102020204" pitchFamily="34" charset="0"/>
            </a:rPr>
            <a:t>Part</a:t>
          </a:r>
          <a:r>
            <a:rPr lang="en-US" sz="8800" kern="1200" dirty="0">
              <a:solidFill>
                <a:srgbClr val="002060"/>
              </a:solidFill>
              <a:latin typeface="Arial Black" panose="020B0A04020102020204" pitchFamily="34" charset="0"/>
            </a:rPr>
            <a:t>: </a:t>
          </a:r>
          <a:r>
            <a:rPr lang="en-US" sz="8800" kern="1200" dirty="0" smtClean="0">
              <a:solidFill>
                <a:srgbClr val="002060"/>
              </a:solidFill>
              <a:latin typeface="Arial Black" panose="020B0A04020102020204" pitchFamily="34" charset="0"/>
            </a:rPr>
            <a:t>02</a:t>
          </a:r>
          <a:endParaRPr lang="en-US" sz="8800" kern="1200" dirty="0">
            <a:solidFill>
              <a:srgbClr val="002060"/>
            </a:solidFill>
            <a:latin typeface="Arial Black" panose="020B0A04020102020204" pitchFamily="34" charset="0"/>
          </a:endParaRPr>
        </a:p>
      </dsp:txBody>
      <dsp:txXfrm>
        <a:off x="4282073" y="3972096"/>
        <a:ext cx="5900506" cy="10391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B24D-2543-40A6-B727-F9042E3C860D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CC04-A757-4A66-AA8C-F83A6953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284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B24D-2543-40A6-B727-F9042E3C860D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CC04-A757-4A66-AA8C-F83A6953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56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B24D-2543-40A6-B727-F9042E3C860D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CC04-A757-4A66-AA8C-F83A6953596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15591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B24D-2543-40A6-B727-F9042E3C860D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CC04-A757-4A66-AA8C-F83A6953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87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B24D-2543-40A6-B727-F9042E3C860D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CC04-A757-4A66-AA8C-F83A6953596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4495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B24D-2543-40A6-B727-F9042E3C860D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CC04-A757-4A66-AA8C-F83A6953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4898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B24D-2543-40A6-B727-F9042E3C860D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CC04-A757-4A66-AA8C-F83A6953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157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B24D-2543-40A6-B727-F9042E3C860D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CC04-A757-4A66-AA8C-F83A6953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83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B24D-2543-40A6-B727-F9042E3C860D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CC04-A757-4A66-AA8C-F83A6953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86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B24D-2543-40A6-B727-F9042E3C860D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CC04-A757-4A66-AA8C-F83A6953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394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B24D-2543-40A6-B727-F9042E3C860D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CC04-A757-4A66-AA8C-F83A6953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636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B24D-2543-40A6-B727-F9042E3C860D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CC04-A757-4A66-AA8C-F83A6953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78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B24D-2543-40A6-B727-F9042E3C860D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CC04-A757-4A66-AA8C-F83A6953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767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B24D-2543-40A6-B727-F9042E3C860D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CC04-A757-4A66-AA8C-F83A6953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03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B24D-2543-40A6-B727-F9042E3C860D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CC04-A757-4A66-AA8C-F83A6953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86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B24D-2543-40A6-B727-F9042E3C860D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CC04-A757-4A66-AA8C-F83A6953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03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3B24D-2543-40A6-B727-F9042E3C860D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38DCC04-A757-4A66-AA8C-F83A6953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64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1"/>
          <p:cNvSpPr/>
          <p:nvPr/>
        </p:nvSpPr>
        <p:spPr>
          <a:xfrm>
            <a:off x="2266055" y="-11445"/>
            <a:ext cx="7251886" cy="827852"/>
          </a:xfrm>
          <a:prstGeom prst="ribbon2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741" b="1" dirty="0" smtClean="0">
                <a:ln/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WELCOME</a:t>
            </a:r>
            <a:endParaRPr kumimoji="0" lang="en-US" sz="4741" b="1" i="0" u="none" strike="noStrike" kern="1200" cap="none" spc="0" normalizeH="0" baseline="0" noProof="0" dirty="0">
              <a:ln/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219306" y="3870686"/>
            <a:ext cx="6105325" cy="2398644"/>
          </a:xfrm>
          <a:prstGeom prst="round2DiagRect">
            <a:avLst/>
          </a:prstGeom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/>
            <a:lightRig rig="threePt" dir="t"/>
          </a:scene3d>
          <a:sp3d prstMaterial="legacyWirefram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Sree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Pradip Chandra Das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Lecturer in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English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Ziarkandi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Hafij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Uddin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Fazil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Madrasa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Titas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Cumilla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7453606" y="3870687"/>
            <a:ext cx="4590612" cy="2620268"/>
          </a:xfrm>
          <a:prstGeom prst="round2DiagRect">
            <a:avLst/>
          </a:prstGeom>
          <a:blipFill>
            <a:blip r:embed="rId4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Times New Roman" pitchFamily="18" charset="0"/>
              </a:rPr>
              <a:t>Class : 11-12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99B8D1-891D-463E-A050-C8A666F658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606" y="871929"/>
            <a:ext cx="4590612" cy="2660894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</p:pic>
      <p:sp>
        <p:nvSpPr>
          <p:cNvPr id="6" name="Rounded Rectangle 5"/>
          <p:cNvSpPr/>
          <p:nvPr/>
        </p:nvSpPr>
        <p:spPr>
          <a:xfrm>
            <a:off x="1673745" y="1063667"/>
            <a:ext cx="3460606" cy="2559759"/>
          </a:xfrm>
          <a:prstGeom prst="roundRect">
            <a:avLst/>
          </a:prstGeom>
          <a:blipFill dpi="0"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396156" y="871929"/>
            <a:ext cx="914400" cy="5997516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I</a:t>
            </a:r>
          </a:p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D</a:t>
            </a:r>
          </a:p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E</a:t>
            </a:r>
          </a:p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N</a:t>
            </a:r>
          </a:p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T</a:t>
            </a:r>
          </a:p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I</a:t>
            </a:r>
          </a:p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T</a:t>
            </a:r>
          </a:p>
          <a:p>
            <a:pPr algn="ctr"/>
            <a:r>
              <a:rPr lang="en-US" sz="4400" b="1" dirty="0">
                <a:solidFill>
                  <a:schemeClr val="tx1"/>
                </a:solidFill>
              </a:rPr>
              <a:t>Y</a:t>
            </a:r>
            <a:endParaRPr lang="en-GB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61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/>
        </p:nvSpPr>
        <p:spPr>
          <a:xfrm>
            <a:off x="7174526" y="6247647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44A6318-1BE5-446B-AC8C-5CBC11A2EC45}" type="datetime1">
              <a:rPr lang="en-US" smtClean="0"/>
              <a:pPr/>
              <a:t>10/12/2020</a:t>
            </a:fld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270690" y="180754"/>
            <a:ext cx="11670146" cy="6432018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76834" y="1852095"/>
            <a:ext cx="11057859" cy="419615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2.Compound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:The 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doctor lived in a 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quarter, and it belonged 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hospital.</a:t>
            </a:r>
          </a:p>
          <a:p>
            <a:r>
              <a:rPr lang="en-US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3.Compound</a:t>
            </a:r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man works hard, and he achieves success ultimately.</a:t>
            </a:r>
            <a:endParaRPr lang="en-US" sz="28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Compound</a:t>
            </a:r>
            <a:r>
              <a:rPr lang="en-US" sz="280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man deceives others, and he is deceived in the long run.</a:t>
            </a:r>
            <a:endParaRPr lang="en-US" sz="2800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xplosion 1 4"/>
          <p:cNvSpPr/>
          <p:nvPr/>
        </p:nvSpPr>
        <p:spPr>
          <a:xfrm>
            <a:off x="2655499" y="26999"/>
            <a:ext cx="7658082" cy="1625703"/>
          </a:xfrm>
          <a:prstGeom prst="irregularSeal1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Check your Answers:</a:t>
            </a:r>
            <a:endParaRPr lang="en-GB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32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E1F56A62-6CAA-4B98-B8C8-9C49EA942470}"/>
              </a:ext>
            </a:extLst>
          </p:cNvPr>
          <p:cNvSpPr>
            <a:spLocks noGrp="1"/>
          </p:cNvSpPr>
          <p:nvPr/>
        </p:nvSpPr>
        <p:spPr>
          <a:xfrm>
            <a:off x="425302" y="898558"/>
            <a:ext cx="11323675" cy="560856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1.Complex: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Though he ran fast , he could not win the race.  </a:t>
            </a:r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***</a:t>
            </a:r>
            <a:r>
              <a:rPr lang="en-US" sz="28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Compound:</a:t>
            </a:r>
            <a:r>
              <a:rPr lang="en-US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</a:t>
            </a:r>
            <a:r>
              <a:rPr lang="en-US" sz="28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n-US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 fast </a:t>
            </a:r>
            <a:r>
              <a:rPr lang="en-US" sz="28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</a:t>
            </a:r>
            <a:r>
              <a:rPr lang="en-US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could not win the race. 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Complex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Though the man is physically strong , he 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 very weak in mind.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Complex</a:t>
            </a:r>
            <a:r>
              <a:rPr lang="en-US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Though the fox losing tail in a trap was very cunning, the old fox understood his </a:t>
            </a:r>
            <a:r>
              <a:rPr lang="en-US" sz="28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clevery</a:t>
            </a:r>
            <a:r>
              <a:rPr lang="en-US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Complex</a:t>
            </a:r>
            <a:r>
              <a:rPr lang="en-US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Though the student was brilliant, he could </a:t>
            </a:r>
            <a:r>
              <a:rPr lang="en-US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good </a:t>
            </a:r>
            <a:r>
              <a:rPr lang="en-US" sz="28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marks in the exam. </a:t>
            </a:r>
            <a:endParaRPr lang="en-US" sz="28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20996" y="113468"/>
            <a:ext cx="10951534" cy="78509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Change the following complex sentences into compound ones. One is done for you.</a:t>
            </a:r>
            <a:endParaRPr lang="en-GB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53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/>
        </p:nvSpPr>
        <p:spPr>
          <a:xfrm>
            <a:off x="7174526" y="6247647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44A6318-1BE5-446B-AC8C-5CBC11A2EC45}" type="datetime1">
              <a:rPr lang="en-US" smtClean="0"/>
              <a:pPr/>
              <a:t>10/12/2020</a:t>
            </a:fld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43869" y="131272"/>
            <a:ext cx="11923787" cy="5121212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23762" y="1654731"/>
            <a:ext cx="11364002" cy="33851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2.Compound</a:t>
            </a:r>
            <a:r>
              <a:rPr 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 is 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physically 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strong 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he 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 very weak in mind.</a:t>
            </a:r>
            <a:endParaRPr lang="en-US" sz="2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3.Compound</a:t>
            </a:r>
            <a:r>
              <a:rPr lang="en-US" sz="28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8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fox losing tail in a trap was very </a:t>
            </a:r>
            <a:r>
              <a:rPr lang="en-US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cunning but </a:t>
            </a:r>
            <a:r>
              <a:rPr lang="en-US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old fox understood his </a:t>
            </a:r>
            <a:r>
              <a:rPr lang="en-US" sz="28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clevery</a:t>
            </a:r>
            <a:r>
              <a:rPr lang="en-US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b="1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Compound</a:t>
            </a:r>
            <a:r>
              <a:rPr lang="en-US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was </a:t>
            </a:r>
            <a:r>
              <a:rPr lang="en-US" sz="28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brilliant but he </a:t>
            </a:r>
            <a:r>
              <a:rPr lang="en-US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could get good marks in the exam. </a:t>
            </a:r>
          </a:p>
          <a:p>
            <a:endParaRPr lang="en-US" sz="2800" b="1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xplosion 1 4"/>
          <p:cNvSpPr/>
          <p:nvPr/>
        </p:nvSpPr>
        <p:spPr>
          <a:xfrm>
            <a:off x="2655499" y="26999"/>
            <a:ext cx="7658082" cy="1625703"/>
          </a:xfrm>
          <a:prstGeom prst="irregularSeal1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Check your Answers: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91142" y="5739093"/>
            <a:ext cx="9292856" cy="69111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you say the underlying rules here?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77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/>
        </p:nvSpPr>
        <p:spPr>
          <a:xfrm>
            <a:off x="7089677" y="5965163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FE6CAE8-8AD1-436F-8499-4B39DA8337C6}" type="datetime1">
              <a:rPr lang="en-US" smtClean="0"/>
              <a:pPr/>
              <a:t>10/12/2020</a:t>
            </a:fld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5061" y="0"/>
            <a:ext cx="12025423" cy="664534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sz="3200" dirty="0" smtClean="0">
              <a:solidFill>
                <a:srgbClr val="C00000"/>
              </a:solidFill>
            </a:endParaRPr>
          </a:p>
          <a:p>
            <a:pPr algn="just"/>
            <a:endParaRPr lang="en-US" sz="3200" dirty="0">
              <a:solidFill>
                <a:srgbClr val="C00000"/>
              </a:solidFill>
            </a:endParaRPr>
          </a:p>
          <a:p>
            <a:pPr algn="just"/>
            <a:endParaRPr lang="en-US" sz="3200" dirty="0" smtClean="0">
              <a:solidFill>
                <a:srgbClr val="C00000"/>
              </a:solidFill>
            </a:endParaRPr>
          </a:p>
          <a:p>
            <a:pPr algn="just"/>
            <a:endParaRPr lang="en-US" sz="3200" dirty="0" smtClean="0">
              <a:solidFill>
                <a:srgbClr val="C00000"/>
              </a:solidFill>
            </a:endParaRPr>
          </a:p>
          <a:p>
            <a:pPr algn="just"/>
            <a:endParaRPr lang="en-US" sz="3200" dirty="0">
              <a:solidFill>
                <a:srgbClr val="C00000"/>
              </a:solidFill>
            </a:endParaRPr>
          </a:p>
          <a:p>
            <a:pPr algn="just"/>
            <a:endParaRPr lang="en-US" sz="3200" dirty="0" smtClean="0">
              <a:solidFill>
                <a:srgbClr val="C00000"/>
              </a:solidFill>
            </a:endParaRPr>
          </a:p>
          <a:p>
            <a:pPr algn="just"/>
            <a:endParaRPr lang="en-US" sz="3200" dirty="0">
              <a:solidFill>
                <a:srgbClr val="C00000"/>
              </a:solidFill>
            </a:endParaRPr>
          </a:p>
          <a:p>
            <a:pPr algn="just"/>
            <a:r>
              <a:rPr lang="en-US" sz="3200" dirty="0" smtClean="0">
                <a:solidFill>
                  <a:srgbClr val="C00000"/>
                </a:solidFill>
              </a:rPr>
              <a:t>  </a:t>
            </a:r>
          </a:p>
          <a:p>
            <a:pPr algn="just"/>
            <a:endParaRPr lang="en-US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</a:t>
            </a:r>
            <a:r>
              <a:rPr lang="en-US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complex sentences with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“Though/Although”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be changed into compound ones following the structure…..</a:t>
            </a:r>
          </a:p>
          <a:p>
            <a:pPr algn="just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</a:p>
          <a:p>
            <a:pPr algn="just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*** 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-ordinate clause” will come first +</a:t>
            </a:r>
          </a:p>
          <a:p>
            <a:pPr algn="just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but “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Though/Although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will 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omitted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pPr algn="just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“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instead of </a:t>
            </a:r>
            <a:r>
              <a:rPr lang="en-US" sz="2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coma(,)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the principal clause  unchanged. </a:t>
            </a:r>
          </a:p>
          <a:p>
            <a:pPr algn="just"/>
            <a:endParaRPr lang="en-US" sz="2800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3200" dirty="0" smtClean="0">
              <a:solidFill>
                <a:schemeClr val="tx1"/>
              </a:solidFill>
            </a:endParaRPr>
          </a:p>
          <a:p>
            <a:pPr algn="just"/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           </a:t>
            </a:r>
            <a:endParaRPr lang="en-US" sz="3200" dirty="0" smtClean="0">
              <a:solidFill>
                <a:srgbClr val="00B0F0"/>
              </a:solidFill>
            </a:endParaRPr>
          </a:p>
          <a:p>
            <a:pPr algn="just"/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dirty="0" smtClean="0">
                <a:solidFill>
                  <a:srgbClr val="00B0F0"/>
                </a:solidFill>
              </a:rPr>
              <a:t>          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                      </a:t>
            </a:r>
            <a:endParaRPr lang="en-US" sz="3200" dirty="0" smtClean="0">
              <a:solidFill>
                <a:srgbClr val="0070C0"/>
              </a:solidFill>
            </a:endParaRPr>
          </a:p>
          <a:p>
            <a:pPr algn="just"/>
            <a:endParaRPr lang="en-US" sz="3200" dirty="0">
              <a:solidFill>
                <a:srgbClr val="0070C0"/>
              </a:solidFill>
            </a:endParaRPr>
          </a:p>
          <a:p>
            <a:pPr algn="just"/>
            <a:endParaRPr lang="en-US" sz="3200" dirty="0" smtClean="0">
              <a:solidFill>
                <a:schemeClr val="accent2"/>
              </a:solidFill>
            </a:endParaRPr>
          </a:p>
          <a:p>
            <a:pPr algn="just"/>
            <a:endParaRPr lang="en-US" sz="3200" dirty="0">
              <a:solidFill>
                <a:schemeClr val="tx1"/>
              </a:solidFill>
            </a:endParaRPr>
          </a:p>
          <a:p>
            <a:pPr algn="just"/>
            <a:r>
              <a:rPr lang="en-US" sz="3200" b="1" dirty="0">
                <a:solidFill>
                  <a:srgbClr val="7030A0"/>
                </a:solidFill>
              </a:rPr>
              <a:t/>
            </a:r>
            <a:br>
              <a:rPr lang="en-US" sz="3200" b="1" dirty="0">
                <a:solidFill>
                  <a:srgbClr val="7030A0"/>
                </a:solidFill>
              </a:rPr>
            </a:br>
            <a:endParaRPr lang="en-GB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26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/>
        </p:nvSpPr>
        <p:spPr>
          <a:xfrm>
            <a:off x="7834361" y="620708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CF3B788-1FA7-48B8-B59B-792AC614878E}" type="datetime1">
              <a:rPr lang="en-US" smtClean="0"/>
              <a:pPr/>
              <a:t>10/12/2020</a:t>
            </a:fld>
            <a:endParaRPr lang="en-US"/>
          </a:p>
        </p:txBody>
      </p:sp>
      <p:sp>
        <p:nvSpPr>
          <p:cNvPr id="3" name="Horizontal Scroll 2"/>
          <p:cNvSpPr/>
          <p:nvPr/>
        </p:nvSpPr>
        <p:spPr>
          <a:xfrm rot="10800000" flipV="1">
            <a:off x="1162627" y="1147083"/>
            <a:ext cx="9866746" cy="1447801"/>
          </a:xfrm>
          <a:prstGeom prst="horizontalScroll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Give answer the following questions orally:</a:t>
            </a:r>
          </a:p>
        </p:txBody>
      </p:sp>
      <p:sp>
        <p:nvSpPr>
          <p:cNvPr id="4" name="Flowchart: Display 3"/>
          <p:cNvSpPr/>
          <p:nvPr/>
        </p:nvSpPr>
        <p:spPr>
          <a:xfrm>
            <a:off x="3943350" y="285793"/>
            <a:ext cx="3891011" cy="946726"/>
          </a:xfrm>
          <a:prstGeom prst="flowChartDisplay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accent2"/>
                </a:solidFill>
              </a:rPr>
              <a:t>Evaluation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376654" y="3089147"/>
            <a:ext cx="1007174" cy="7369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5683" y="2311647"/>
            <a:ext cx="11440633" cy="389543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b="1" dirty="0">
                <a:solidFill>
                  <a:schemeClr val="tx1"/>
                </a:solidFill>
              </a:rPr>
              <a:t>1</a:t>
            </a:r>
            <a:r>
              <a:rPr lang="en-US" sz="2800" b="1" dirty="0" smtClean="0">
                <a:solidFill>
                  <a:schemeClr val="tx1"/>
                </a:solidFill>
              </a:rPr>
              <a:t>. Say about </a:t>
            </a:r>
            <a:r>
              <a:rPr lang="en-US" sz="2800" b="1" dirty="0" smtClean="0">
                <a:solidFill>
                  <a:srgbClr val="C00000"/>
                </a:solidFill>
              </a:rPr>
              <a:t>“compound sentences with though/although” 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en-US" sz="2800" b="1" dirty="0">
              <a:solidFill>
                <a:schemeClr val="tx1"/>
              </a:solidFill>
            </a:endParaRPr>
          </a:p>
          <a:p>
            <a:pPr algn="just"/>
            <a:r>
              <a:rPr lang="en-US" sz="2800" b="1" dirty="0" smtClean="0">
                <a:solidFill>
                  <a:schemeClr val="tx1"/>
                </a:solidFill>
              </a:rPr>
              <a:t>2. Say about </a:t>
            </a:r>
            <a:r>
              <a:rPr lang="en-US" sz="2800" b="1" dirty="0" smtClean="0">
                <a:solidFill>
                  <a:srgbClr val="00B050"/>
                </a:solidFill>
              </a:rPr>
              <a:t>“conjunctions” </a:t>
            </a:r>
            <a:r>
              <a:rPr lang="en-US" sz="2800" b="1" dirty="0" smtClean="0">
                <a:solidFill>
                  <a:schemeClr val="tx1"/>
                </a:solidFill>
              </a:rPr>
              <a:t>used </a:t>
            </a:r>
            <a:r>
              <a:rPr lang="en-US" sz="2800" b="1" dirty="0" err="1" smtClean="0">
                <a:solidFill>
                  <a:schemeClr val="tx1"/>
                </a:solidFill>
              </a:rPr>
              <a:t>in</a:t>
            </a:r>
            <a:r>
              <a:rPr lang="en-US" sz="2800" b="1" dirty="0" err="1" smtClean="0">
                <a:solidFill>
                  <a:schemeClr val="accent2"/>
                </a:solidFill>
              </a:rPr>
              <a:t>“compound</a:t>
            </a:r>
            <a:r>
              <a:rPr lang="en-US" sz="2800" b="1" dirty="0" smtClean="0">
                <a:solidFill>
                  <a:schemeClr val="accent2"/>
                </a:solidFill>
              </a:rPr>
              <a:t> sentences”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800" b="1" dirty="0" smtClean="0">
                <a:solidFill>
                  <a:schemeClr val="tx1"/>
                </a:solidFill>
              </a:rPr>
              <a:t>3. Say about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“relative pronouns”.</a:t>
            </a:r>
          </a:p>
          <a:p>
            <a:pPr algn="just"/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06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/>
        </p:nvSpPr>
        <p:spPr>
          <a:xfrm>
            <a:off x="7642706" y="6202464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93267E-4ADC-4ECF-B1A1-66C208909353}" type="datetime1">
              <a:rPr lang="en-US" smtClean="0"/>
              <a:pPr/>
              <a:t>10/12/2020</a:t>
            </a:fld>
            <a:endParaRPr lang="en-US"/>
          </a:p>
        </p:txBody>
      </p:sp>
      <p:sp>
        <p:nvSpPr>
          <p:cNvPr id="3" name="6-Point Star 2"/>
          <p:cNvSpPr/>
          <p:nvPr/>
        </p:nvSpPr>
        <p:spPr>
          <a:xfrm>
            <a:off x="3334327" y="521320"/>
            <a:ext cx="5220318" cy="1583927"/>
          </a:xfrm>
          <a:prstGeom prst="star6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accent5"/>
                </a:solidFill>
              </a:rPr>
              <a:t>Home Work</a:t>
            </a:r>
          </a:p>
        </p:txBody>
      </p:sp>
      <p:sp>
        <p:nvSpPr>
          <p:cNvPr id="4" name="Plaque 3"/>
          <p:cNvSpPr/>
          <p:nvPr/>
        </p:nvSpPr>
        <p:spPr>
          <a:xfrm>
            <a:off x="956930" y="2105247"/>
            <a:ext cx="10473070" cy="4036647"/>
          </a:xfrm>
          <a:prstGeom prst="plaqu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1"/>
                </a:solidFill>
              </a:rPr>
              <a:t>Make </a:t>
            </a:r>
            <a:r>
              <a:rPr lang="en-US" sz="2800" b="1" dirty="0" smtClean="0">
                <a:solidFill>
                  <a:schemeClr val="tx1"/>
                </a:solidFill>
              </a:rPr>
              <a:t>20 complex sentences consisting of </a:t>
            </a:r>
            <a:r>
              <a:rPr lang="en-US" sz="2800" b="1" dirty="0" smtClean="0">
                <a:solidFill>
                  <a:srgbClr val="00B050"/>
                </a:solidFill>
              </a:rPr>
              <a:t>“relative pronouns”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“though/although” </a:t>
            </a:r>
            <a:r>
              <a:rPr lang="en-US" sz="2800" b="1" dirty="0" smtClean="0">
                <a:solidFill>
                  <a:schemeClr val="tx1"/>
                </a:solidFill>
              </a:rPr>
              <a:t>and change them into compound ones according to the rules. 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71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/>
        </p:nvSpPr>
        <p:spPr>
          <a:xfrm>
            <a:off x="5429443" y="6045445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19792CB-3D43-4D68-B957-92E4998DC68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3"/>
          <p:cNvSpPr>
            <a:spLocks noGrp="1"/>
          </p:cNvSpPr>
          <p:nvPr/>
        </p:nvSpPr>
        <p:spPr>
          <a:xfrm>
            <a:off x="6814973" y="6045445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4FE0D52-35D2-4874-9ACB-2DAA64C70F4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TextBox 4"/>
          <p:cNvSpPr txBox="1"/>
          <p:nvPr/>
        </p:nvSpPr>
        <p:spPr>
          <a:xfrm>
            <a:off x="1318492" y="503612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Thank you 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all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020455" y="299647"/>
            <a:ext cx="8164945" cy="4558145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5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</p:spPr>
        <p:txBody>
          <a:bodyPr/>
          <a:lstStyle/>
          <a:p>
            <a:fld id="{18B206AE-3DCE-4939-8EA4-695EE52A18E9}" type="datetime1">
              <a:rPr lang="en-US" smtClean="0"/>
              <a:pPr/>
              <a:t>10/12/2020</a:t>
            </a:fld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2429164" y="150677"/>
            <a:ext cx="6816436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 at the picture below and guess what may be the Topic Today</a:t>
            </a:r>
            <a:endParaRPr lang="en-GB" sz="28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297172" y="1222744"/>
            <a:ext cx="9633098" cy="4818617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93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677501" y="5969000"/>
            <a:ext cx="1600200" cy="279400"/>
          </a:xfrm>
        </p:spPr>
        <p:txBody>
          <a:bodyPr/>
          <a:lstStyle/>
          <a:p>
            <a:fld id="{118CC3B4-9E1E-47E0-A485-0B7178C643B1}" type="datetime1">
              <a:rPr lang="en-US" smtClean="0"/>
              <a:t>10/12/2020</a:t>
            </a:fld>
            <a:endParaRPr lang="en-US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52D9C84F-267D-4391-8EC2-2ABC3061BE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33101484"/>
              </p:ext>
            </p:extLst>
          </p:nvPr>
        </p:nvGraphicFramePr>
        <p:xfrm>
          <a:off x="637860" y="599320"/>
          <a:ext cx="10916280" cy="5659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018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/>
        </p:nvSpPr>
        <p:spPr>
          <a:xfrm>
            <a:off x="7335309" y="6162250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14A7922-A447-4D4D-99B1-7181ED311C4E}" type="datetime1">
              <a:rPr lang="en-US" smtClean="0"/>
              <a:pPr/>
              <a:t>10/12/2020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D9008A3-6E31-4CCD-88CF-1AFD65067DFA}"/>
              </a:ext>
            </a:extLst>
          </p:cNvPr>
          <p:cNvSpPr/>
          <p:nvPr/>
        </p:nvSpPr>
        <p:spPr>
          <a:xfrm>
            <a:off x="967564" y="1697204"/>
            <a:ext cx="10260418" cy="433032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After the lesson the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will be able to-</a:t>
            </a:r>
          </a:p>
          <a:p>
            <a:endParaRPr lang="en-US" sz="3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say about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“compound sentences”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sentences.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change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complex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sentences with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“relative pronouns”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into compound ones. 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change complex sentences with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“though/although”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into compound ones.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1843521" y="330625"/>
            <a:ext cx="8049491" cy="1231854"/>
          </a:xfrm>
          <a:prstGeom prst="horizont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Learning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Outcomes:</a:t>
            </a:r>
          </a:p>
        </p:txBody>
      </p:sp>
    </p:spTree>
    <p:extLst>
      <p:ext uri="{BB962C8B-B14F-4D97-AF65-F5344CB8AC3E}">
        <p14:creationId xmlns:p14="http://schemas.microsoft.com/office/powerpoint/2010/main" val="7782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E1F56A62-6CAA-4B98-B8C8-9C49EA942470}"/>
              </a:ext>
            </a:extLst>
          </p:cNvPr>
          <p:cNvSpPr>
            <a:spLocks noGrp="1"/>
          </p:cNvSpPr>
          <p:nvPr/>
        </p:nvSpPr>
        <p:spPr>
          <a:xfrm>
            <a:off x="425302" y="898558"/>
            <a:ext cx="11323675" cy="560856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1.Complex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cow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is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 strong can plough this land.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Compound: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cow is very strong, </a:t>
            </a:r>
            <a:r>
              <a:rPr lang="en-US" sz="32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plough this land..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Complex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The man </a:t>
            </a:r>
            <a:r>
              <a:rPr lang="en-US" sz="32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is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very intelligent can solve the riddle.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Complex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The fox is an animal </a:t>
            </a:r>
            <a:r>
              <a:rPr lang="en-US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is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very cunning.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.Complex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The students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brilliant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get good marks.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20996" y="113468"/>
            <a:ext cx="10951534" cy="78509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Change the following complex sentences into compound ones. One is done for you.</a:t>
            </a:r>
            <a:endParaRPr lang="en-GB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04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/>
        </p:nvSpPr>
        <p:spPr>
          <a:xfrm>
            <a:off x="7174526" y="6247647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44A6318-1BE5-446B-AC8C-5CBC11A2EC45}" type="datetime1">
              <a:rPr lang="en-US" smtClean="0"/>
              <a:pPr/>
              <a:t>10/12/2020</a:t>
            </a:fld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270693" y="95694"/>
            <a:ext cx="11670146" cy="6432018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76836" y="1012123"/>
            <a:ext cx="11257201" cy="41961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2.Compound: 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 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very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intelligent,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8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 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solve the riddle.</a:t>
            </a:r>
          </a:p>
          <a:p>
            <a:endParaRPr lang="en-US" sz="2800" b="1" dirty="0" smtClean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Compound: 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fox is an animal </a:t>
            </a:r>
            <a:r>
              <a:rPr lang="en-US" sz="28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8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it 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very cunning.</a:t>
            </a:r>
          </a:p>
          <a:p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4.Compound: 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brilliant, </a:t>
            </a:r>
            <a:r>
              <a:rPr lang="en-US" sz="28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they 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get good marks. </a:t>
            </a:r>
          </a:p>
          <a:p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xplosion 1 4"/>
          <p:cNvSpPr/>
          <p:nvPr/>
        </p:nvSpPr>
        <p:spPr>
          <a:xfrm>
            <a:off x="2371060" y="-20429"/>
            <a:ext cx="7538484" cy="1053820"/>
          </a:xfrm>
          <a:prstGeom prst="irregularSeal1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Check your answers.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868484" y="5673777"/>
            <a:ext cx="8543636" cy="75643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you guess what may be the underlying rules here?</a:t>
            </a:r>
            <a:endParaRPr lang="en-GB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4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/>
        </p:nvSpPr>
        <p:spPr>
          <a:xfrm>
            <a:off x="7089677" y="5965163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FE6CAE8-8AD1-436F-8499-4B39DA8337C6}" type="datetime1">
              <a:rPr lang="en-US" smtClean="0"/>
              <a:pPr/>
              <a:t>10/12/2020</a:t>
            </a:fld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74428" y="116958"/>
            <a:ext cx="12025423" cy="664534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sz="3200" dirty="0" smtClean="0">
              <a:solidFill>
                <a:srgbClr val="C00000"/>
              </a:solidFill>
            </a:endParaRPr>
          </a:p>
          <a:p>
            <a:pPr algn="just"/>
            <a:endParaRPr lang="en-US" sz="3200" dirty="0">
              <a:solidFill>
                <a:srgbClr val="C00000"/>
              </a:solidFill>
            </a:endParaRPr>
          </a:p>
          <a:p>
            <a:pPr algn="just"/>
            <a:endParaRPr lang="en-US" sz="3200" dirty="0" smtClean="0">
              <a:solidFill>
                <a:srgbClr val="C00000"/>
              </a:solidFill>
            </a:endParaRPr>
          </a:p>
          <a:p>
            <a:pPr algn="just"/>
            <a:endParaRPr lang="en-US" sz="3200" dirty="0" smtClean="0">
              <a:solidFill>
                <a:srgbClr val="C00000"/>
              </a:solidFill>
            </a:endParaRPr>
          </a:p>
          <a:p>
            <a:pPr algn="just"/>
            <a:endParaRPr lang="en-US" sz="3200" dirty="0">
              <a:solidFill>
                <a:srgbClr val="C00000"/>
              </a:solidFill>
            </a:endParaRPr>
          </a:p>
          <a:p>
            <a:pPr algn="just"/>
            <a:endParaRPr lang="en-US" sz="3200" dirty="0" smtClean="0">
              <a:solidFill>
                <a:srgbClr val="C00000"/>
              </a:solidFill>
            </a:endParaRPr>
          </a:p>
          <a:p>
            <a:pPr algn="just"/>
            <a:endParaRPr lang="en-US" sz="3200" dirty="0">
              <a:solidFill>
                <a:srgbClr val="C00000"/>
              </a:solidFill>
            </a:endParaRPr>
          </a:p>
          <a:p>
            <a:pPr algn="just"/>
            <a:r>
              <a:rPr lang="en-US" sz="3200" dirty="0" smtClean="0">
                <a:solidFill>
                  <a:srgbClr val="C00000"/>
                </a:solidFill>
              </a:rPr>
              <a:t>  </a:t>
            </a:r>
          </a:p>
          <a:p>
            <a:pPr algn="just"/>
            <a:endParaRPr lang="en-US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</a:t>
            </a:r>
            <a:r>
              <a:rPr lang="en-US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complex sentences with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“relative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pronouns+auxiliaries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 main verbs”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be changed into compound ones following the structure…..</a:t>
            </a:r>
          </a:p>
          <a:p>
            <a:pPr algn="just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“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relative pronoun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will 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omitted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</a:p>
          <a:p>
            <a:pPr algn="just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the rest words after the relative pronoun </a:t>
            </a:r>
          </a:p>
          <a:p>
            <a:pPr algn="just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sz="2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upto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2</a:t>
            </a:r>
            <a:r>
              <a:rPr lang="en-US" sz="2400" b="1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verb </a:t>
            </a:r>
            <a:r>
              <a:rPr lang="en-US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unchanged</a:t>
            </a:r>
            <a:r>
              <a:rPr lang="en-US" sz="2400" b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coma(,)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and+</a:t>
            </a:r>
          </a:p>
          <a:p>
            <a:pPr algn="just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the sub before the relative pronoun will be in </a:t>
            </a:r>
            <a:r>
              <a:rPr lang="en-US" sz="2400" b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pronoun form</a:t>
            </a:r>
          </a:p>
          <a:p>
            <a:pPr algn="just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+the words from the 2</a:t>
            </a:r>
            <a:r>
              <a:rPr lang="en-US" sz="2400" b="1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verb </a:t>
            </a:r>
            <a:r>
              <a:rPr lang="en-US" sz="2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upto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end  unchanged. </a:t>
            </a:r>
          </a:p>
          <a:p>
            <a:pPr algn="just"/>
            <a:endParaRPr lang="en-US" sz="2800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u="sng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Analysis:</a:t>
            </a:r>
            <a:r>
              <a:rPr lang="en-US" sz="28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en-US" sz="2800" b="1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Complex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cow </a:t>
            </a:r>
            <a:r>
              <a:rPr lang="en-US" sz="2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very strong </a:t>
            </a:r>
            <a:r>
              <a:rPr lang="en-US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plough this land. </a:t>
            </a:r>
            <a:endParaRPr lang="en-US" sz="28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</a:p>
          <a:p>
            <a:pPr algn="just"/>
            <a:r>
              <a:rPr lang="en-US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Compound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cow is  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very 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strong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n-US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plough 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land.</a:t>
            </a:r>
            <a:endParaRPr lang="en-US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3200" dirty="0" smtClean="0">
              <a:solidFill>
                <a:schemeClr val="tx1"/>
              </a:solidFill>
            </a:endParaRPr>
          </a:p>
          <a:p>
            <a:pPr algn="just"/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           </a:t>
            </a:r>
            <a:endParaRPr lang="en-US" sz="3200" dirty="0" smtClean="0">
              <a:solidFill>
                <a:srgbClr val="00B0F0"/>
              </a:solidFill>
            </a:endParaRPr>
          </a:p>
          <a:p>
            <a:pPr algn="just"/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dirty="0" smtClean="0">
                <a:solidFill>
                  <a:srgbClr val="00B0F0"/>
                </a:solidFill>
              </a:rPr>
              <a:t>          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                      </a:t>
            </a:r>
            <a:endParaRPr lang="en-US" sz="3200" dirty="0" smtClean="0">
              <a:solidFill>
                <a:srgbClr val="0070C0"/>
              </a:solidFill>
            </a:endParaRPr>
          </a:p>
          <a:p>
            <a:pPr algn="just"/>
            <a:endParaRPr lang="en-US" sz="3200" dirty="0">
              <a:solidFill>
                <a:srgbClr val="0070C0"/>
              </a:solidFill>
            </a:endParaRPr>
          </a:p>
          <a:p>
            <a:pPr algn="just"/>
            <a:endParaRPr lang="en-US" sz="3200" dirty="0" smtClean="0">
              <a:solidFill>
                <a:schemeClr val="accent2"/>
              </a:solidFill>
            </a:endParaRPr>
          </a:p>
          <a:p>
            <a:pPr algn="just"/>
            <a:endParaRPr lang="en-US" sz="3200" dirty="0">
              <a:solidFill>
                <a:schemeClr val="tx1"/>
              </a:solidFill>
            </a:endParaRPr>
          </a:p>
          <a:p>
            <a:pPr algn="just"/>
            <a:r>
              <a:rPr lang="en-US" sz="3200" b="1" dirty="0">
                <a:solidFill>
                  <a:srgbClr val="7030A0"/>
                </a:solidFill>
              </a:rPr>
              <a:t/>
            </a:r>
            <a:br>
              <a:rPr lang="en-US" sz="3200" b="1" dirty="0">
                <a:solidFill>
                  <a:srgbClr val="7030A0"/>
                </a:solidFill>
              </a:rPr>
            </a:br>
            <a:endParaRPr lang="en-GB" sz="3200" b="1" dirty="0">
              <a:solidFill>
                <a:srgbClr val="7030A0"/>
              </a:solidFill>
            </a:endParaRPr>
          </a:p>
        </p:txBody>
      </p:sp>
      <p:sp>
        <p:nvSpPr>
          <p:cNvPr id="4" name="Bent Arrow 3"/>
          <p:cNvSpPr/>
          <p:nvPr/>
        </p:nvSpPr>
        <p:spPr>
          <a:xfrm>
            <a:off x="7112478" y="4562734"/>
            <a:ext cx="374337" cy="379582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Hexagon 4"/>
          <p:cNvSpPr/>
          <p:nvPr/>
        </p:nvSpPr>
        <p:spPr>
          <a:xfrm>
            <a:off x="4476281" y="4449390"/>
            <a:ext cx="1824608" cy="471971"/>
          </a:xfrm>
          <a:prstGeom prst="hexagon">
            <a:avLst/>
          </a:prstGeom>
          <a:solidFill>
            <a:srgbClr val="F2F2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omitted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0" name="Bent Arrow 9"/>
          <p:cNvSpPr/>
          <p:nvPr/>
        </p:nvSpPr>
        <p:spPr>
          <a:xfrm>
            <a:off x="4101944" y="4608847"/>
            <a:ext cx="374337" cy="379582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Hexagon 10"/>
          <p:cNvSpPr/>
          <p:nvPr/>
        </p:nvSpPr>
        <p:spPr>
          <a:xfrm>
            <a:off x="7486815" y="4029404"/>
            <a:ext cx="4519541" cy="839971"/>
          </a:xfrm>
          <a:prstGeom prst="hexagon">
            <a:avLst/>
          </a:prstGeom>
          <a:solidFill>
            <a:srgbClr val="F2F2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words from the 2</a:t>
            </a:r>
            <a:r>
              <a:rPr lang="en-US" sz="2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verb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upto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end  unchanged. </a:t>
            </a:r>
          </a:p>
        </p:txBody>
      </p:sp>
    </p:spTree>
    <p:extLst>
      <p:ext uri="{BB962C8B-B14F-4D97-AF65-F5344CB8AC3E}">
        <p14:creationId xmlns:p14="http://schemas.microsoft.com/office/powerpoint/2010/main" val="181910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/>
        </p:nvSpPr>
        <p:spPr>
          <a:xfrm>
            <a:off x="7089677" y="5965163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FE6CAE8-8AD1-436F-8499-4B39DA8337C6}" type="datetime1">
              <a:rPr lang="en-US" smtClean="0"/>
              <a:pPr/>
              <a:t>10/12/2020</a:t>
            </a:fld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74428" y="116958"/>
            <a:ext cx="12025423" cy="6645349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sz="3200" dirty="0" smtClean="0">
              <a:solidFill>
                <a:srgbClr val="C00000"/>
              </a:solidFill>
            </a:endParaRPr>
          </a:p>
          <a:p>
            <a:pPr algn="just"/>
            <a:endParaRPr lang="en-US" sz="3200" dirty="0">
              <a:solidFill>
                <a:srgbClr val="C00000"/>
              </a:solidFill>
            </a:endParaRPr>
          </a:p>
          <a:p>
            <a:pPr algn="just"/>
            <a:endParaRPr lang="en-US" sz="3200" dirty="0" smtClean="0">
              <a:solidFill>
                <a:srgbClr val="C00000"/>
              </a:solidFill>
            </a:endParaRPr>
          </a:p>
          <a:p>
            <a:pPr algn="just"/>
            <a:endParaRPr lang="en-US" sz="3200" dirty="0" smtClean="0">
              <a:solidFill>
                <a:srgbClr val="C00000"/>
              </a:solidFill>
            </a:endParaRPr>
          </a:p>
          <a:p>
            <a:pPr algn="just"/>
            <a:endParaRPr lang="en-US" sz="3200" dirty="0">
              <a:solidFill>
                <a:srgbClr val="C00000"/>
              </a:solidFill>
            </a:endParaRPr>
          </a:p>
          <a:p>
            <a:pPr algn="just"/>
            <a:endParaRPr lang="en-US" sz="3200" dirty="0" smtClean="0">
              <a:solidFill>
                <a:srgbClr val="C00000"/>
              </a:solidFill>
            </a:endParaRPr>
          </a:p>
          <a:p>
            <a:pPr algn="just"/>
            <a:endParaRPr lang="en-US" sz="3200" dirty="0">
              <a:solidFill>
                <a:srgbClr val="C00000"/>
              </a:solidFill>
            </a:endParaRPr>
          </a:p>
          <a:p>
            <a:pPr algn="just"/>
            <a:r>
              <a:rPr lang="en-US" sz="3200" dirty="0" smtClean="0">
                <a:solidFill>
                  <a:srgbClr val="C00000"/>
                </a:solidFill>
              </a:rPr>
              <a:t>   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Relative pronouns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en-US" sz="2800" dirty="0" smtClean="0">
                <a:solidFill>
                  <a:srgbClr val="00B0F0"/>
                </a:solidFill>
              </a:rPr>
              <a:t>“</a:t>
            </a:r>
            <a:r>
              <a:rPr lang="en-US" sz="2800" dirty="0" err="1" smtClean="0">
                <a:solidFill>
                  <a:srgbClr val="00B0F0"/>
                </a:solidFill>
              </a:rPr>
              <a:t>who,which,what,when,where,how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etc</a:t>
            </a:r>
            <a:r>
              <a:rPr lang="en-US" sz="2800" dirty="0" smtClean="0">
                <a:solidFill>
                  <a:srgbClr val="00B0F0"/>
                </a:solidFill>
              </a:rPr>
              <a:t> .”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are called </a:t>
            </a:r>
            <a:r>
              <a:rPr lang="en-US" sz="2800" dirty="0" smtClean="0">
                <a:solidFill>
                  <a:srgbClr val="00B050"/>
                </a:solidFill>
              </a:rPr>
              <a:t>“relative pronouns” </a:t>
            </a:r>
            <a:r>
              <a:rPr lang="en-US" sz="2800" dirty="0" smtClean="0">
                <a:solidFill>
                  <a:schemeClr val="tx1"/>
                </a:solidFill>
              </a:rPr>
              <a:t>when they are used at the middle of two clauses to connect them as a complex sentence.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 smtClean="0">
                <a:solidFill>
                  <a:srgbClr val="FFC000"/>
                </a:solidFill>
              </a:rPr>
              <a:t>***</a:t>
            </a:r>
            <a:r>
              <a:rPr lang="en-US" sz="2800" dirty="0" smtClean="0">
                <a:solidFill>
                  <a:schemeClr val="tx1"/>
                </a:solidFill>
              </a:rPr>
              <a:t> But when these words are used at the beginning of interrogative sentences they are called </a:t>
            </a:r>
            <a:r>
              <a:rPr lang="en-US" sz="2800" dirty="0" smtClean="0">
                <a:solidFill>
                  <a:srgbClr val="7030A0"/>
                </a:solidFill>
              </a:rPr>
              <a:t>“Interrogative Pronoun”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</a:p>
          <a:p>
            <a:pPr algn="just"/>
            <a:endParaRPr lang="en-US" sz="2800" dirty="0" smtClean="0">
              <a:solidFill>
                <a:schemeClr val="tx1"/>
              </a:solidFill>
            </a:endParaRPr>
          </a:p>
          <a:p>
            <a:pPr algn="just"/>
            <a:r>
              <a:rPr lang="en-US" sz="2800" dirty="0" smtClean="0">
                <a:solidFill>
                  <a:srgbClr val="C00000"/>
                </a:solidFill>
              </a:rPr>
              <a:t>***</a:t>
            </a:r>
            <a:r>
              <a:rPr lang="en-US" sz="2800" dirty="0" smtClean="0">
                <a:solidFill>
                  <a:schemeClr val="tx1"/>
                </a:solidFill>
              </a:rPr>
              <a:t> These words are also known as </a:t>
            </a:r>
            <a:r>
              <a:rPr lang="en-US" sz="2800" dirty="0" smtClean="0">
                <a:solidFill>
                  <a:srgbClr val="00B050"/>
                </a:solidFill>
              </a:rPr>
              <a:t>“WH Words” </a:t>
            </a:r>
            <a:r>
              <a:rPr lang="en-US" sz="2800" dirty="0" smtClean="0">
                <a:solidFill>
                  <a:schemeClr val="tx1"/>
                </a:solidFill>
              </a:rPr>
              <a:t>in English </a:t>
            </a:r>
            <a:r>
              <a:rPr lang="en-US" sz="2800" dirty="0" err="1" smtClean="0">
                <a:solidFill>
                  <a:schemeClr val="tx1"/>
                </a:solidFill>
              </a:rPr>
              <a:t>Grammer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        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          </a:t>
            </a:r>
            <a:endParaRPr lang="en-US" sz="3200" dirty="0" smtClean="0">
              <a:solidFill>
                <a:schemeClr val="tx1"/>
              </a:solidFill>
            </a:endParaRPr>
          </a:p>
          <a:p>
            <a:pPr algn="just"/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           </a:t>
            </a:r>
            <a:endParaRPr lang="en-US" sz="3200" dirty="0" smtClean="0">
              <a:solidFill>
                <a:srgbClr val="00B0F0"/>
              </a:solidFill>
            </a:endParaRPr>
          </a:p>
          <a:p>
            <a:pPr algn="just"/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dirty="0" smtClean="0">
                <a:solidFill>
                  <a:srgbClr val="00B0F0"/>
                </a:solidFill>
              </a:rPr>
              <a:t>          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                      </a:t>
            </a:r>
            <a:endParaRPr lang="en-US" sz="3200" dirty="0" smtClean="0">
              <a:solidFill>
                <a:srgbClr val="0070C0"/>
              </a:solidFill>
            </a:endParaRPr>
          </a:p>
          <a:p>
            <a:pPr algn="just"/>
            <a:endParaRPr lang="en-US" sz="3200" dirty="0">
              <a:solidFill>
                <a:srgbClr val="0070C0"/>
              </a:solidFill>
            </a:endParaRPr>
          </a:p>
          <a:p>
            <a:pPr algn="just"/>
            <a:endParaRPr lang="en-US" sz="3200" dirty="0" smtClean="0">
              <a:solidFill>
                <a:schemeClr val="accent2"/>
              </a:solidFill>
            </a:endParaRPr>
          </a:p>
          <a:p>
            <a:pPr algn="just"/>
            <a:endParaRPr lang="en-US" sz="3200" dirty="0">
              <a:solidFill>
                <a:schemeClr val="tx1"/>
              </a:solidFill>
            </a:endParaRPr>
          </a:p>
          <a:p>
            <a:pPr algn="just"/>
            <a:r>
              <a:rPr lang="en-US" sz="3200" b="1" dirty="0">
                <a:solidFill>
                  <a:srgbClr val="7030A0"/>
                </a:solidFill>
              </a:rPr>
              <a:t/>
            </a:r>
            <a:br>
              <a:rPr lang="en-US" sz="3200" b="1" dirty="0">
                <a:solidFill>
                  <a:srgbClr val="7030A0"/>
                </a:solidFill>
              </a:rPr>
            </a:br>
            <a:endParaRPr lang="en-GB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27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E1F56A62-6CAA-4B98-B8C8-9C49EA942470}"/>
              </a:ext>
            </a:extLst>
          </p:cNvPr>
          <p:cNvSpPr>
            <a:spLocks noGrp="1"/>
          </p:cNvSpPr>
          <p:nvPr/>
        </p:nvSpPr>
        <p:spPr>
          <a:xfrm>
            <a:off x="425302" y="887925"/>
            <a:ext cx="11323675" cy="56085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1.Complex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The students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study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seriously can get good marks. </a:t>
            </a:r>
          </a:p>
          <a:p>
            <a:pPr marL="0" indent="0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Compound: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students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 seriously , thus they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get good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marks.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.Complex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The doctor lived in a quarter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belonged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hospital.</a:t>
            </a:r>
          </a:p>
          <a:p>
            <a:pPr marL="0" indent="0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3.Complex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The man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works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hard achieves success ultimately.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Complex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The man who deceives others is deceived in the long run.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84284" y="102835"/>
            <a:ext cx="9559637" cy="78509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Change the following complex sentences into </a:t>
            </a:r>
            <a:r>
              <a:rPr lang="en-US" sz="2800" b="1" dirty="0">
                <a:solidFill>
                  <a:srgbClr val="C00000"/>
                </a:solidFill>
              </a:rPr>
              <a:t>c</a:t>
            </a:r>
            <a:r>
              <a:rPr lang="en-US" sz="2800" b="1" dirty="0" smtClean="0">
                <a:solidFill>
                  <a:srgbClr val="C00000"/>
                </a:solidFill>
              </a:rPr>
              <a:t>ompound </a:t>
            </a:r>
            <a:r>
              <a:rPr lang="en-US" sz="2800" b="1" dirty="0" err="1" smtClean="0">
                <a:solidFill>
                  <a:srgbClr val="C00000"/>
                </a:solidFill>
              </a:rPr>
              <a:t>ones.One</a:t>
            </a:r>
            <a:r>
              <a:rPr lang="en-US" sz="2800" b="1" dirty="0" smtClean="0">
                <a:solidFill>
                  <a:srgbClr val="C00000"/>
                </a:solidFill>
              </a:rPr>
              <a:t> is done for you.</a:t>
            </a:r>
            <a:endParaRPr lang="en-GB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78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805</TotalTime>
  <Words>872</Words>
  <Application>Microsoft Office PowerPoint</Application>
  <PresentationFormat>Widescreen</PresentationFormat>
  <Paragraphs>169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Complex Sentence:</dc:title>
  <dc:creator>sm shahidullah</dc:creator>
  <cp:lastModifiedBy>Pradip das</cp:lastModifiedBy>
  <cp:revision>163</cp:revision>
  <dcterms:created xsi:type="dcterms:W3CDTF">2019-08-19T04:43:22Z</dcterms:created>
  <dcterms:modified xsi:type="dcterms:W3CDTF">2020-10-12T10:02:50Z</dcterms:modified>
</cp:coreProperties>
</file>