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7" r:id="rId3"/>
    <p:sldId id="271" r:id="rId4"/>
    <p:sldId id="258" r:id="rId5"/>
    <p:sldId id="273" r:id="rId6"/>
    <p:sldId id="259" r:id="rId7"/>
    <p:sldId id="274" r:id="rId8"/>
    <p:sldId id="261" r:id="rId9"/>
    <p:sldId id="264" r:id="rId10"/>
    <p:sldId id="262" r:id="rId11"/>
    <p:sldId id="263" r:id="rId12"/>
    <p:sldId id="272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CCECFF"/>
    <a:srgbClr val="B0FF11"/>
    <a:srgbClr val="CCFF66"/>
    <a:srgbClr val="0000CC"/>
    <a:srgbClr val="CCFF33"/>
    <a:srgbClr val="FF99FF"/>
    <a:srgbClr val="FFE7FF"/>
    <a:srgbClr val="EA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579B-802B-41D2-BB78-5A1347775B9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299B8-5A90-4B69-883C-0B5BD7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3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62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4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7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99B8-5A90-4B69-883C-0B5BD7AD0C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219200" y="457200"/>
            <a:ext cx="6400800" cy="59436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609600"/>
            <a:ext cx="5943600" cy="5181600"/>
          </a:xfrm>
          <a:prstGeom prst="rect">
            <a:avLst/>
          </a:prstGeom>
          <a:noFill/>
        </p:spPr>
        <p:txBody>
          <a:bodyPr wrap="none" rtlCol="0">
            <a:prstTxWarp prst="textButtonPour">
              <a:avLst>
                <a:gd name="adj1" fmla="val 9814592"/>
                <a:gd name="adj2" fmla="val 65666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57200"/>
            <a:ext cx="6019800" cy="5638800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>
                <a:gd name="adj1" fmla="val 1346698"/>
                <a:gd name="adj2" fmla="val 74463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4113" y="1132114"/>
            <a:ext cx="7620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4113" y="1730829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7886" y="1132114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7887" y="1741714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39885" y="23513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9885" y="1741713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94114" y="2340429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23513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1132114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1001" y="11321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17417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67000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94113" y="2960914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23513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29609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1" y="11321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7417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01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001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34344" y="3570514"/>
            <a:ext cx="794655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94114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63887" y="3570514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15000" y="23513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15000" y="29609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5001" y="1132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15000" y="17417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25887" y="35705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01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67000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94113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63887" y="4180114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25887" y="4191000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97822" y="536453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1137" y="536452"/>
            <a:ext cx="41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959" y="56911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92771" y="536451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40678" y="53645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33748" y="536449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86084" y="1132114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8869" y="1730829"/>
            <a:ext cx="492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4121" y="2351313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2618" y="2985739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67648" y="355657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57228" y="421582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324600" y="828836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05025" y="569110"/>
            <a:ext cx="12137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২ক </a:t>
            </a:r>
            <a:r>
              <a:rPr lang="en-US" sz="3200" b="1" dirty="0">
                <a:latin typeface="Times New Roman"/>
                <a:cs typeface="NikoshBAN" pitchFamily="2" charset="0"/>
              </a:rPr>
              <a:t>−</a:t>
            </a:r>
            <a:r>
              <a:rPr lang="bn-IN" sz="3200" dirty="0" smtClean="0">
                <a:latin typeface="Times New Roman"/>
                <a:cs typeface="Times New Roman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524002" y="4648200"/>
            <a:ext cx="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58189" y="5496120"/>
            <a:ext cx="12099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46776" y="5517527"/>
            <a:ext cx="6396221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পূর্ণবর্গ দ্বারা জ্যামিতিক প্যাটার্ন তৈরি 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 animBg="1"/>
      <p:bldP spid="63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762000" y="576942"/>
            <a:ext cx="762000" cy="1469572"/>
            <a:chOff x="762000" y="794657"/>
            <a:chExt cx="762000" cy="146957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24000" y="15240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62000" y="1534886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2000" y="8164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240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981200" y="555171"/>
            <a:ext cx="1524000" cy="1502229"/>
            <a:chOff x="1981200" y="772886"/>
            <a:chExt cx="1524000" cy="150222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743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81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81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43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05200" y="1534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743200" y="1513115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43200" y="7946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05200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4082143" y="533400"/>
            <a:ext cx="2286000" cy="1502229"/>
            <a:chOff x="4082143" y="751115"/>
            <a:chExt cx="2286000" cy="150222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844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082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82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44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06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844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44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06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68143" y="1513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606143" y="1491344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06143" y="772886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368143" y="75111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762000" y="2191340"/>
            <a:ext cx="762000" cy="1458684"/>
            <a:chOff x="762000" y="2862942"/>
            <a:chExt cx="762000" cy="145868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62000" y="358139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62000" y="3581400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2000" y="2862942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240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762000" y="4278087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62000" y="28847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964871" y="2202227"/>
            <a:ext cx="1572986" cy="1480455"/>
            <a:chOff x="1964871" y="2873829"/>
            <a:chExt cx="1572986" cy="148045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81200" y="361405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" y="3614058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81200" y="2895600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43200" y="3592285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964871" y="4332515"/>
              <a:ext cx="762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981200" y="2917372"/>
              <a:ext cx="72934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743200" y="359228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743200" y="3592287"/>
              <a:ext cx="762000" cy="217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743200" y="2873829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05200" y="3570514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726871" y="4321631"/>
              <a:ext cx="794657" cy="108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743200" y="2917373"/>
              <a:ext cx="79465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4114800" y="2191341"/>
            <a:ext cx="2286000" cy="1458687"/>
            <a:chOff x="4114800" y="2862943"/>
            <a:chExt cx="2286000" cy="1458687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114800" y="358139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14800" y="3581402"/>
              <a:ext cx="762000" cy="10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14800" y="2862943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876800" y="3559628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114800" y="4278087"/>
              <a:ext cx="751114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114800" y="2884716"/>
              <a:ext cx="76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876800" y="355962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876800" y="3570515"/>
              <a:ext cx="762000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76800" y="2873830"/>
              <a:ext cx="0" cy="7075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638800" y="3537857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865914" y="4288971"/>
              <a:ext cx="762000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33257" y="2873829"/>
              <a:ext cx="794657" cy="108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627914" y="352697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606143" y="3570515"/>
              <a:ext cx="794657" cy="108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27914" y="2873830"/>
              <a:ext cx="0" cy="6749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00800" y="3581401"/>
              <a:ext cx="0" cy="7402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617028" y="4288970"/>
              <a:ext cx="772886" cy="108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5627914" y="2873830"/>
              <a:ext cx="772886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707571" y="4379376"/>
            <a:ext cx="762000" cy="1469574"/>
            <a:chOff x="762000" y="4604655"/>
            <a:chExt cx="762000" cy="1469574"/>
          </a:xfrm>
        </p:grpSpPr>
        <p:grpSp>
          <p:nvGrpSpPr>
            <p:cNvPr id="175" name="Group 174"/>
            <p:cNvGrpSpPr/>
            <p:nvPr/>
          </p:nvGrpSpPr>
          <p:grpSpPr>
            <a:xfrm>
              <a:off x="762000" y="5323113"/>
              <a:ext cx="762000" cy="751116"/>
              <a:chOff x="762000" y="5323113"/>
              <a:chExt cx="762000" cy="751116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762000" y="4604655"/>
              <a:ext cx="762000" cy="751116"/>
              <a:chOff x="762000" y="5323113"/>
              <a:chExt cx="762000" cy="751116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762000" y="5323113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762000" y="5334000"/>
                <a:ext cx="762000" cy="1089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524000" y="5334000"/>
                <a:ext cx="0" cy="7402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762000" y="6052456"/>
                <a:ext cx="762000" cy="108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" name="Group 243"/>
          <p:cNvGrpSpPr/>
          <p:nvPr/>
        </p:nvGrpSpPr>
        <p:grpSpPr>
          <a:xfrm>
            <a:off x="1948543" y="4379377"/>
            <a:ext cx="1524000" cy="1469574"/>
            <a:chOff x="1948543" y="4626432"/>
            <a:chExt cx="1524000" cy="1469574"/>
          </a:xfrm>
        </p:grpSpPr>
        <p:grpSp>
          <p:nvGrpSpPr>
            <p:cNvPr id="189" name="Group 188"/>
            <p:cNvGrpSpPr/>
            <p:nvPr/>
          </p:nvGrpSpPr>
          <p:grpSpPr>
            <a:xfrm>
              <a:off x="1948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" name="Group 199"/>
            <p:cNvGrpSpPr/>
            <p:nvPr/>
          </p:nvGrpSpPr>
          <p:grpSpPr>
            <a:xfrm>
              <a:off x="2710543" y="4626432"/>
              <a:ext cx="762000" cy="1469574"/>
              <a:chOff x="762000" y="4604655"/>
              <a:chExt cx="762000" cy="1469574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5" name="Group 244"/>
          <p:cNvGrpSpPr/>
          <p:nvPr/>
        </p:nvGrpSpPr>
        <p:grpSpPr>
          <a:xfrm>
            <a:off x="4071257" y="4324940"/>
            <a:ext cx="2296886" cy="1480461"/>
            <a:chOff x="4071257" y="4571995"/>
            <a:chExt cx="2296886" cy="1480461"/>
          </a:xfrm>
        </p:grpSpPr>
        <p:grpSp>
          <p:nvGrpSpPr>
            <p:cNvPr id="211" name="Group 210"/>
            <p:cNvGrpSpPr/>
            <p:nvPr/>
          </p:nvGrpSpPr>
          <p:grpSpPr>
            <a:xfrm>
              <a:off x="4071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" name="Group 221"/>
            <p:cNvGrpSpPr/>
            <p:nvPr/>
          </p:nvGrpSpPr>
          <p:grpSpPr>
            <a:xfrm>
              <a:off x="4833257" y="4582882"/>
              <a:ext cx="762000" cy="1469574"/>
              <a:chOff x="762000" y="4604655"/>
              <a:chExt cx="762000" cy="1469574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762000" y="5323113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/>
            </p:nvGrpSpPr>
            <p:grpSpPr>
              <a:xfrm>
                <a:off x="762000" y="4604655"/>
                <a:ext cx="762000" cy="751116"/>
                <a:chOff x="762000" y="5323113"/>
                <a:chExt cx="762000" cy="751116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1524000" y="5334000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3" name="Group 232"/>
            <p:cNvGrpSpPr/>
            <p:nvPr/>
          </p:nvGrpSpPr>
          <p:grpSpPr>
            <a:xfrm>
              <a:off x="5595257" y="4571995"/>
              <a:ext cx="772886" cy="1469573"/>
              <a:chOff x="762000" y="4604655"/>
              <a:chExt cx="772886" cy="1469573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762000" y="5312227"/>
                <a:ext cx="772886" cy="762001"/>
                <a:chOff x="762000" y="5312227"/>
                <a:chExt cx="772886" cy="762001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>
                  <a:off x="1513113" y="5312227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>
                  <a:off x="772886" y="6063342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/>
            </p:nvGrpSpPr>
            <p:grpSpPr>
              <a:xfrm>
                <a:off x="762000" y="4604655"/>
                <a:ext cx="762000" cy="740230"/>
                <a:chOff x="762000" y="5323113"/>
                <a:chExt cx="762000" cy="740230"/>
              </a:xfrm>
            </p:grpSpPr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762000" y="5323113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762000" y="5334000"/>
                  <a:ext cx="762000" cy="1089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1513113" y="5323114"/>
                  <a:ext cx="0" cy="74022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762000" y="6052456"/>
                  <a:ext cx="762000" cy="1088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6" name="TextBox 245"/>
          <p:cNvSpPr txBox="1"/>
          <p:nvPr/>
        </p:nvSpPr>
        <p:spPr>
          <a:xfrm>
            <a:off x="816428" y="13716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992085" y="129540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082143" y="133894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422571" y="1341173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543799" y="687325"/>
            <a:ext cx="1066801" cy="584775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89214" y="3655471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008414" y="3677949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4147456" y="3660914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476999" y="3655471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7543798" y="2987522"/>
            <a:ext cx="1066801" cy="584775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ক+১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734786" y="5855102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53986" y="5877580"/>
            <a:ext cx="70757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093028" y="5860545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6422571" y="5855102"/>
            <a:ext cx="7075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543796" y="5108719"/>
            <a:ext cx="1066801" cy="584775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৫ক+২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47" grpId="0"/>
      <p:bldP spid="248" grpId="0"/>
      <p:bldP spid="249" grpId="0"/>
      <p:bldP spid="250" grpId="0" animBg="1"/>
      <p:bldP spid="251" grpId="0"/>
      <p:bldP spid="252" grpId="0"/>
      <p:bldP spid="253" grpId="0"/>
      <p:bldP spid="254" grpId="0"/>
      <p:bldP spid="255" grpId="0" animBg="1"/>
      <p:bldP spid="256" grpId="0"/>
      <p:bldP spid="257" grpId="0"/>
      <p:bldP spid="258" grpId="0"/>
      <p:bldP spid="259" grpId="0"/>
      <p:bldP spid="2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297290" y="1393377"/>
            <a:ext cx="1160806" cy="1066803"/>
            <a:chOff x="1600200" y="5181600"/>
            <a:chExt cx="1160806" cy="1066803"/>
          </a:xfrm>
        </p:grpSpPr>
        <p:sp>
          <p:nvSpPr>
            <p:cNvPr id="49" name="Rectangle 48"/>
            <p:cNvSpPr/>
            <p:nvPr/>
          </p:nvSpPr>
          <p:spPr>
            <a:xfrm>
              <a:off x="1600200" y="5181600"/>
              <a:ext cx="580403" cy="1066803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80603" y="5181600"/>
              <a:ext cx="580403" cy="1066803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92095" y="1393370"/>
            <a:ext cx="2227608" cy="1066805"/>
            <a:chOff x="2376803" y="990595"/>
            <a:chExt cx="2227608" cy="1066805"/>
          </a:xfrm>
        </p:grpSpPr>
        <p:grpSp>
          <p:nvGrpSpPr>
            <p:cNvPr id="51" name="Group 50"/>
            <p:cNvGrpSpPr/>
            <p:nvPr/>
          </p:nvGrpSpPr>
          <p:grpSpPr>
            <a:xfrm>
              <a:off x="2376803" y="990595"/>
              <a:ext cx="1160806" cy="1066803"/>
              <a:chOff x="1600200" y="5181600"/>
              <a:chExt cx="1160806" cy="106680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400000">
              <a:off x="3537608" y="990596"/>
              <a:ext cx="1066804" cy="1066803"/>
              <a:chOff x="1600200" y="5181600"/>
              <a:chExt cx="1160806" cy="106680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41932" y="1393375"/>
            <a:ext cx="2354268" cy="2133605"/>
            <a:chOff x="4985648" y="968824"/>
            <a:chExt cx="2354268" cy="2133605"/>
          </a:xfrm>
        </p:grpSpPr>
        <p:grpSp>
          <p:nvGrpSpPr>
            <p:cNvPr id="57" name="Group 56"/>
            <p:cNvGrpSpPr/>
            <p:nvPr/>
          </p:nvGrpSpPr>
          <p:grpSpPr>
            <a:xfrm>
              <a:off x="4985648" y="968824"/>
              <a:ext cx="1160806" cy="1066803"/>
              <a:chOff x="1600200" y="5181600"/>
              <a:chExt cx="1160806" cy="106680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5400000">
              <a:off x="6209782" y="905496"/>
              <a:ext cx="1066804" cy="1193462"/>
              <a:chOff x="1600201" y="5054942"/>
              <a:chExt cx="1160806" cy="119346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600201" y="5054944"/>
                <a:ext cx="580403" cy="1193460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80604" y="5054942"/>
                <a:ext cx="580403" cy="1193462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164757" y="2035626"/>
              <a:ext cx="1175159" cy="1066803"/>
              <a:chOff x="554666" y="6248403"/>
              <a:chExt cx="1175159" cy="1066803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54666" y="6248403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49422" y="6248403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133354" y="2601690"/>
            <a:ext cx="3348836" cy="2144492"/>
            <a:chOff x="3962400" y="2808516"/>
            <a:chExt cx="3348836" cy="2144492"/>
          </a:xfrm>
        </p:grpSpPr>
        <p:grpSp>
          <p:nvGrpSpPr>
            <p:cNvPr id="3" name="Group 2"/>
            <p:cNvGrpSpPr/>
            <p:nvPr/>
          </p:nvGrpSpPr>
          <p:grpSpPr>
            <a:xfrm>
              <a:off x="3962401" y="2808516"/>
              <a:ext cx="1135826" cy="1077688"/>
              <a:chOff x="1588560" y="5170715"/>
              <a:chExt cx="1135826" cy="107768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88560" y="5170715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4398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5400000">
              <a:off x="5102931" y="2820145"/>
              <a:ext cx="1061357" cy="1070766"/>
              <a:chOff x="1606128" y="5214257"/>
              <a:chExt cx="1154879" cy="107076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06128" y="521822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80604" y="5214257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rot="5400000">
              <a:off x="3998890" y="3838830"/>
              <a:ext cx="1066808" cy="1139788"/>
              <a:chOff x="1588354" y="5211993"/>
              <a:chExt cx="1160810" cy="1060829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588354" y="5215682"/>
                <a:ext cx="580403" cy="1057140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68761" y="5211993"/>
                <a:ext cx="580403" cy="1060828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090555" y="3875319"/>
              <a:ext cx="1074475" cy="1077688"/>
              <a:chOff x="1565424" y="5170718"/>
              <a:chExt cx="1144199" cy="1077688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565424" y="5170718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129220" y="5181603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5400000">
              <a:off x="6204733" y="3846506"/>
              <a:ext cx="1066799" cy="1146206"/>
              <a:chOff x="1600201" y="5226511"/>
              <a:chExt cx="1160800" cy="106680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00201" y="5226511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80598" y="5226511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82691" y="2612578"/>
            <a:ext cx="2227609" cy="2133609"/>
            <a:chOff x="751113" y="2819404"/>
            <a:chExt cx="2227609" cy="2133609"/>
          </a:xfrm>
        </p:grpSpPr>
        <p:grpSp>
          <p:nvGrpSpPr>
            <p:cNvPr id="78" name="Group 77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5400000">
              <a:off x="798115" y="3839207"/>
              <a:ext cx="1066804" cy="1160807"/>
              <a:chOff x="1600199" y="5181600"/>
              <a:chExt cx="1160806" cy="1080393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600199" y="5181600"/>
                <a:ext cx="580403" cy="1080391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80602" y="5181600"/>
                <a:ext cx="580403" cy="108039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653396" y="4953000"/>
            <a:ext cx="781669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প্রত্যেকটি প্যাটার্নের কাঠির সংখ্যার তালিকা তৈরি কর।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পরবর্তী  প্যাটার্নে কাঠির সংখ্যা নির্ণয়ের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4685" y="609600"/>
            <a:ext cx="7725403" cy="58477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ব্লক দ্বারা তৈরি প্যাটার্নে প্রত্যেকটি কাঠির দৈর্ঘ্য সমান</a:t>
            </a:r>
          </a:p>
        </p:txBody>
      </p:sp>
    </p:spTree>
    <p:extLst>
      <p:ext uri="{BB962C8B-B14F-4D97-AF65-F5344CB8AC3E}">
        <p14:creationId xmlns:p14="http://schemas.microsoft.com/office/powerpoint/2010/main" val="7425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109913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609600" y="4067907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47934" y="4091353"/>
            <a:ext cx="2110522" cy="914400"/>
            <a:chOff x="5337048" y="2884711"/>
            <a:chExt cx="2110522" cy="914400"/>
          </a:xfrm>
        </p:grpSpPr>
        <p:sp>
          <p:nvSpPr>
            <p:cNvPr id="4" name="Isosceles Triangle 3"/>
            <p:cNvSpPr/>
            <p:nvPr/>
          </p:nvSpPr>
          <p:spPr>
            <a:xfrm flipV="1">
              <a:off x="5867400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5337048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86866" y="2884711"/>
              <a:ext cx="1060704" cy="914400"/>
            </a:xfrm>
            <a:prstGeom prst="triangle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4900" y="4091353"/>
            <a:ext cx="1591056" cy="914400"/>
            <a:chOff x="3219805" y="2884711"/>
            <a:chExt cx="1591056" cy="914400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3750157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219805" y="2884711"/>
              <a:ext cx="1060704" cy="914400"/>
            </a:xfrm>
            <a:prstGeom prst="triangl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1165086"/>
            <a:ext cx="81099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দিয়াশলাইয়ের কাঠি দিয়ে নিচের ত্রিভুজগুলোর প্যাটার্ন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105400"/>
            <a:ext cx="8109914" cy="138499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চতুর্থ প্যাটার্নে দিয়াশলাইয়ের কাঠির সংখ্যা কত?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৩।দশম প্যাটার্ন তৈরি করতে কতগুলো দিশলাইয়ের কাঠির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88306"/>
            <a:ext cx="4648200" cy="24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628" y="511314"/>
            <a:ext cx="7749769" cy="70788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405743"/>
            <a:ext cx="914400" cy="9144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429000"/>
            <a:ext cx="914400" cy="9144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447402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99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743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887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03171" y="5486400"/>
            <a:ext cx="914400" cy="9144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59971" y="1332642"/>
            <a:ext cx="76821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1981200"/>
            <a:ext cx="6629398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চিত্রগুলোর কাঠির সংখ্যার তালিকা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9971" y="2394857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8200" y="34290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8200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59971" y="54864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2601333"/>
            <a:ext cx="662939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কাঠি দিয়ে পরবর্তী প্যাটার্নটি 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2340" y="3200400"/>
            <a:ext cx="5792059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দশম প্যাটার্ন তৈরিতে কতগুলো কাঠি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2340" y="3810000"/>
            <a:ext cx="58083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প্যাটার্নগুলো  তৈরির বীজগণিতীয় রাশিটি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24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12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62399" y="4474029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00" y="4474029"/>
            <a:ext cx="914400" cy="914400"/>
          </a:xfrm>
          <a:prstGeom prst="rect">
            <a:avLst/>
          </a:prstGeom>
          <a:solidFill>
            <a:srgbClr val="B0FF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798" y="5486400"/>
            <a:ext cx="182880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  ৩১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05600" y="5486400"/>
            <a:ext cx="182879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14016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8848" y="2579915"/>
            <a:ext cx="1216152" cy="1828800"/>
            <a:chOff x="1905000" y="2601686"/>
            <a:chExt cx="1216152" cy="1828800"/>
          </a:xfrm>
        </p:grpSpPr>
        <p:sp>
          <p:nvSpPr>
            <p:cNvPr id="3" name="Parallelogram 2"/>
            <p:cNvSpPr/>
            <p:nvPr/>
          </p:nvSpPr>
          <p:spPr>
            <a:xfrm>
              <a:off x="1905000" y="2601686"/>
              <a:ext cx="1216152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/>
          </p:nvSpPr>
          <p:spPr>
            <a:xfrm flipV="1">
              <a:off x="1905000" y="3516086"/>
              <a:ext cx="1216152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9048" y="2601686"/>
            <a:ext cx="2206752" cy="1828800"/>
            <a:chOff x="6172200" y="2634343"/>
            <a:chExt cx="2206752" cy="1828800"/>
          </a:xfrm>
        </p:grpSpPr>
        <p:grpSp>
          <p:nvGrpSpPr>
            <p:cNvPr id="13" name="Group 12"/>
            <p:cNvGrpSpPr/>
            <p:nvPr/>
          </p:nvGrpSpPr>
          <p:grpSpPr>
            <a:xfrm>
              <a:off x="61722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162800" y="2634343"/>
              <a:ext cx="1216152" cy="1828800"/>
              <a:chOff x="1905000" y="2601686"/>
              <a:chExt cx="1216152" cy="1828800"/>
            </a:xfrm>
          </p:grpSpPr>
          <p:sp>
            <p:nvSpPr>
              <p:cNvPr id="17" name="Parallelogram 16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860265" y="2601686"/>
            <a:ext cx="3194304" cy="1828800"/>
            <a:chOff x="4194048" y="2601686"/>
            <a:chExt cx="3194304" cy="1828800"/>
          </a:xfrm>
        </p:grpSpPr>
        <p:grpSp>
          <p:nvGrpSpPr>
            <p:cNvPr id="7" name="Group 6"/>
            <p:cNvGrpSpPr/>
            <p:nvPr/>
          </p:nvGrpSpPr>
          <p:grpSpPr>
            <a:xfrm>
              <a:off x="4194048" y="2601686"/>
              <a:ext cx="1216152" cy="1828800"/>
              <a:chOff x="1905000" y="2601686"/>
              <a:chExt cx="1216152" cy="1828800"/>
            </a:xfrm>
          </p:grpSpPr>
          <p:sp>
            <p:nvSpPr>
              <p:cNvPr id="8" name="Parallelogram 7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184648" y="2601686"/>
              <a:ext cx="1216152" cy="1828800"/>
              <a:chOff x="1905000" y="2601686"/>
              <a:chExt cx="1216152" cy="1828800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172200" y="2601686"/>
              <a:ext cx="1216152" cy="1828800"/>
              <a:chOff x="1905000" y="2601686"/>
              <a:chExt cx="1216152" cy="1828800"/>
            </a:xfrm>
          </p:grpSpPr>
          <p:sp>
            <p:nvSpPr>
              <p:cNvPr id="21" name="Parallelogram 20"/>
              <p:cNvSpPr/>
              <p:nvPr/>
            </p:nvSpPr>
            <p:spPr>
              <a:xfrm>
                <a:off x="1905000" y="26016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/>
              <p:cNvSpPr/>
              <p:nvPr/>
            </p:nvSpPr>
            <p:spPr>
              <a:xfrm flipV="1">
                <a:off x="1905000" y="3516086"/>
                <a:ext cx="1216152" cy="914400"/>
              </a:xfrm>
              <a:prstGeom prst="parallelogram">
                <a:avLst/>
              </a:prstGeom>
              <a:solidFill>
                <a:srgbClr val="CCFF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914400" y="1828800"/>
            <a:ext cx="7140169" cy="584775"/>
          </a:xfrm>
          <a:prstGeom prst="rect">
            <a:avLst/>
          </a:prstGeom>
          <a:solidFill>
            <a:srgbClr val="C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জ্যামিতিক চিত্রগুলোর প্রত্যেকটি কাঠির দৈর্ঘ্য সমান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1622" y="4694250"/>
            <a:ext cx="7365721" cy="138499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পঞ্চম প্যাটার্নে  কাঠির সংখ্যা কত?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বীজগাণিতিক রাশিটি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৫৭টি কাঠি দ্বারা কততম প্যাটার্ন তৈরি করা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7760" y="723900"/>
            <a:ext cx="6308480" cy="5562600"/>
            <a:chOff x="1417760" y="723900"/>
            <a:chExt cx="6308480" cy="5562600"/>
          </a:xfrm>
        </p:grpSpPr>
        <p:sp>
          <p:nvSpPr>
            <p:cNvPr id="4" name="Oval 3"/>
            <p:cNvSpPr/>
            <p:nvPr/>
          </p:nvSpPr>
          <p:spPr>
            <a:xfrm>
              <a:off x="1417760" y="723900"/>
              <a:ext cx="6308480" cy="556260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iamond 1"/>
            <p:cNvSpPr/>
            <p:nvPr/>
          </p:nvSpPr>
          <p:spPr>
            <a:xfrm>
              <a:off x="1417760" y="723900"/>
              <a:ext cx="6308480" cy="5562600"/>
            </a:xfrm>
            <a:prstGeom prst="diamond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 rot="19151429">
            <a:off x="4191391" y="3596621"/>
            <a:ext cx="2962671" cy="156966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20000"/>
                <a:gd name="adj2" fmla="val 95"/>
              </a:avLst>
            </a:prstTxWarp>
            <a:spAutoFit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52400" y="106953"/>
            <a:ext cx="8686800" cy="923330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54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5196"/>
            <a:ext cx="96393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6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213" y="649069"/>
            <a:ext cx="7647786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SG" sz="3600" dirty="0" smtClean="0">
                <a:latin typeface="NikoshBAN" pitchFamily="2" charset="0"/>
                <a:cs typeface="NikoshBAN" pitchFamily="2" charset="0"/>
              </a:rPr>
              <a:t>মোঃসাইফুল ইসলাম  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213" y="1334869"/>
            <a:ext cx="7647785" cy="646331"/>
          </a:xfrm>
          <a:prstGeom prst="rect">
            <a:avLst/>
          </a:prstGeom>
          <a:solidFill>
            <a:srgbClr val="67EFB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213" y="2020669"/>
            <a:ext cx="7647785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3600" dirty="0" smtClean="0">
                <a:latin typeface="NikoshBAN" pitchFamily="2" charset="0"/>
                <a:cs typeface="NikoshBAN" pitchFamily="2" charset="0"/>
              </a:rPr>
              <a:t>গিধাউষা হাসন আলী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উচ্চ 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214" y="2706469"/>
            <a:ext cx="7647784" cy="646331"/>
          </a:xfrm>
          <a:prstGeom prst="rect">
            <a:avLst/>
          </a:prstGeom>
          <a:solidFill>
            <a:srgbClr val="67EFB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3600" dirty="0" smtClean="0">
                <a:latin typeface="NikoshBAN" pitchFamily="2" charset="0"/>
                <a:cs typeface="NikoshBAN" pitchFamily="2" charset="0"/>
              </a:rPr>
              <a:t>গৌরিপুর ময়মনসিংহ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214" y="3392269"/>
            <a:ext cx="7647783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214" y="4078069"/>
            <a:ext cx="7647785" cy="646331"/>
          </a:xfrm>
          <a:prstGeom prst="rect">
            <a:avLst/>
          </a:prstGeom>
          <a:solidFill>
            <a:srgbClr val="67EFB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 শ্রেণিঃ গণিত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/>
                <a:cs typeface="Times New Roman"/>
              </a:rPr>
              <a:t>▼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প্রথম অধ্যায়ঃ প্যাটার্ন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213" y="4763869"/>
            <a:ext cx="7647786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জ্যামিতিক প্যাটার্ন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214" y="5449669"/>
            <a:ext cx="7647786" cy="646331"/>
          </a:xfrm>
          <a:prstGeom prst="rect">
            <a:avLst/>
          </a:prstGeom>
          <a:solidFill>
            <a:srgbClr val="67EFB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৫ 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 smtClean="0">
                <a:latin typeface="Times New Roman"/>
                <a:cs typeface="Times New Roman"/>
              </a:rPr>
              <a:t>▼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০৭/০</a:t>
            </a:r>
            <a:r>
              <a:rPr lang="en-SG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687"/>
            <a:ext cx="1600981" cy="16009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2927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2605"/>
          <a:stretch/>
        </p:blipFill>
        <p:spPr>
          <a:xfrm>
            <a:off x="4347094" y="417612"/>
            <a:ext cx="4088096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1" y="3042138"/>
            <a:ext cx="8134984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জ্যামিতিক চিত্রগুলো একটি বিশেষ নিয়মে সাজানো হয়েছে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1"/>
          <a:stretch/>
        </p:blipFill>
        <p:spPr>
          <a:xfrm>
            <a:off x="304800" y="354578"/>
            <a:ext cx="4042294" cy="27168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5714" r="5476" b="7777"/>
          <a:stretch/>
        </p:blipFill>
        <p:spPr>
          <a:xfrm>
            <a:off x="304800" y="3739028"/>
            <a:ext cx="4219893" cy="26037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37" name="Picture 8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3750"/>
          <a:stretch/>
        </p:blipFill>
        <p:spPr bwMode="auto">
          <a:xfrm>
            <a:off x="4524693" y="3709720"/>
            <a:ext cx="3871141" cy="2603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5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126992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4657344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3607526" y="3124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4116106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657344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596640" y="22098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flipV="1">
            <a:off x="5876544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406896" y="5181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346192" y="5181600"/>
            <a:ext cx="1060704" cy="914400"/>
          </a:xfrm>
          <a:prstGeom prst="triangle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876544" y="4267200"/>
            <a:ext cx="1060704" cy="914400"/>
          </a:xfrm>
          <a:prstGeom prst="triangl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flipV="1">
            <a:off x="6406896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5346192" y="4267200"/>
            <a:ext cx="1060704" cy="914400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077174" y="3124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5187696" y="22098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flipV="1">
            <a:off x="3055402" y="22098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4126992" y="4038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5187696" y="3124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4126992" y="12954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2363941" y="42672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822704" y="51816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flipV="1">
            <a:off x="1292352" y="5181600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1292352" y="42672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2353056" y="5181600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flipV="1">
            <a:off x="1822704" y="4267200"/>
            <a:ext cx="1060704" cy="914400"/>
          </a:xfrm>
          <a:prstGeom prst="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 flipV="1">
            <a:off x="2894293" y="42672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762000" y="5181600"/>
            <a:ext cx="1060704" cy="914400"/>
          </a:xfrm>
          <a:prstGeom prst="triangl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3400" y="1872335"/>
            <a:ext cx="2227609" cy="2133610"/>
            <a:chOff x="751113" y="2819404"/>
            <a:chExt cx="2227609" cy="2133610"/>
          </a:xfrm>
        </p:grpSpPr>
        <p:grpSp>
          <p:nvGrpSpPr>
            <p:cNvPr id="47" name="Group 46"/>
            <p:cNvGrpSpPr/>
            <p:nvPr/>
          </p:nvGrpSpPr>
          <p:grpSpPr>
            <a:xfrm>
              <a:off x="751113" y="2819404"/>
              <a:ext cx="1160806" cy="1066803"/>
              <a:chOff x="1600200" y="5181600"/>
              <a:chExt cx="1160806" cy="106680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5400000">
              <a:off x="1911918" y="2819405"/>
              <a:ext cx="1066804" cy="1066803"/>
              <a:chOff x="1600200" y="5181600"/>
              <a:chExt cx="1160806" cy="106680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 rot="5400000">
              <a:off x="805413" y="3846509"/>
              <a:ext cx="1066804" cy="1146206"/>
              <a:chOff x="1600200" y="5181600"/>
              <a:chExt cx="1160806" cy="106680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900285" y="3886204"/>
              <a:ext cx="1078437" cy="1066803"/>
              <a:chOff x="1600200" y="5181600"/>
              <a:chExt cx="1160806" cy="1066803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600200" y="5181600"/>
                <a:ext cx="580403" cy="1066803"/>
              </a:xfrm>
              <a:prstGeom prst="rect">
                <a:avLst/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180603" y="5181600"/>
                <a:ext cx="580403" cy="106680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6705600" y="2177138"/>
            <a:ext cx="1808770" cy="1828800"/>
            <a:chOff x="6881078" y="957935"/>
            <a:chExt cx="1808770" cy="1828800"/>
          </a:xfrm>
        </p:grpSpPr>
        <p:sp>
          <p:nvSpPr>
            <p:cNvPr id="83" name="Rectangle 82"/>
            <p:cNvSpPr/>
            <p:nvPr/>
          </p:nvSpPr>
          <p:spPr>
            <a:xfrm>
              <a:off x="6881078" y="968821"/>
              <a:ext cx="914400" cy="914400"/>
            </a:xfrm>
            <a:prstGeom prst="rect">
              <a:avLst/>
            </a:prstGeom>
            <a:solidFill>
              <a:srgbClr val="CC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75448" y="957935"/>
              <a:ext cx="914400" cy="914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775448" y="1872335"/>
              <a:ext cx="914400" cy="9144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881078" y="1872335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57200" y="457200"/>
            <a:ext cx="8109913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জ্যামিতিক প্যাটার্ন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1" grpId="0" animBg="1"/>
      <p:bldP spid="45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8850" y="762000"/>
            <a:ext cx="7709350" cy="5201424"/>
          </a:xfrm>
          <a:prstGeom prst="rect">
            <a:avLst/>
          </a:prstGeom>
          <a:solidFill>
            <a:srgbClr val="FF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জ্যামিতিক প্যাটার্ন কী তা বলতে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জ্যামিতিক প্যাটার্ন লিখতে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জ্যামিতিক প্যাটার্ন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রেখা দ্বারা জ্যামিতিক প্যাটার্ন সৃষ্টি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প্যাটার্নকে বীজগণিতীয় রাশিমালায় প্রকাশ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৬। রৈখিক প্যাটার্নের নির্দিষ্টতম সংখ্যা নির্ণয় করতে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7532" y="1143000"/>
            <a:ext cx="2122696" cy="923330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-1032"/>
              </a:avLst>
            </a:prstTxWarp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7590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82480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36162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749552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32480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382480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1845123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76497" y="256902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030179" y="303166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476497" y="348342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2939140" y="303166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19497" y="2558133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173179" y="3020779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619497" y="3472533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082140" y="3020777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62497" y="2579908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16179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762497" y="3494308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5225140" y="3042552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81697" y="2579910"/>
            <a:ext cx="9525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35379" y="3042556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981697" y="3494310"/>
            <a:ext cx="9252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6444340" y="3042554"/>
            <a:ext cx="92528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41446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971798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454726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5207" y="1752600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185559" y="838200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668487" y="838200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798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4102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8931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9048" y="1741714"/>
            <a:ext cx="106919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629400" y="827314"/>
            <a:ext cx="522516" cy="9252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112328" y="827314"/>
            <a:ext cx="517072" cy="91440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6062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028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35972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38200" y="4365171"/>
            <a:ext cx="575089" cy="227216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4636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41328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274207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63864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673312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151784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159950" y="5260569"/>
            <a:ext cx="566923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726873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66053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55710" y="4582884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065158" y="5260569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543630" y="4365171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51796" y="5260569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118719" y="4365171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9663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856014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365462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843934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852100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419023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239000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28657" y="4561113"/>
            <a:ext cx="0" cy="677684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638105" y="5238798"/>
            <a:ext cx="620484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116577" y="4343400"/>
            <a:ext cx="575089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124743" y="5238798"/>
            <a:ext cx="513362" cy="247602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91666" y="4343400"/>
            <a:ext cx="566923" cy="227215"/>
          </a:xfrm>
          <a:prstGeom prst="line">
            <a:avLst/>
          </a:prstGeom>
          <a:ln w="57150">
            <a:solidFill>
              <a:srgbClr val="3D1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 rot="16200000">
            <a:off x="-983485" y="2064515"/>
            <a:ext cx="3485526" cy="462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কাঠির সংখ্যা 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×</a:t>
            </a:r>
            <a:r>
              <a:rPr lang="bn-IN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 সংখ্যা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7649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734007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58435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13853" y="1910444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418612" y="1910444"/>
            <a:ext cx="1039588" cy="446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59728" y="3657600"/>
            <a:ext cx="955878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484988" y="3657600"/>
            <a:ext cx="944012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3668487" y="3657600"/>
            <a:ext cx="903513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778823" y="3657600"/>
            <a:ext cx="936177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98024" y="3657600"/>
            <a:ext cx="977104" cy="446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418612" y="3657600"/>
            <a:ext cx="1039588" cy="44631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38200" y="5780314"/>
            <a:ext cx="112242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163863" y="5791200"/>
            <a:ext cx="1110343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551795" y="5791200"/>
            <a:ext cx="1114257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845668" y="5780314"/>
            <a:ext cx="1152356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28657" y="5791200"/>
            <a:ext cx="1157150" cy="4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453248" y="5791200"/>
            <a:ext cx="1039588" cy="446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097917" y="2500237"/>
            <a:ext cx="0" cy="94794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310493" y="2500235"/>
            <a:ext cx="0" cy="9819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832517" y="2500235"/>
            <a:ext cx="24041" cy="947951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176956" y="1911927"/>
            <a:ext cx="1039588" cy="446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000"/>
                            </p:stCondLst>
                            <p:childTnLst>
                              <p:par>
                                <p:cTn id="3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000"/>
                            </p:stCondLst>
                            <p:childTnLst>
                              <p:par>
                                <p:cTn id="3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100943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2111829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7927" y="2111829"/>
            <a:ext cx="914400" cy="914400"/>
          </a:xfrm>
          <a:prstGeom prst="rect">
            <a:avLst/>
          </a:prstGeom>
          <a:solidFill>
            <a:srgbClr val="FBC965"/>
          </a:solidFill>
          <a:ln>
            <a:solidFill>
              <a:srgbClr val="3D1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795720" y="646839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1326072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1840803" y="642255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flipV="1">
            <a:off x="2371155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894294" y="646836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3432048" y="646836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3969532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4501869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5032221" y="646841"/>
            <a:ext cx="1060704" cy="914400"/>
          </a:xfrm>
          <a:prstGeom prst="triangl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flipV="1">
            <a:off x="5562573" y="646841"/>
            <a:ext cx="1060704" cy="914400"/>
          </a:xfrm>
          <a:prstGeom prst="triangl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963324" y="3499540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005930" y="3488653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105400" y="3477767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907216" y="3499540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057127" y="3477767"/>
            <a:ext cx="1590184" cy="1072460"/>
          </a:xfrm>
          <a:prstGeom prst="chevron">
            <a:avLst/>
          </a:prstGeom>
          <a:solidFill>
            <a:srgbClr val="CC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Hexagon 26"/>
          <p:cNvSpPr/>
          <p:nvPr/>
        </p:nvSpPr>
        <p:spPr>
          <a:xfrm rot="5400000">
            <a:off x="762000" y="4859165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exagon 27"/>
          <p:cNvSpPr/>
          <p:nvPr/>
        </p:nvSpPr>
        <p:spPr>
          <a:xfrm rot="5400000">
            <a:off x="1857974" y="4859165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Hexagon 28"/>
          <p:cNvSpPr/>
          <p:nvPr/>
        </p:nvSpPr>
        <p:spPr>
          <a:xfrm rot="5400000">
            <a:off x="2944586" y="4891822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exagon 29"/>
          <p:cNvSpPr/>
          <p:nvPr/>
        </p:nvSpPr>
        <p:spPr>
          <a:xfrm rot="5400000">
            <a:off x="4040560" y="4891822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Hexagon 30"/>
          <p:cNvSpPr/>
          <p:nvPr/>
        </p:nvSpPr>
        <p:spPr>
          <a:xfrm rot="5400000">
            <a:off x="5136534" y="4880936"/>
            <a:ext cx="1060704" cy="1095974"/>
          </a:xfrm>
          <a:prstGeom prst="hexagon">
            <a:avLst/>
          </a:prstGeom>
          <a:solidFill>
            <a:srgbClr val="FFE575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9412" y="939225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34191" y="598714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5429" y="939224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4597" y="646836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5921" y="939223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0" y="965579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34900" y="646839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960997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75520" y="646838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2438" y="2265755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0138" y="225487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77706" y="2276641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96114" y="2265755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41908" y="227664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36884" y="598715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82553" y="226575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15546" y="3710724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74616" y="3721611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08726" y="371072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38586" y="3710723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03375" y="371072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30937" y="5114764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72098" y="514742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15072" y="514742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1046" y="5114764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36512" y="510083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315200" y="726289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336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315200" y="726290"/>
            <a:ext cx="1219200" cy="914400"/>
          </a:xfrm>
          <a:prstGeom prst="roundRect">
            <a:avLst>
              <a:gd name="adj" fmla="val 21430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336971" y="2090057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336971" y="3556798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৪ক+২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7336971" y="4949952"/>
            <a:ext cx="1219200" cy="914400"/>
          </a:xfrm>
          <a:prstGeom prst="roundRect">
            <a:avLst>
              <a:gd name="adj" fmla="val 26191"/>
            </a:avLst>
          </a:prstGeom>
          <a:solidFill>
            <a:srgbClr val="FF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৫ক+১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0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59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6" grpId="0" animBg="1"/>
      <p:bldP spid="87" grpId="0" animBg="1"/>
      <p:bldP spid="88" grpId="0" animBg="1"/>
      <p:bldP spid="8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495800"/>
            <a:ext cx="914400" cy="914400"/>
          </a:xfrm>
          <a:prstGeom prst="rect">
            <a:avLst/>
          </a:prstGeom>
          <a:solidFill>
            <a:srgbClr val="CDFF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971800" y="4495800"/>
            <a:ext cx="1828800" cy="914400"/>
            <a:chOff x="2590800" y="2819400"/>
            <a:chExt cx="1828800" cy="914400"/>
          </a:xfrm>
        </p:grpSpPr>
        <p:sp>
          <p:nvSpPr>
            <p:cNvPr id="3" name="Rectangle 2"/>
            <p:cNvSpPr/>
            <p:nvPr/>
          </p:nvSpPr>
          <p:spPr>
            <a:xfrm>
              <a:off x="25908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05200" y="2819400"/>
              <a:ext cx="914400" cy="914400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04598" y="4495800"/>
            <a:ext cx="2754086" cy="914400"/>
            <a:chOff x="4876800" y="2808514"/>
            <a:chExt cx="2754086" cy="914400"/>
          </a:xfrm>
        </p:grpSpPr>
        <p:sp>
          <p:nvSpPr>
            <p:cNvPr id="5" name="Rectangle 4"/>
            <p:cNvSpPr/>
            <p:nvPr/>
          </p:nvSpPr>
          <p:spPr>
            <a:xfrm>
              <a:off x="4876800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1200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6486" y="2808514"/>
              <a:ext cx="914400" cy="914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990600"/>
            <a:ext cx="79528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জ্যামিতিক চিত্রগুলো সমান দৈর্ঘ্যের কাঠি দিয়ে তৈরি 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1000"/>
            <a:ext cx="795281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794" y="5534237"/>
            <a:ext cx="7925970" cy="95410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প্রদত্ত প্যাটার্নে কাঠির সংখ্যার তালিকা তৈরি কর।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তালিকার পরবর্তী সংখ্যাটি নির্ণয়ের বীজগণিতীয় রাশিটি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676400"/>
            <a:ext cx="406596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1922</TotalTime>
  <Words>479</Words>
  <Application>Microsoft Office PowerPoint</Application>
  <PresentationFormat>On-screen Show (4:3)</PresentationFormat>
  <Paragraphs>162</Paragraphs>
  <Slides>16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Saiful Islam</cp:lastModifiedBy>
  <cp:revision>225</cp:revision>
  <dcterms:created xsi:type="dcterms:W3CDTF">2006-08-16T00:00:00Z</dcterms:created>
  <dcterms:modified xsi:type="dcterms:W3CDTF">2020-10-13T09:13:49Z</dcterms:modified>
</cp:coreProperties>
</file>