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0" r:id="rId1"/>
  </p:sldMasterIdLst>
  <p:notesMasterIdLst>
    <p:notesMasterId r:id="rId22"/>
  </p:notesMasterIdLst>
  <p:sldIdLst>
    <p:sldId id="275" r:id="rId2"/>
    <p:sldId id="257" r:id="rId3"/>
    <p:sldId id="276" r:id="rId4"/>
    <p:sldId id="261" r:id="rId5"/>
    <p:sldId id="280" r:id="rId6"/>
    <p:sldId id="281" r:id="rId7"/>
    <p:sldId id="283" r:id="rId8"/>
    <p:sldId id="286" r:id="rId9"/>
    <p:sldId id="284" r:id="rId10"/>
    <p:sldId id="287" r:id="rId11"/>
    <p:sldId id="288" r:id="rId12"/>
    <p:sldId id="289" r:id="rId13"/>
    <p:sldId id="295" r:id="rId14"/>
    <p:sldId id="290" r:id="rId15"/>
    <p:sldId id="291" r:id="rId16"/>
    <p:sldId id="292" r:id="rId17"/>
    <p:sldId id="293" r:id="rId18"/>
    <p:sldId id="294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02F25"/>
    <a:srgbClr val="0B2314"/>
    <a:srgbClr val="5B9BD5"/>
    <a:srgbClr val="061C1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9C4FA-114C-43B0-B036-24548ADF630D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28CEC-323F-4040-8F57-D802FD3D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28CEC-323F-4040-8F57-D802FD3D9F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2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0D20CF-12A1-49B7-A314-C7A8F43630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কাগজের ডালিয়া ফুল বানানো শিখুন | How To Make Paper Flower. Crafts BD. -  YouTube">
            <a:extLst>
              <a:ext uri="{FF2B5EF4-FFF2-40B4-BE49-F238E27FC236}">
                <a16:creationId xmlns:a16="http://schemas.microsoft.com/office/drawing/2014/main" id="{FA3E1EF1-9D0B-4CFE-91C8-33F9831AC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15475"/>
          <a:stretch/>
        </p:blipFill>
        <p:spPr bwMode="auto">
          <a:xfrm>
            <a:off x="1600200" y="0"/>
            <a:ext cx="8991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9EAC9-2C75-4B58-B529-7D4F5E079F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4855" y="324164"/>
            <a:ext cx="701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 ই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291894"/>
            <a:ext cx="11277600" cy="16278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বর্ণসমূহকে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4992045"/>
            <a:ext cx="8001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বর্ণও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5753100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8395" y="5753100"/>
            <a:ext cx="31242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9695" y="1392950"/>
            <a:ext cx="6400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বর্ণসমষ্টিই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9695" y="4032618"/>
            <a:ext cx="8831906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৫০টি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04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9" grpId="0" animBg="1"/>
      <p:bldP spid="12" grpId="0" animBg="1"/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AF00D-9A39-47C9-B78E-F1BFDB968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2123571"/>
            <a:ext cx="11353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সংকেতকে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704514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3652585"/>
            <a:ext cx="7162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স্বরধ্বনি ৭টি।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5181600"/>
            <a:ext cx="10515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১১টি। আ, আ, ই, ঈ, উ, ঊ, ঋ, এ, ঐ, ও, ঔ</a:t>
            </a:r>
          </a:p>
        </p:txBody>
      </p:sp>
    </p:spTree>
    <p:extLst>
      <p:ext uri="{BB962C8B-B14F-4D97-AF65-F5344CB8AC3E}">
        <p14:creationId xmlns:p14="http://schemas.microsoft.com/office/powerpoint/2010/main" val="38572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EDA4B-05AC-4954-B65E-1590227098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24264"/>
              </p:ext>
            </p:extLst>
          </p:nvPr>
        </p:nvGraphicFramePr>
        <p:xfrm>
          <a:off x="5486399" y="914400"/>
          <a:ext cx="1219199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484644553"/>
                    </a:ext>
                  </a:extLst>
                </a:gridCol>
              </a:tblGrid>
              <a:tr h="61377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</a:t>
                      </a:r>
                      <a:r>
                        <a:rPr lang="en-US" sz="3600" b="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endParaRPr lang="en-US" sz="3600" b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876849"/>
                  </a:ext>
                </a:extLst>
              </a:tr>
              <a:tr h="628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চ-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বর্গ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66617"/>
                  </a:ext>
                </a:extLst>
              </a:tr>
              <a:tr h="613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ট-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বর্গ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90792"/>
                  </a:ext>
                </a:extLst>
              </a:tr>
              <a:tr h="628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ত-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বর্গ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8519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প-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বর্গ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9539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6775"/>
              </p:ext>
            </p:extLst>
          </p:nvPr>
        </p:nvGraphicFramePr>
        <p:xfrm>
          <a:off x="6705598" y="916663"/>
          <a:ext cx="5079750" cy="5577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0557">
                  <a:extLst>
                    <a:ext uri="{9D8B030D-6E8A-4147-A177-3AD203B41FA5}">
                      <a16:colId xmlns:a16="http://schemas.microsoft.com/office/drawing/2014/main" val="1751637586"/>
                    </a:ext>
                  </a:extLst>
                </a:gridCol>
                <a:gridCol w="1031343">
                  <a:extLst>
                    <a:ext uri="{9D8B030D-6E8A-4147-A177-3AD203B41FA5}">
                      <a16:colId xmlns:a16="http://schemas.microsoft.com/office/drawing/2014/main" val="3499389748"/>
                    </a:ext>
                  </a:extLst>
                </a:gridCol>
                <a:gridCol w="1046736">
                  <a:extLst>
                    <a:ext uri="{9D8B030D-6E8A-4147-A177-3AD203B41FA5}">
                      <a16:colId xmlns:a16="http://schemas.microsoft.com/office/drawing/2014/main" val="2676318648"/>
                    </a:ext>
                  </a:extLst>
                </a:gridCol>
                <a:gridCol w="1000557">
                  <a:extLst>
                    <a:ext uri="{9D8B030D-6E8A-4147-A177-3AD203B41FA5}">
                      <a16:colId xmlns:a16="http://schemas.microsoft.com/office/drawing/2014/main" val="4034123759"/>
                    </a:ext>
                  </a:extLst>
                </a:gridCol>
                <a:gridCol w="1000557">
                  <a:extLst>
                    <a:ext uri="{9D8B030D-6E8A-4147-A177-3AD203B41FA5}">
                      <a16:colId xmlns:a16="http://schemas.microsoft.com/office/drawing/2014/main" val="1780766261"/>
                    </a:ext>
                  </a:extLst>
                </a:gridCol>
              </a:tblGrid>
              <a:tr h="5800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723763"/>
                  </a:ext>
                </a:extLst>
              </a:tr>
              <a:tr h="5800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504997"/>
                  </a:ext>
                </a:extLst>
              </a:tr>
              <a:tr h="5800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798371"/>
                  </a:ext>
                </a:extLst>
              </a:tr>
              <a:tr h="5800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728837"/>
                  </a:ext>
                </a:extLst>
              </a:tr>
              <a:tr h="5800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804965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33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51335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98596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3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03401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3CC"/>
                          </a:solidFill>
                          <a:latin typeface="SutonnyMJ" pitchFamily="2" charset="0"/>
                          <a:cs typeface="SutonnyMJ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3CC"/>
                          </a:solidFill>
                          <a:latin typeface="SutonnyMJ" pitchFamily="2" charset="0"/>
                          <a:cs typeface="SutonnyMJ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3CC"/>
                          </a:solidFill>
                          <a:latin typeface="SutonnyMJ" pitchFamily="2" charset="0"/>
                          <a:cs typeface="SutonnyMJ" pitchFamily="2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33CC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447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02301"/>
              </p:ext>
            </p:extLst>
          </p:nvPr>
        </p:nvGraphicFramePr>
        <p:xfrm>
          <a:off x="5486398" y="304800"/>
          <a:ext cx="6298949" cy="609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4303993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034030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324249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827498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82795406"/>
                    </a:ext>
                  </a:extLst>
                </a:gridCol>
                <a:gridCol w="964949">
                  <a:extLst>
                    <a:ext uri="{9D8B030D-6E8A-4147-A177-3AD203B41FA5}">
                      <a16:colId xmlns:a16="http://schemas.microsoft.com/office/drawing/2014/main" val="360996442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92637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3458" y="4572000"/>
            <a:ext cx="4942442" cy="12807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৩৯টি।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58" y="1524000"/>
            <a:ext cx="5018642" cy="2781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558" y="311590"/>
            <a:ext cx="31242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72F541A-6A79-44BC-B778-3E434EEC4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963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2350996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714566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535735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113139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83938338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6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6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পূর্ণমাত্রা</a:t>
                      </a:r>
                      <a:endParaRPr lang="en-US" sz="6000" b="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অর্ধমাত্রা</a:t>
                      </a:r>
                      <a:endParaRPr lang="en-US" sz="6000" b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মাত্রাহীন</a:t>
                      </a:r>
                      <a:endParaRPr lang="en-US" sz="6000" b="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765081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স্বরবর্ণ</a:t>
                      </a:r>
                      <a:endParaRPr lang="en-US" sz="6000" b="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rgbClr val="00206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6000" b="0" dirty="0">
                        <a:solidFill>
                          <a:srgbClr val="00206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rgbClr val="7030A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6000" b="0" dirty="0">
                        <a:solidFill>
                          <a:srgbClr val="7030A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393283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ব্যঞ্জনবর্ণ</a:t>
                      </a:r>
                      <a:endParaRPr lang="en-US" sz="6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92754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60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6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rgbClr val="00206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6000" b="0" dirty="0">
                        <a:solidFill>
                          <a:srgbClr val="00206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rgbClr val="7030A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6000" b="0" dirty="0">
                        <a:solidFill>
                          <a:srgbClr val="7030A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409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7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71D321-40D3-444D-AF1B-87DFB8A8D0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9418" y="277410"/>
            <a:ext cx="78486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8562" y="2058391"/>
            <a:ext cx="9829800" cy="152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বসলে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92498" y="1179302"/>
            <a:ext cx="378321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75166" y="1096560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792" y="3769671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প্রথমে 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" y="4748561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মধ্যে 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00" y="5695375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11652" y="3820505"/>
            <a:ext cx="7848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উকিল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11652" y="5695375"/>
            <a:ext cx="3962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71800" y="4695257"/>
            <a:ext cx="7848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বেদুইন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41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6344FD-AB8B-4FFA-BFCC-0DAC3262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6732" y="762000"/>
            <a:ext cx="6172200" cy="31050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অ-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9132" y="4724400"/>
            <a:ext cx="5867400" cy="121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সংক্ষিপ্তরূপকে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ÔKviÕ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34136"/>
            <a:ext cx="4989922" cy="61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9F2032-7291-4CCB-B2E9-5B5CD2480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038600" y="1464070"/>
            <a:ext cx="302121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1441830"/>
            <a:ext cx="2057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7426" y="4060761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প্রথমে 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5071" y="4871929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মধ্যে 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5808466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81400" y="4070165"/>
            <a:ext cx="6019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82026" y="5879074"/>
            <a:ext cx="4419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1400" y="4905696"/>
            <a:ext cx="46482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কাকলি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6245" y="2563815"/>
            <a:ext cx="9829800" cy="11543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প্রথমে, মধ্যে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600" y="369038"/>
            <a:ext cx="9144000" cy="681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বর্ণমালায়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29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FB384D-3940-4C93-B3D4-560DEE93D1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2116" y="457200"/>
            <a:ext cx="11070116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সংক্ষিপ্তরূপ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‌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990600"/>
            <a:ext cx="4169884" cy="121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7F28-9F6C-4617-BDE1-708AB270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8610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A5BC8-7293-43F3-B3A2-2F68DC814F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663448"/>
            <a:ext cx="10723084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উচ্চারণস্থান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F9CD6-C9CC-4FFB-B9F8-9C003F9D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32" y="2217613"/>
            <a:ext cx="3226868" cy="3992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90210-1504-4904-8A7A-CAD68F42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31522"/>
            <a:ext cx="2411932" cy="3984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A1E78-942B-451E-83F6-08A3A274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09800"/>
            <a:ext cx="3187246" cy="4000378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AB2979B2-E7D8-43DE-A413-BDDC96997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096"/>
              </p:ext>
            </p:extLst>
          </p:nvPr>
        </p:nvGraphicFramePr>
        <p:xfrm>
          <a:off x="1726132" y="1776847"/>
          <a:ext cx="8776314" cy="44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314">
                  <a:extLst>
                    <a:ext uri="{9D8B030D-6E8A-4147-A177-3AD203B41FA5}">
                      <a16:colId xmlns:a16="http://schemas.microsoft.com/office/drawing/2014/main" val="2743719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উচ্চারণস্থান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উচ্চারণস্থান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অনুসারে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র্ণের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75007" marR="75007" marT="37503" marB="375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267200" y="685800"/>
            <a:ext cx="327660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71500" y="2362200"/>
            <a:ext cx="11049000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উচ্চারণস্থান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ব্যঞ্জনবর্ণগুলোর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40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B5F532-CDB3-43CD-92C6-0885FC75F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2">
            <a:extLst>
              <a:ext uri="{FF2B5EF4-FFF2-40B4-BE49-F238E27FC236}">
                <a16:creationId xmlns:a16="http://schemas.microsoft.com/office/drawing/2014/main" id="{1EB16327-F9E7-4A14-97F5-1D018945ADC9}"/>
              </a:ext>
            </a:extLst>
          </p:cNvPr>
          <p:cNvSpPr txBox="1">
            <a:spLocks/>
          </p:cNvSpPr>
          <p:nvPr/>
        </p:nvSpPr>
        <p:spPr>
          <a:xfrm>
            <a:off x="533400" y="4612038"/>
            <a:ext cx="11048999" cy="1592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42">
            <a:extLst>
              <a:ext uri="{FF2B5EF4-FFF2-40B4-BE49-F238E27FC236}">
                <a16:creationId xmlns:a16="http://schemas.microsoft.com/office/drawing/2014/main" id="{1EB16327-F9E7-4A14-97F5-1D018945A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1861151"/>
            <a:ext cx="2438400" cy="1285928"/>
          </a:xfrm>
          <a:noFill/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42">
            <a:extLst>
              <a:ext uri="{FF2B5EF4-FFF2-40B4-BE49-F238E27FC236}">
                <a16:creationId xmlns:a16="http://schemas.microsoft.com/office/drawing/2014/main" id="{1EB16327-F9E7-4A14-97F5-1D018945ADC9}"/>
              </a:ext>
            </a:extLst>
          </p:cNvPr>
          <p:cNvSpPr txBox="1">
            <a:spLocks/>
          </p:cNvSpPr>
          <p:nvPr/>
        </p:nvSpPr>
        <p:spPr>
          <a:xfrm>
            <a:off x="6222485" y="1029143"/>
            <a:ext cx="5486400" cy="29822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1" y="1219200"/>
            <a:ext cx="1905266" cy="2143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6065" y="351713"/>
            <a:ext cx="28905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7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0D231-E16E-4176-9D3C-E2D6637FB6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8328" y="693777"/>
            <a:ext cx="10635343" cy="5478423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5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5000" dirty="0"/>
          </a:p>
        </p:txBody>
      </p:sp>
    </p:spTree>
    <p:extLst>
      <p:ext uri="{BB962C8B-B14F-4D97-AF65-F5344CB8AC3E}">
        <p14:creationId xmlns:p14="http://schemas.microsoft.com/office/powerpoint/2010/main" val="271701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73F68-06AF-455C-9D41-282B3E0994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9067800" cy="3886200"/>
          </a:xfrm>
        </p:spPr>
        <p:txBody>
          <a:bodyPr>
            <a:noAutofit/>
          </a:bodyPr>
          <a:lstStyle/>
          <a:p>
            <a:r>
              <a:rPr lang="en-US" sz="15000" b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5000" b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br>
              <a:rPr lang="en-US" sz="15000" b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5000" b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b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5000" b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DE1912-C6E5-4231-BF4E-AC627C8905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42769"/>
            <a:ext cx="6629400" cy="523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990600" y="381000"/>
            <a:ext cx="10287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ইশারা-ইঙ্গিতের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69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3279F-7409-4495-990C-F722C1E1E5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724401" y="381001"/>
            <a:ext cx="21773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বাগযন্ত্র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792" t="-4" r="7171" b="1145"/>
          <a:stretch/>
        </p:blipFill>
        <p:spPr>
          <a:xfrm>
            <a:off x="2057401" y="1828800"/>
            <a:ext cx="4088423" cy="4502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828800"/>
            <a:ext cx="2860053" cy="4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E7406-7960-4AF6-B038-A5F257C87A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57200" y="956127"/>
            <a:ext cx="11430000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কণ্ঠনিঃসৃত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57200" y="2590800"/>
            <a:ext cx="11430000" cy="230832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সংশ্লিষ্টাতা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57200" y="4881772"/>
            <a:ext cx="10668000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বাগযন্ত্রের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00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7B27F0-C6AA-4E0F-B60C-53EE2F6E9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19101" y="457200"/>
            <a:ext cx="1146809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ধ্বনিগুলোকে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3733800" y="1594225"/>
            <a:ext cx="2438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স্বরধ্বনি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6629400" y="1594226"/>
            <a:ext cx="2590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মা-ছন্দ কবিতা - ইসিয়াক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8000"/>
          <a:stretch/>
        </p:blipFill>
        <p:spPr bwMode="auto">
          <a:xfrm>
            <a:off x="762000" y="2362200"/>
            <a:ext cx="3581400" cy="41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8200" y="3733800"/>
            <a:ext cx="6629400" cy="2057400"/>
          </a:xfrm>
        </p:spPr>
        <p:txBody>
          <a:bodyPr>
            <a:noAutofit/>
          </a:bodyPr>
          <a:lstStyle/>
          <a:p>
            <a:pPr algn="just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144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4992B-76D9-45EA-B545-CED1E7499D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28534" y="1378346"/>
            <a:ext cx="11206265" cy="212365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উচ্চারিত,সেই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স্বরধ্বনি।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776228"/>
            <a:ext cx="6152745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অ, আ, ই, উ, এ, ও,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57200" y="457200"/>
            <a:ext cx="2362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স্বরধ্বনি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7391400" y="5029200"/>
            <a:ext cx="3352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স্বরধ্বনি ৭টি</a:t>
            </a:r>
          </a:p>
        </p:txBody>
      </p:sp>
      <p:sp>
        <p:nvSpPr>
          <p:cNvPr id="3" name="Bent Arrow 2"/>
          <p:cNvSpPr/>
          <p:nvPr/>
        </p:nvSpPr>
        <p:spPr>
          <a:xfrm flipV="1">
            <a:off x="4579109" y="4898886"/>
            <a:ext cx="2411836" cy="5614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9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ADF1B-6046-47DB-B71A-32140971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" y="0"/>
            <a:ext cx="1214966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609600" y="1354485"/>
            <a:ext cx="10972800" cy="212365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না,সেই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381000" y="529679"/>
            <a:ext cx="2438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495801"/>
            <a:ext cx="1089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প্রকৃষ্টভাবে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শ্রুতিযোগ্য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1" y="358140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3253" y="5172910"/>
            <a:ext cx="556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 ক;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 প </a:t>
            </a:r>
          </a:p>
        </p:txBody>
      </p:sp>
    </p:spTree>
    <p:extLst>
      <p:ext uri="{BB962C8B-B14F-4D97-AF65-F5344CB8AC3E}">
        <p14:creationId xmlns:p14="http://schemas.microsoft.com/office/powerpoint/2010/main" val="29155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1258</TotalTime>
  <Words>627</Words>
  <Application>Microsoft Office PowerPoint</Application>
  <PresentationFormat>Widescreen</PresentationFormat>
  <Paragraphs>142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Wingdings</vt:lpstr>
      <vt:lpstr>Metropolitan</vt:lpstr>
      <vt:lpstr>PowerPoint Presentation</vt:lpstr>
      <vt:lpstr>PowerPoint Presentation</vt:lpstr>
      <vt:lpstr>অনলাইন ক্লাসে সবাইকে স্বাগত</vt:lpstr>
      <vt:lpstr>PowerPoint Presentation</vt:lpstr>
      <vt:lpstr>PowerPoint Presentation</vt:lpstr>
      <vt:lpstr>PowerPoint Presentation</vt:lpstr>
      <vt:lpstr>মা একা চলতে পারেন কিন্তু শিশু একা চলতে পারে না।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199</cp:revision>
  <dcterms:created xsi:type="dcterms:W3CDTF">2006-08-16T00:00:00Z</dcterms:created>
  <dcterms:modified xsi:type="dcterms:W3CDTF">2020-10-09T14:52:48Z</dcterms:modified>
</cp:coreProperties>
</file>