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9" r:id="rId15"/>
    <p:sldId id="270" r:id="rId16"/>
    <p:sldId id="272" r:id="rId17"/>
    <p:sldId id="273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8" y="-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419D2-E04C-4B49-A526-806E3F634A11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9F5C52-06A4-4EC9-AC48-CE8DB2AFBC36}">
      <dgm:prSet phldrT="[Text]" custT="1"/>
      <dgm:spPr/>
      <dgm:t>
        <a:bodyPr/>
        <a:lstStyle/>
        <a:p>
          <a:r>
            <a:rPr lang="en-US" sz="3600" b="1" dirty="0" smtClean="0">
              <a:latin typeface="Arial Black" pitchFamily="34" charset="0"/>
            </a:rPr>
            <a:t>What is Noun</a:t>
          </a:r>
          <a:endParaRPr lang="en-US" sz="3600" b="1" dirty="0">
            <a:latin typeface="Arial Black" pitchFamily="34" charset="0"/>
          </a:endParaRPr>
        </a:p>
      </dgm:t>
    </dgm:pt>
    <dgm:pt modelId="{EAAD4BCC-892F-4C9D-99B8-E4DE7C468648}" type="parTrans" cxnId="{B1A24E22-0690-4267-A414-91C6405E4954}">
      <dgm:prSet/>
      <dgm:spPr/>
      <dgm:t>
        <a:bodyPr/>
        <a:lstStyle/>
        <a:p>
          <a:endParaRPr lang="en-US"/>
        </a:p>
      </dgm:t>
    </dgm:pt>
    <dgm:pt modelId="{5A8FAC11-3E83-48B7-BA24-8CE8CB17E372}" type="sibTrans" cxnId="{B1A24E22-0690-4267-A414-91C6405E4954}">
      <dgm:prSet/>
      <dgm:spPr/>
      <dgm:t>
        <a:bodyPr/>
        <a:lstStyle/>
        <a:p>
          <a:endParaRPr lang="en-US"/>
        </a:p>
      </dgm:t>
    </dgm:pt>
    <dgm:pt modelId="{61516FC1-6533-4A7D-9BB9-8F5B238D239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500" dirty="0" smtClean="0">
            <a:solidFill>
              <a:srgbClr val="FF0000"/>
            </a:solidFill>
          </a:endParaRPr>
        </a:p>
        <a:p>
          <a:endParaRPr lang="en-US" sz="1500" dirty="0" smtClean="0">
            <a:solidFill>
              <a:srgbClr val="FF0000"/>
            </a:solidFill>
          </a:endParaRPr>
        </a:p>
        <a:p>
          <a:r>
            <a:rPr lang="en-US" sz="2400" b="1" dirty="0" smtClean="0">
              <a:solidFill>
                <a:srgbClr val="FF0000"/>
              </a:solidFill>
              <a:latin typeface="Arial Black" pitchFamily="34" charset="0"/>
            </a:rPr>
            <a:t>Person</a:t>
          </a:r>
          <a:r>
            <a:rPr lang="en-US" sz="1800" b="1" dirty="0" smtClean="0">
              <a:solidFill>
                <a:srgbClr val="FF0000"/>
              </a:solidFill>
              <a:latin typeface="Arial Black" pitchFamily="34" charset="0"/>
            </a:rPr>
            <a:t> </a:t>
          </a:r>
          <a:endParaRPr lang="en-US" sz="1800" b="1" dirty="0">
            <a:solidFill>
              <a:srgbClr val="FF0000"/>
            </a:solidFill>
            <a:latin typeface="Arial Black" pitchFamily="34" charset="0"/>
          </a:endParaRPr>
        </a:p>
      </dgm:t>
    </dgm:pt>
    <dgm:pt modelId="{DC55ED1B-6C33-44A7-B009-EE3CE7EE8472}" type="parTrans" cxnId="{2C330DDE-B079-4D30-94AE-506C6A659490}">
      <dgm:prSet/>
      <dgm:spPr/>
      <dgm:t>
        <a:bodyPr/>
        <a:lstStyle/>
        <a:p>
          <a:endParaRPr lang="en-US"/>
        </a:p>
      </dgm:t>
    </dgm:pt>
    <dgm:pt modelId="{BDD89042-00A1-46C2-A2E0-5389873258FF}" type="sibTrans" cxnId="{2C330DDE-B079-4D30-94AE-506C6A659490}">
      <dgm:prSet/>
      <dgm:spPr/>
      <dgm:t>
        <a:bodyPr/>
        <a:lstStyle/>
        <a:p>
          <a:endParaRPr lang="en-US"/>
        </a:p>
      </dgm:t>
    </dgm:pt>
    <dgm:pt modelId="{A140A811-0FF8-442E-86E3-DF2CD6FF204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Arial Black" pitchFamily="34" charset="0"/>
            </a:rPr>
            <a:t>Place</a:t>
          </a:r>
          <a:endParaRPr lang="en-US" sz="2400" dirty="0">
            <a:solidFill>
              <a:srgbClr val="FF0000"/>
            </a:solidFill>
            <a:latin typeface="Arial Black" pitchFamily="34" charset="0"/>
          </a:endParaRPr>
        </a:p>
      </dgm:t>
    </dgm:pt>
    <dgm:pt modelId="{49D53CBD-4B93-4A2B-AAC5-70AE77465626}" type="parTrans" cxnId="{76B27A33-AD96-475B-A2EF-2DAC7E090E36}">
      <dgm:prSet/>
      <dgm:spPr/>
      <dgm:t>
        <a:bodyPr/>
        <a:lstStyle/>
        <a:p>
          <a:endParaRPr lang="en-US"/>
        </a:p>
      </dgm:t>
    </dgm:pt>
    <dgm:pt modelId="{944543F2-8FF7-4C65-86AB-355ABC55303E}" type="sibTrans" cxnId="{76B27A33-AD96-475B-A2EF-2DAC7E090E36}">
      <dgm:prSet/>
      <dgm:spPr/>
      <dgm:t>
        <a:bodyPr/>
        <a:lstStyle/>
        <a:p>
          <a:endParaRPr lang="en-US"/>
        </a:p>
      </dgm:t>
    </dgm:pt>
    <dgm:pt modelId="{AAEC67D6-A9D6-41FD-98A2-6C5090988A6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2400" dirty="0" smtClean="0">
            <a:solidFill>
              <a:srgbClr val="FF0000"/>
            </a:solidFill>
            <a:latin typeface="Arial Black" pitchFamily="34" charset="0"/>
          </a:endParaRPr>
        </a:p>
        <a:p>
          <a:endParaRPr lang="en-US" sz="2400" dirty="0" smtClean="0">
            <a:solidFill>
              <a:srgbClr val="FF0000"/>
            </a:solidFill>
            <a:latin typeface="Arial Black" pitchFamily="34" charset="0"/>
          </a:endParaRPr>
        </a:p>
        <a:p>
          <a:r>
            <a:rPr lang="en-US" sz="2400" dirty="0" smtClean="0">
              <a:solidFill>
                <a:srgbClr val="FF0000"/>
              </a:solidFill>
              <a:latin typeface="Arial Black" pitchFamily="34" charset="0"/>
            </a:rPr>
            <a:t>Thing</a:t>
          </a:r>
          <a:endParaRPr lang="en-US" sz="2400" dirty="0">
            <a:solidFill>
              <a:srgbClr val="FF0000"/>
            </a:solidFill>
            <a:latin typeface="Arial Black" pitchFamily="34" charset="0"/>
          </a:endParaRPr>
        </a:p>
      </dgm:t>
    </dgm:pt>
    <dgm:pt modelId="{2837944C-7CC3-4371-83F1-44777FBD9B08}" type="parTrans" cxnId="{BD872D29-E8A4-431B-87DD-73B68E905435}">
      <dgm:prSet/>
      <dgm:spPr/>
      <dgm:t>
        <a:bodyPr/>
        <a:lstStyle/>
        <a:p>
          <a:endParaRPr lang="en-US"/>
        </a:p>
      </dgm:t>
    </dgm:pt>
    <dgm:pt modelId="{058FBDD3-9D43-46AD-A4EF-0CC5648C8E81}" type="sibTrans" cxnId="{BD872D29-E8A4-431B-87DD-73B68E905435}">
      <dgm:prSet/>
      <dgm:spPr/>
      <dgm:t>
        <a:bodyPr/>
        <a:lstStyle/>
        <a:p>
          <a:endParaRPr lang="en-US"/>
        </a:p>
      </dgm:t>
    </dgm:pt>
    <dgm:pt modelId="{2269228E-84D3-468E-A642-786EED3F5E9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B122E2B-E40F-4A67-AC10-4EFF46C7EE07}" type="parTrans" cxnId="{7E3A2992-D05A-4C4D-9B07-35241B6E095A}">
      <dgm:prSet/>
      <dgm:spPr/>
      <dgm:t>
        <a:bodyPr/>
        <a:lstStyle/>
        <a:p>
          <a:endParaRPr lang="en-US"/>
        </a:p>
      </dgm:t>
    </dgm:pt>
    <dgm:pt modelId="{4B4C113F-28EA-4FF7-AF3A-6BCFF246D537}" type="sibTrans" cxnId="{7E3A2992-D05A-4C4D-9B07-35241B6E095A}">
      <dgm:prSet/>
      <dgm:spPr/>
      <dgm:t>
        <a:bodyPr/>
        <a:lstStyle/>
        <a:p>
          <a:endParaRPr lang="en-US"/>
        </a:p>
      </dgm:t>
    </dgm:pt>
    <dgm:pt modelId="{786E0B1C-1C6D-437A-AA89-9F875F84202D}" type="pres">
      <dgm:prSet presAssocID="{D08419D2-E04C-4B49-A526-806E3F634A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70B4F-44B3-4A25-A482-5CFDA119FD67}" type="pres">
      <dgm:prSet presAssocID="{829F5C52-06A4-4EC9-AC48-CE8DB2AFBC36}" presName="centerShape" presStyleLbl="node0" presStyleIdx="0" presStyleCnt="1" custScaleX="113700" custScaleY="113699" custLinFactNeighborX="3864" custLinFactNeighborY="-91"/>
      <dgm:spPr/>
      <dgm:t>
        <a:bodyPr/>
        <a:lstStyle/>
        <a:p>
          <a:endParaRPr lang="en-US"/>
        </a:p>
      </dgm:t>
    </dgm:pt>
    <dgm:pt modelId="{0125D066-483B-48C4-BD48-EE2264470363}" type="pres">
      <dgm:prSet presAssocID="{61516FC1-6533-4A7D-9BB9-8F5B238D239F}" presName="node" presStyleLbl="node1" presStyleIdx="0" presStyleCnt="4" custScaleX="144380" custScaleY="117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22FB7-B882-45C9-9B16-5B29B814CB93}" type="pres">
      <dgm:prSet presAssocID="{61516FC1-6533-4A7D-9BB9-8F5B238D239F}" presName="dummy" presStyleCnt="0"/>
      <dgm:spPr/>
    </dgm:pt>
    <dgm:pt modelId="{D8A89943-83BD-49EB-BE6C-51EC4447A8B3}" type="pres">
      <dgm:prSet presAssocID="{BDD89042-00A1-46C2-A2E0-5389873258F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FC8798C-4410-48C2-AF06-07924A189A23}" type="pres">
      <dgm:prSet presAssocID="{A140A811-0FF8-442E-86E3-DF2CD6FF2046}" presName="node" presStyleLbl="node1" presStyleIdx="1" presStyleCnt="4" custScaleX="119909" custScaleY="11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C0896-1B12-48F3-9E02-C6D5F28B0386}" type="pres">
      <dgm:prSet presAssocID="{A140A811-0FF8-442E-86E3-DF2CD6FF2046}" presName="dummy" presStyleCnt="0"/>
      <dgm:spPr/>
    </dgm:pt>
    <dgm:pt modelId="{3E455918-C0F8-45FA-936A-E3FDFE5263E4}" type="pres">
      <dgm:prSet presAssocID="{944543F2-8FF7-4C65-86AB-355ABC5530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A67E7D0-1F75-4D46-AEB0-7906A2A0EB69}" type="pres">
      <dgm:prSet presAssocID="{AAEC67D6-A9D6-41FD-98A2-6C5090988A65}" presName="node" presStyleLbl="node1" presStyleIdx="2" presStyleCnt="4" custScaleX="150136" custScaleY="114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609FE-EA34-4DAA-8F5D-C935D3690137}" type="pres">
      <dgm:prSet presAssocID="{AAEC67D6-A9D6-41FD-98A2-6C5090988A65}" presName="dummy" presStyleCnt="0"/>
      <dgm:spPr/>
    </dgm:pt>
    <dgm:pt modelId="{79826D33-16D4-45D9-B507-580926FE02F8}" type="pres">
      <dgm:prSet presAssocID="{058FBDD3-9D43-46AD-A4EF-0CC5648C8E8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EA2C96C-F7D1-466C-9272-7E764827A4C3}" type="pres">
      <dgm:prSet presAssocID="{2269228E-84D3-468E-A642-786EED3F5E91}" presName="node" presStyleLbl="node1" presStyleIdx="3" presStyleCnt="4" custScaleX="171230" custScaleY="113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0E02-035E-47A0-9AED-84C2EE6444A2}" type="pres">
      <dgm:prSet presAssocID="{2269228E-84D3-468E-A642-786EED3F5E91}" presName="dummy" presStyleCnt="0"/>
      <dgm:spPr/>
    </dgm:pt>
    <dgm:pt modelId="{CF25B413-6706-4232-BE0E-6F1DCD112778}" type="pres">
      <dgm:prSet presAssocID="{4B4C113F-28EA-4FF7-AF3A-6BCFF246D53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7A28CDD-31F3-4F81-AF75-96E34A4585E5}" type="presOf" srcId="{4B4C113F-28EA-4FF7-AF3A-6BCFF246D537}" destId="{CF25B413-6706-4232-BE0E-6F1DCD112778}" srcOrd="0" destOrd="0" presId="urn:microsoft.com/office/officeart/2005/8/layout/radial6"/>
    <dgm:cxn modelId="{E58EECBA-BBF5-4B60-9568-E9311C6EA42E}" type="presOf" srcId="{2269228E-84D3-468E-A642-786EED3F5E91}" destId="{4EA2C96C-F7D1-466C-9272-7E764827A4C3}" srcOrd="0" destOrd="0" presId="urn:microsoft.com/office/officeart/2005/8/layout/radial6"/>
    <dgm:cxn modelId="{E926B20D-0F4C-41C2-A21D-CEAFCB3EA62A}" type="presOf" srcId="{829F5C52-06A4-4EC9-AC48-CE8DB2AFBC36}" destId="{C2270B4F-44B3-4A25-A482-5CFDA119FD67}" srcOrd="0" destOrd="0" presId="urn:microsoft.com/office/officeart/2005/8/layout/radial6"/>
    <dgm:cxn modelId="{518F3F00-8E65-4200-8DE4-48FCE101BB8F}" type="presOf" srcId="{944543F2-8FF7-4C65-86AB-355ABC55303E}" destId="{3E455918-C0F8-45FA-936A-E3FDFE5263E4}" srcOrd="0" destOrd="0" presId="urn:microsoft.com/office/officeart/2005/8/layout/radial6"/>
    <dgm:cxn modelId="{BD872D29-E8A4-431B-87DD-73B68E905435}" srcId="{829F5C52-06A4-4EC9-AC48-CE8DB2AFBC36}" destId="{AAEC67D6-A9D6-41FD-98A2-6C5090988A65}" srcOrd="2" destOrd="0" parTransId="{2837944C-7CC3-4371-83F1-44777FBD9B08}" sibTransId="{058FBDD3-9D43-46AD-A4EF-0CC5648C8E81}"/>
    <dgm:cxn modelId="{B1A24E22-0690-4267-A414-91C6405E4954}" srcId="{D08419D2-E04C-4B49-A526-806E3F634A11}" destId="{829F5C52-06A4-4EC9-AC48-CE8DB2AFBC36}" srcOrd="0" destOrd="0" parTransId="{EAAD4BCC-892F-4C9D-99B8-E4DE7C468648}" sibTransId="{5A8FAC11-3E83-48B7-BA24-8CE8CB17E372}"/>
    <dgm:cxn modelId="{7B30CB41-0074-44BB-A5EC-1562BAEB56F4}" type="presOf" srcId="{D08419D2-E04C-4B49-A526-806E3F634A11}" destId="{786E0B1C-1C6D-437A-AA89-9F875F84202D}" srcOrd="0" destOrd="0" presId="urn:microsoft.com/office/officeart/2005/8/layout/radial6"/>
    <dgm:cxn modelId="{76B27A33-AD96-475B-A2EF-2DAC7E090E36}" srcId="{829F5C52-06A4-4EC9-AC48-CE8DB2AFBC36}" destId="{A140A811-0FF8-442E-86E3-DF2CD6FF2046}" srcOrd="1" destOrd="0" parTransId="{49D53CBD-4B93-4A2B-AAC5-70AE77465626}" sibTransId="{944543F2-8FF7-4C65-86AB-355ABC55303E}"/>
    <dgm:cxn modelId="{B7145EF3-5A0B-4A33-A5F4-7D285C27C5A4}" type="presOf" srcId="{AAEC67D6-A9D6-41FD-98A2-6C5090988A65}" destId="{FA67E7D0-1F75-4D46-AEB0-7906A2A0EB69}" srcOrd="0" destOrd="0" presId="urn:microsoft.com/office/officeart/2005/8/layout/radial6"/>
    <dgm:cxn modelId="{2462E7EC-7829-41C5-ADF4-8724E27CE3E5}" type="presOf" srcId="{61516FC1-6533-4A7D-9BB9-8F5B238D239F}" destId="{0125D066-483B-48C4-BD48-EE2264470363}" srcOrd="0" destOrd="0" presId="urn:microsoft.com/office/officeart/2005/8/layout/radial6"/>
    <dgm:cxn modelId="{4F959237-2563-4440-A1DA-4934CF5437D7}" type="presOf" srcId="{058FBDD3-9D43-46AD-A4EF-0CC5648C8E81}" destId="{79826D33-16D4-45D9-B507-580926FE02F8}" srcOrd="0" destOrd="0" presId="urn:microsoft.com/office/officeart/2005/8/layout/radial6"/>
    <dgm:cxn modelId="{2C330DDE-B079-4D30-94AE-506C6A659490}" srcId="{829F5C52-06A4-4EC9-AC48-CE8DB2AFBC36}" destId="{61516FC1-6533-4A7D-9BB9-8F5B238D239F}" srcOrd="0" destOrd="0" parTransId="{DC55ED1B-6C33-44A7-B009-EE3CE7EE8472}" sibTransId="{BDD89042-00A1-46C2-A2E0-5389873258FF}"/>
    <dgm:cxn modelId="{19474F57-08EE-47E6-90C3-9915F77ED28D}" type="presOf" srcId="{BDD89042-00A1-46C2-A2E0-5389873258FF}" destId="{D8A89943-83BD-49EB-BE6C-51EC4447A8B3}" srcOrd="0" destOrd="0" presId="urn:microsoft.com/office/officeart/2005/8/layout/radial6"/>
    <dgm:cxn modelId="{FBE42C50-9D9A-4A60-9340-F1254A27AA45}" type="presOf" srcId="{A140A811-0FF8-442E-86E3-DF2CD6FF2046}" destId="{1FC8798C-4410-48C2-AF06-07924A189A23}" srcOrd="0" destOrd="0" presId="urn:microsoft.com/office/officeart/2005/8/layout/radial6"/>
    <dgm:cxn modelId="{7E3A2992-D05A-4C4D-9B07-35241B6E095A}" srcId="{829F5C52-06A4-4EC9-AC48-CE8DB2AFBC36}" destId="{2269228E-84D3-468E-A642-786EED3F5E91}" srcOrd="3" destOrd="0" parTransId="{DB122E2B-E40F-4A67-AC10-4EFF46C7EE07}" sibTransId="{4B4C113F-28EA-4FF7-AF3A-6BCFF246D537}"/>
    <dgm:cxn modelId="{EC4B0BFD-0F80-4C9F-8D27-EB67321385A5}" type="presParOf" srcId="{786E0B1C-1C6D-437A-AA89-9F875F84202D}" destId="{C2270B4F-44B3-4A25-A482-5CFDA119FD67}" srcOrd="0" destOrd="0" presId="urn:microsoft.com/office/officeart/2005/8/layout/radial6"/>
    <dgm:cxn modelId="{842F144C-22E4-4F58-A54B-059458D84271}" type="presParOf" srcId="{786E0B1C-1C6D-437A-AA89-9F875F84202D}" destId="{0125D066-483B-48C4-BD48-EE2264470363}" srcOrd="1" destOrd="0" presId="urn:microsoft.com/office/officeart/2005/8/layout/radial6"/>
    <dgm:cxn modelId="{8F06327E-7E80-4521-A8EE-640FA69E097C}" type="presParOf" srcId="{786E0B1C-1C6D-437A-AA89-9F875F84202D}" destId="{ABF22FB7-B882-45C9-9B16-5B29B814CB93}" srcOrd="2" destOrd="0" presId="urn:microsoft.com/office/officeart/2005/8/layout/radial6"/>
    <dgm:cxn modelId="{6E3C55C1-EBB9-44B8-B889-A730765230C6}" type="presParOf" srcId="{786E0B1C-1C6D-437A-AA89-9F875F84202D}" destId="{D8A89943-83BD-49EB-BE6C-51EC4447A8B3}" srcOrd="3" destOrd="0" presId="urn:microsoft.com/office/officeart/2005/8/layout/radial6"/>
    <dgm:cxn modelId="{90604ADF-3E02-4D05-9A7E-4C4B780552BE}" type="presParOf" srcId="{786E0B1C-1C6D-437A-AA89-9F875F84202D}" destId="{1FC8798C-4410-48C2-AF06-07924A189A23}" srcOrd="4" destOrd="0" presId="urn:microsoft.com/office/officeart/2005/8/layout/radial6"/>
    <dgm:cxn modelId="{7FC89ECF-B5C1-4462-9260-8F96A1898CC6}" type="presParOf" srcId="{786E0B1C-1C6D-437A-AA89-9F875F84202D}" destId="{021C0896-1B12-48F3-9E02-C6D5F28B0386}" srcOrd="5" destOrd="0" presId="urn:microsoft.com/office/officeart/2005/8/layout/radial6"/>
    <dgm:cxn modelId="{E8EFB692-080F-41D7-87E6-D13C3FE61DCC}" type="presParOf" srcId="{786E0B1C-1C6D-437A-AA89-9F875F84202D}" destId="{3E455918-C0F8-45FA-936A-E3FDFE5263E4}" srcOrd="6" destOrd="0" presId="urn:microsoft.com/office/officeart/2005/8/layout/radial6"/>
    <dgm:cxn modelId="{44CD0F20-1F8C-4254-B4D8-A6109D090AE7}" type="presParOf" srcId="{786E0B1C-1C6D-437A-AA89-9F875F84202D}" destId="{FA67E7D0-1F75-4D46-AEB0-7906A2A0EB69}" srcOrd="7" destOrd="0" presId="urn:microsoft.com/office/officeart/2005/8/layout/radial6"/>
    <dgm:cxn modelId="{4963C554-B5B5-4749-AF53-0678E31688C8}" type="presParOf" srcId="{786E0B1C-1C6D-437A-AA89-9F875F84202D}" destId="{15B609FE-EA34-4DAA-8F5D-C935D3690137}" srcOrd="8" destOrd="0" presId="urn:microsoft.com/office/officeart/2005/8/layout/radial6"/>
    <dgm:cxn modelId="{DC11A2E0-7B93-4542-8CAE-4F0C1F52DDD8}" type="presParOf" srcId="{786E0B1C-1C6D-437A-AA89-9F875F84202D}" destId="{79826D33-16D4-45D9-B507-580926FE02F8}" srcOrd="9" destOrd="0" presId="urn:microsoft.com/office/officeart/2005/8/layout/radial6"/>
    <dgm:cxn modelId="{5EE775B5-036D-4338-B0A5-577811026767}" type="presParOf" srcId="{786E0B1C-1C6D-437A-AA89-9F875F84202D}" destId="{4EA2C96C-F7D1-466C-9272-7E764827A4C3}" srcOrd="10" destOrd="0" presId="urn:microsoft.com/office/officeart/2005/8/layout/radial6"/>
    <dgm:cxn modelId="{AAE2CDBD-AA39-4681-AB9D-D2CDB4C18396}" type="presParOf" srcId="{786E0B1C-1C6D-437A-AA89-9F875F84202D}" destId="{54BF0E02-035E-47A0-9AED-84C2EE6444A2}" srcOrd="11" destOrd="0" presId="urn:microsoft.com/office/officeart/2005/8/layout/radial6"/>
    <dgm:cxn modelId="{090C26C5-AE31-416F-8FD7-CF960EB880D0}" type="presParOf" srcId="{786E0B1C-1C6D-437A-AA89-9F875F84202D}" destId="{CF25B413-6706-4232-BE0E-6F1DCD1127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5B413-6706-4232-BE0E-6F1DCD112778}">
      <dsp:nvSpPr>
        <dsp:cNvPr id="0" name=""/>
        <dsp:cNvSpPr/>
      </dsp:nvSpPr>
      <dsp:spPr>
        <a:xfrm>
          <a:off x="1790423" y="662584"/>
          <a:ext cx="4336974" cy="4336974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6D33-16D4-45D9-B507-580926FE02F8}">
      <dsp:nvSpPr>
        <dsp:cNvPr id="0" name=""/>
        <dsp:cNvSpPr/>
      </dsp:nvSpPr>
      <dsp:spPr>
        <a:xfrm>
          <a:off x="1790423" y="662584"/>
          <a:ext cx="4336974" cy="4336974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55918-C0F8-45FA-936A-E3FDFE5263E4}">
      <dsp:nvSpPr>
        <dsp:cNvPr id="0" name=""/>
        <dsp:cNvSpPr/>
      </dsp:nvSpPr>
      <dsp:spPr>
        <a:xfrm>
          <a:off x="1790423" y="662584"/>
          <a:ext cx="4336974" cy="4336974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89943-83BD-49EB-BE6C-51EC4447A8B3}">
      <dsp:nvSpPr>
        <dsp:cNvPr id="0" name=""/>
        <dsp:cNvSpPr/>
      </dsp:nvSpPr>
      <dsp:spPr>
        <a:xfrm>
          <a:off x="1790423" y="662584"/>
          <a:ext cx="4336974" cy="4336974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70B4F-44B3-4A25-A482-5CFDA119FD67}">
      <dsp:nvSpPr>
        <dsp:cNvPr id="0" name=""/>
        <dsp:cNvSpPr/>
      </dsp:nvSpPr>
      <dsp:spPr>
        <a:xfrm>
          <a:off x="2987408" y="1692031"/>
          <a:ext cx="2270390" cy="227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 Black" pitchFamily="34" charset="0"/>
            </a:rPr>
            <a:t>What is Noun</a:t>
          </a:r>
          <a:endParaRPr lang="en-US" sz="3600" b="1" kern="1200" dirty="0">
            <a:latin typeface="Arial Black" pitchFamily="34" charset="0"/>
          </a:endParaRPr>
        </a:p>
      </dsp:txBody>
      <dsp:txXfrm>
        <a:off x="3319899" y="2024519"/>
        <a:ext cx="1605408" cy="1605394"/>
      </dsp:txXfrm>
    </dsp:sp>
    <dsp:sp modelId="{0125D066-483B-48C4-BD48-EE2264470363}">
      <dsp:nvSpPr>
        <dsp:cNvPr id="0" name=""/>
        <dsp:cNvSpPr/>
      </dsp:nvSpPr>
      <dsp:spPr>
        <a:xfrm>
          <a:off x="2949855" y="-109422"/>
          <a:ext cx="2018111" cy="1644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Arial Black" pitchFamily="34" charset="0"/>
            </a:rPr>
            <a:t>Person</a:t>
          </a:r>
          <a:r>
            <a:rPr lang="en-US" sz="1800" b="1" kern="1200" dirty="0" smtClean="0">
              <a:solidFill>
                <a:srgbClr val="FF0000"/>
              </a:solidFill>
              <a:latin typeface="Arial Black" pitchFamily="34" charset="0"/>
            </a:rPr>
            <a:t> </a:t>
          </a:r>
          <a:endParaRPr lang="en-US" sz="18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3245401" y="131432"/>
        <a:ext cx="1427019" cy="1162945"/>
      </dsp:txXfrm>
    </dsp:sp>
    <dsp:sp modelId="{1FC8798C-4410-48C2-AF06-07924A189A23}">
      <dsp:nvSpPr>
        <dsp:cNvPr id="0" name=""/>
        <dsp:cNvSpPr/>
      </dsp:nvSpPr>
      <dsp:spPr>
        <a:xfrm>
          <a:off x="5239048" y="2026985"/>
          <a:ext cx="1676061" cy="16081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Arial Black" pitchFamily="34" charset="0"/>
            </a:rPr>
            <a:t>Place</a:t>
          </a:r>
          <a:endParaRPr lang="en-US" sz="24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5484501" y="2262496"/>
        <a:ext cx="1185155" cy="1137149"/>
      </dsp:txXfrm>
    </dsp:sp>
    <dsp:sp modelId="{FA67E7D0-1F75-4D46-AEB0-7906A2A0EB69}">
      <dsp:nvSpPr>
        <dsp:cNvPr id="0" name=""/>
        <dsp:cNvSpPr/>
      </dsp:nvSpPr>
      <dsp:spPr>
        <a:xfrm>
          <a:off x="2909627" y="4150255"/>
          <a:ext cx="2098567" cy="15979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rgbClr val="FF0000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rgbClr val="FF0000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Arial Black" pitchFamily="34" charset="0"/>
            </a:rPr>
            <a:t>Thing</a:t>
          </a:r>
          <a:endParaRPr lang="en-US" sz="24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3216955" y="4384272"/>
        <a:ext cx="1483911" cy="1129933"/>
      </dsp:txXfrm>
    </dsp:sp>
    <dsp:sp modelId="{4EA2C96C-F7D1-466C-9272-7E764827A4C3}">
      <dsp:nvSpPr>
        <dsp:cNvPr id="0" name=""/>
        <dsp:cNvSpPr/>
      </dsp:nvSpPr>
      <dsp:spPr>
        <a:xfrm>
          <a:off x="644036" y="2038657"/>
          <a:ext cx="2393414" cy="15848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994543" y="2270750"/>
        <a:ext cx="1692400" cy="1120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B04B-BEAE-4868-8F3C-0BA4FA2ACF3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E46F8-882D-40C2-8AF7-316243CCE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5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make the students’ pair. The ask them to complete the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46F8-882D-40C2-8AF7-316243CCE5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ask 3/4</a:t>
            </a:r>
            <a:r>
              <a:rPr lang="en-US" baseline="0" dirty="0" smtClean="0"/>
              <a:t> students the definition of different Nouns. And correct their answers orally if they are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46F8-882D-40C2-8AF7-316243CCE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395" y="329185"/>
            <a:ext cx="1134793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6748" y="434162"/>
            <a:ext cx="110483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0785" y="1820206"/>
            <a:ext cx="10337562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0785" y="3685032"/>
            <a:ext cx="10337562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01" y="4983480"/>
            <a:ext cx="10884845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901" y="530352"/>
            <a:ext cx="10884845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533405"/>
            <a:ext cx="2635065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9440" y="533403"/>
            <a:ext cx="7905195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01" y="4983480"/>
            <a:ext cx="10884845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01" y="530352"/>
            <a:ext cx="10884845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5395" y="329185"/>
            <a:ext cx="1134793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6748" y="434163"/>
            <a:ext cx="110483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14" y="4928616"/>
            <a:ext cx="10884845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914" y="5624484"/>
            <a:ext cx="10884845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106" y="530352"/>
            <a:ext cx="522959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794" y="530352"/>
            <a:ext cx="522959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01" y="4983480"/>
            <a:ext cx="10884845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629" y="579438"/>
            <a:ext cx="522959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87547" y="579438"/>
            <a:ext cx="522959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7629" y="1447800"/>
            <a:ext cx="522959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547" y="1447800"/>
            <a:ext cx="522959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395" y="329185"/>
            <a:ext cx="1134793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776" y="533400"/>
            <a:ext cx="3952597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66859" y="1447802"/>
            <a:ext cx="3952597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2652" y="930144"/>
            <a:ext cx="615295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395" y="329185"/>
            <a:ext cx="1134793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13288" y="434162"/>
            <a:ext cx="30918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5012056"/>
            <a:ext cx="10945654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595632" y="533400"/>
            <a:ext cx="297965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0583" y="435768"/>
            <a:ext cx="7880871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395" y="329185"/>
            <a:ext cx="1134793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6748" y="434162"/>
            <a:ext cx="110483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68901" y="4985590"/>
            <a:ext cx="10884845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8901" y="530352"/>
            <a:ext cx="10884845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22647" y="6111876"/>
            <a:ext cx="30404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63107" y="6111876"/>
            <a:ext cx="304046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03567" y="6111876"/>
            <a:ext cx="60809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395" y="304800"/>
            <a:ext cx="11351049" cy="6248400"/>
            <a:chOff x="405395" y="304800"/>
            <a:chExt cx="11351049" cy="6248400"/>
          </a:xfrm>
        </p:grpSpPr>
        <p:pic>
          <p:nvPicPr>
            <p:cNvPr id="2" name="Picture 1" descr="8022431576_4866e6f285_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395" y="304800"/>
              <a:ext cx="11351049" cy="6248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31019" y="609600"/>
              <a:ext cx="709440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Arial Black" pitchFamily="34" charset="0"/>
                </a:rPr>
                <a:t>Welcome </a:t>
              </a:r>
              <a:endParaRPr lang="en-US" sz="6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2119" y="381000"/>
            <a:ext cx="4038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Common Noun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119" y="8382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A </a:t>
            </a:r>
            <a:r>
              <a:rPr lang="en-US" sz="2400" b="1" dirty="0" smtClean="0">
                <a:latin typeface="Arial Black" pitchFamily="34" charset="0"/>
              </a:rPr>
              <a:t>common noun</a:t>
            </a:r>
            <a:r>
              <a:rPr lang="en-US" sz="2400" dirty="0" smtClean="0">
                <a:latin typeface="Arial Black" pitchFamily="34" charset="0"/>
              </a:rPr>
              <a:t> is the generic name for a person, place, or thing in a class or group.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9" y="1676400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যে</a:t>
            </a:r>
            <a:r>
              <a:rPr lang="en-US" sz="2000" dirty="0" smtClean="0">
                <a:latin typeface="Arial Black" pitchFamily="34" charset="0"/>
              </a:rPr>
              <a:t> Noun </a:t>
            </a:r>
            <a:r>
              <a:rPr lang="en-US" sz="2000" dirty="0" err="1" smtClean="0">
                <a:latin typeface="Arial Black" pitchFamily="34" charset="0"/>
              </a:rPr>
              <a:t>দ্বারা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এক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জাতীয়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ব্যক্তি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বস্তু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প্রাণীর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সাধারণ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নাম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বুঝায়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তাকে</a:t>
            </a:r>
            <a:r>
              <a:rPr lang="en-US" sz="2000" dirty="0" smtClean="0">
                <a:latin typeface="Arial Black" pitchFamily="34" charset="0"/>
              </a:rPr>
              <a:t> Common Noun </a:t>
            </a:r>
            <a:r>
              <a:rPr lang="en-US" sz="2000" dirty="0" err="1" smtClean="0">
                <a:latin typeface="Arial Black" pitchFamily="34" charset="0"/>
              </a:rPr>
              <a:t>বলে</a:t>
            </a:r>
            <a:r>
              <a:rPr lang="en-US" sz="2000" dirty="0" smtClean="0">
                <a:latin typeface="Arial Black" pitchFamily="34" charset="0"/>
              </a:rPr>
              <a:t>।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8319" y="20382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Example: Boy, Girl, Player, River etc.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0719" y="3037840"/>
          <a:ext cx="109728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6019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Proper</a:t>
                      </a:r>
                      <a:r>
                        <a:rPr lang="en-US" sz="2400" baseline="0" dirty="0" smtClean="0">
                          <a:latin typeface="Arial Black" pitchFamily="34" charset="0"/>
                        </a:rPr>
                        <a:t> Noun 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Common Noun 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17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Dhaka,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Khulna, Barisal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City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শহরের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 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171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Black" pitchFamily="34" charset="0"/>
                        </a:rPr>
                        <a:t>Padma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Meghna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Jamuna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River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নদীর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171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Black" pitchFamily="34" charset="0"/>
                        </a:rPr>
                        <a:t>Rana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Nahin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Nabid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Boy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বালকের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171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Black" pitchFamily="34" charset="0"/>
                        </a:rPr>
                        <a:t>Rina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Mina, Tina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Girl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বালিকার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17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Bangladesh, India, Japan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Country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দেশের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519" y="2514600"/>
            <a:ext cx="1104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 Black" pitchFamily="34" charset="0"/>
              </a:rPr>
              <a:t>Differences between Proper Noun and Common Noun are following: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442119" y="533400"/>
            <a:ext cx="11201400" cy="762000"/>
          </a:xfrm>
          <a:prstGeom prst="ribbon">
            <a:avLst>
              <a:gd name="adj1" fmla="val 0"/>
              <a:gd name="adj2" fmla="val 45345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Pair Work</a:t>
            </a:r>
            <a:endParaRPr lang="en-US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32061"/>
              </p:ext>
            </p:extLst>
          </p:nvPr>
        </p:nvGraphicFramePr>
        <p:xfrm>
          <a:off x="670719" y="2190809"/>
          <a:ext cx="10744200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776"/>
                <a:gridCol w="4845424"/>
              </a:tblGrid>
              <a:tr h="75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Proper Noun 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Common Noun 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7956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Black" pitchFamily="34" charset="0"/>
                        </a:rPr>
                        <a:t>Sakib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Musfiq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Mashrafi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5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Joy,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Abid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Kamal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956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Black" pitchFamily="34" charset="0"/>
                        </a:rPr>
                        <a:t>Rani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Sumi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Kajol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Dhaka, Khulna, Barisal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Black" pitchFamily="34" charset="0"/>
                        </a:rPr>
                        <a:t>Padma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Meghna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Jamuna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8119" y="1524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Complete the chart with Common Nouns.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319" y="4191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Girl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319" y="3581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Boy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0181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Player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319" y="4724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City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4319" y="531489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River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4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719" y="381000"/>
            <a:ext cx="4191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Collective Noun 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119" y="914401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A Collective Noun is the name of a group of similar things or persons, taken as a whole.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19" y="1806714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যে</a:t>
            </a:r>
            <a:r>
              <a:rPr lang="en-US" sz="2000" dirty="0" smtClean="0">
                <a:latin typeface="Arial Black" pitchFamily="34" charset="0"/>
              </a:rPr>
              <a:t> Noun </a:t>
            </a:r>
            <a:r>
              <a:rPr lang="en-US" sz="2000" dirty="0" err="1" smtClean="0">
                <a:latin typeface="Arial Black" pitchFamily="34" charset="0"/>
              </a:rPr>
              <a:t>একই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জাতীয়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কোন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ব্যক্তি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বা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বস্তুকে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পৃথকভাবে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না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বুঝিয়ে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সমষ্টিকে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বুঝায়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তাকে</a:t>
            </a:r>
            <a:r>
              <a:rPr lang="en-US" sz="2000" dirty="0" smtClean="0">
                <a:latin typeface="Arial Black" pitchFamily="34" charset="0"/>
              </a:rPr>
              <a:t> Collective Noun </a:t>
            </a:r>
            <a:r>
              <a:rPr lang="en-US" sz="2000" dirty="0" err="1" smtClean="0">
                <a:latin typeface="Arial Black" pitchFamily="34" charset="0"/>
              </a:rPr>
              <a:t>বলে</a:t>
            </a:r>
            <a:r>
              <a:rPr lang="en-US" sz="2000" dirty="0" smtClean="0">
                <a:latin typeface="Arial Black" pitchFamily="34" charset="0"/>
              </a:rPr>
              <a:t>। </a:t>
            </a:r>
            <a:r>
              <a:rPr lang="en-US" sz="2000" dirty="0" err="1" smtClean="0">
                <a:latin typeface="Arial Black" pitchFamily="34" charset="0"/>
              </a:rPr>
              <a:t>যেমনঃ</a:t>
            </a:r>
            <a:r>
              <a:rPr lang="en-US" sz="2000" dirty="0" smtClean="0">
                <a:latin typeface="Arial Black" pitchFamily="34" charset="0"/>
              </a:rPr>
              <a:t> Class, army, team, group etc.</a:t>
            </a:r>
            <a:endParaRPr lang="en-US" sz="2000" dirty="0"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719" y="3185160"/>
          <a:ext cx="10972800" cy="302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5663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Common Noun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Collective Noun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08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Sheep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ভেড়ার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Black" pitchFamily="34" charset="0"/>
                        </a:rPr>
                        <a:t>Flock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অনেকগুলি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ভেড়ার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সমষ্টি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4908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Player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খেলোয়াড়ের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Team 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অনেকগুলি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খেলোয়াড়ের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সমষ্টি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908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Student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ছাত্র-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ছাত্রীর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Class 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অনেকগুলি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ছাত্র-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ছাত্রীর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সমষ্টি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908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Chairman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চেয়ারম্যানের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Committee 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অনেকগুলি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চেয়ারম্যানের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সমষ্টি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9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Black" pitchFamily="34" charset="0"/>
                        </a:rPr>
                        <a:t>Robbers (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সকল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ডাকাতদের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সাধারণ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নাম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endParaRPr lang="en-US" sz="2000" dirty="0" smtClean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Black" pitchFamily="34" charset="0"/>
                        </a:rPr>
                        <a:t>Gang 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অনেকগুলি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ডাকাতের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Black" pitchFamily="34" charset="0"/>
                        </a:rPr>
                        <a:t>সমষ্টি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)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319" y="2724090"/>
            <a:ext cx="110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Differences between Common Nouns and Collective Nouns are following: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3119" y="381000"/>
            <a:ext cx="3810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Material Noun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19" y="914400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A material noun denotes the matter or substance of which things are made.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1727537"/>
            <a:ext cx="1112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Black" pitchFamily="34" charset="0"/>
              </a:rPr>
              <a:t>যে</a:t>
            </a:r>
            <a:r>
              <a:rPr lang="en-US" sz="2000" b="1" dirty="0" smtClean="0">
                <a:latin typeface="Arial Black" pitchFamily="34" charset="0"/>
              </a:rPr>
              <a:t> Noun </a:t>
            </a:r>
            <a:r>
              <a:rPr lang="en-US" sz="2000" b="1" dirty="0" err="1" smtClean="0">
                <a:latin typeface="Arial Black" pitchFamily="34" charset="0"/>
              </a:rPr>
              <a:t>কে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গণনা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করা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যায়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না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শুধুমাত্র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ওজন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দ্বারা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পরিমান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নির্ধারণ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করা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যায়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বা</a:t>
            </a:r>
            <a:r>
              <a:rPr lang="en-US" sz="2000" b="1" dirty="0" smtClean="0">
                <a:latin typeface="Arial Black" pitchFamily="34" charset="0"/>
              </a:rPr>
              <a:t>, </a:t>
            </a:r>
            <a:r>
              <a:rPr lang="en-US" sz="2000" b="1" dirty="0" err="1" smtClean="0">
                <a:latin typeface="Arial Black" pitchFamily="34" charset="0"/>
              </a:rPr>
              <a:t>যে</a:t>
            </a:r>
            <a:r>
              <a:rPr lang="en-US" sz="2000" b="1" dirty="0" smtClean="0">
                <a:latin typeface="Arial Black" pitchFamily="34" charset="0"/>
              </a:rPr>
              <a:t> Noun </a:t>
            </a:r>
            <a:r>
              <a:rPr lang="en-US" sz="2000" b="1" dirty="0" err="1" smtClean="0">
                <a:latin typeface="Arial Black" pitchFamily="34" charset="0"/>
              </a:rPr>
              <a:t>দ্বারা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কোন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পদার্থের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সমুদয়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অংশকে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অখন্ডভাবে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বুঝায়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কিন্তু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সে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পদার্থ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হতে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উৎপন্ন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কোন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বস্তুকে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বুঝায়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না</a:t>
            </a:r>
            <a:r>
              <a:rPr lang="en-US" sz="2000" b="1" dirty="0" smtClean="0">
                <a:latin typeface="Arial Black" pitchFamily="34" charset="0"/>
              </a:rPr>
              <a:t>, </a:t>
            </a:r>
            <a:r>
              <a:rPr lang="en-US" sz="2000" b="1" dirty="0" err="1" smtClean="0">
                <a:latin typeface="Arial Black" pitchFamily="34" charset="0"/>
              </a:rPr>
              <a:t>তাকে</a:t>
            </a:r>
            <a:r>
              <a:rPr lang="en-US" sz="2000" b="1" dirty="0" smtClean="0">
                <a:latin typeface="Arial Black" pitchFamily="34" charset="0"/>
              </a:rPr>
              <a:t> Material Noun </a:t>
            </a:r>
            <a:r>
              <a:rPr lang="en-US" sz="2000" b="1" dirty="0" err="1" smtClean="0">
                <a:latin typeface="Arial Black" pitchFamily="34" charset="0"/>
              </a:rPr>
              <a:t>বলে</a:t>
            </a:r>
            <a:r>
              <a:rPr lang="en-US" sz="2000" b="1" dirty="0" smtClean="0">
                <a:latin typeface="Arial Black" pitchFamily="34" charset="0"/>
              </a:rPr>
              <a:t>। </a:t>
            </a:r>
            <a:r>
              <a:rPr lang="en-US" sz="2000" b="1" dirty="0" err="1" smtClean="0">
                <a:latin typeface="Arial Black" pitchFamily="34" charset="0"/>
              </a:rPr>
              <a:t>যেমনঃ</a:t>
            </a:r>
            <a:r>
              <a:rPr lang="en-US" sz="2000" b="1" dirty="0" smtClean="0">
                <a:latin typeface="Arial Black" pitchFamily="34" charset="0"/>
              </a:rPr>
              <a:t> Gold, Iron, Wood, Milk etc.</a:t>
            </a:r>
            <a:endParaRPr lang="en-US" sz="2000" b="1" dirty="0"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8319" y="3505200"/>
          <a:ext cx="11125200" cy="281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6324600"/>
              </a:tblGrid>
              <a:tr h="52863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Material Noun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Common Nouns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581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Gold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Ring, necklace, bangles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etc.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581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Iron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Sickle, scissors,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hammar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 etc.</a:t>
                      </a:r>
                      <a:r>
                        <a:rPr lang="en-US" sz="2000" baseline="0" dirty="0" smtClean="0">
                          <a:latin typeface="Arial Black" pitchFamily="34" charset="0"/>
                        </a:rPr>
                        <a:t> 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581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Wood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Chair, table, bench, door etc.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581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Milk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Sweets, butter, </a:t>
                      </a:r>
                      <a:r>
                        <a:rPr lang="en-US" sz="2000" dirty="0" err="1" smtClean="0">
                          <a:latin typeface="Arial Black" pitchFamily="34" charset="0"/>
                        </a:rPr>
                        <a:t>chese</a:t>
                      </a:r>
                      <a:r>
                        <a:rPr lang="en-US" sz="2000" dirty="0" smtClean="0">
                          <a:latin typeface="Arial Black" pitchFamily="34" charset="0"/>
                        </a:rPr>
                        <a:t>, curd etc.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581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Paper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Book, newspaper, packet, magazine etc.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519" y="2895600"/>
            <a:ext cx="110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Differences between Material Noun and Common Nouns are following: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4919" y="457200"/>
            <a:ext cx="46482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Individual Work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19" y="1219200"/>
            <a:ext cx="108966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Find out the nouns and then state the different kinds of nouns.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19" y="1788364"/>
            <a:ext cx="113538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1.The cow is a useful animal. 2. Jute is called the golden </a:t>
            </a:r>
            <a:r>
              <a:rPr lang="en-US" sz="2400" dirty="0" err="1" smtClean="0">
                <a:latin typeface="Arial Black" pitchFamily="34" charset="0"/>
              </a:rPr>
              <a:t>fibre</a:t>
            </a:r>
            <a:r>
              <a:rPr lang="en-US" sz="2400" dirty="0" smtClean="0">
                <a:latin typeface="Arial Black" pitchFamily="34" charset="0"/>
              </a:rPr>
              <a:t> of Bangladesh. 3. Gold is valuable. 4. Water has no </a:t>
            </a:r>
            <a:r>
              <a:rPr lang="en-US" sz="2400" dirty="0" err="1" smtClean="0">
                <a:latin typeface="Arial Black" pitchFamily="34" charset="0"/>
              </a:rPr>
              <a:t>colour</a:t>
            </a:r>
            <a:r>
              <a:rPr lang="en-US" sz="2400" dirty="0" smtClean="0">
                <a:latin typeface="Arial Black" pitchFamily="34" charset="0"/>
              </a:rPr>
              <a:t>.  </a:t>
            </a:r>
          </a:p>
          <a:p>
            <a:r>
              <a:rPr lang="en-US" sz="2400" dirty="0" smtClean="0">
                <a:latin typeface="Arial Black" pitchFamily="34" charset="0"/>
              </a:rPr>
              <a:t>5. Dhaka is a big city. 6. The Quran is a holy book. 7. What class do you read in? 8. Truthfulness is a great virtue . 9. The rose is a nice flower. 10. Our team played well yesterday.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219" y="1788364"/>
            <a:ext cx="11277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 Black" pitchFamily="34" charset="0"/>
              </a:rPr>
              <a:t>1.The </a:t>
            </a:r>
            <a:r>
              <a:rPr lang="en-US" sz="2400" u="sng" dirty="0" smtClean="0">
                <a:latin typeface="Arial Black" pitchFamily="34" charset="0"/>
              </a:rPr>
              <a:t>cow</a:t>
            </a:r>
            <a:r>
              <a:rPr lang="en-US" sz="2400" b="1" u="sng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is a useful </a:t>
            </a:r>
            <a:r>
              <a:rPr lang="en-US" sz="2400" u="sng" dirty="0" smtClean="0">
                <a:latin typeface="Arial Black" pitchFamily="34" charset="0"/>
              </a:rPr>
              <a:t>animal</a:t>
            </a:r>
            <a:r>
              <a:rPr lang="en-US" sz="2400" dirty="0" smtClean="0">
                <a:latin typeface="Arial Black" pitchFamily="34" charset="0"/>
              </a:rPr>
              <a:t>. 2. </a:t>
            </a:r>
            <a:r>
              <a:rPr lang="en-US" sz="2400" u="sng" dirty="0" smtClean="0">
                <a:latin typeface="Arial Black" pitchFamily="34" charset="0"/>
              </a:rPr>
              <a:t>Jute</a:t>
            </a:r>
            <a:r>
              <a:rPr lang="en-US" sz="2400" dirty="0" smtClean="0">
                <a:latin typeface="Arial Black" pitchFamily="34" charset="0"/>
              </a:rPr>
              <a:t> is called the golden </a:t>
            </a:r>
            <a:r>
              <a:rPr lang="en-US" sz="2400" u="sng" dirty="0" err="1" smtClean="0">
                <a:latin typeface="Arial Black" pitchFamily="34" charset="0"/>
              </a:rPr>
              <a:t>fibre</a:t>
            </a:r>
            <a:r>
              <a:rPr lang="en-US" sz="2400" dirty="0" smtClean="0">
                <a:latin typeface="Arial Black" pitchFamily="34" charset="0"/>
              </a:rPr>
              <a:t> of </a:t>
            </a:r>
            <a:r>
              <a:rPr lang="en-US" sz="2400" u="sng" dirty="0" smtClean="0">
                <a:latin typeface="Arial Black" pitchFamily="34" charset="0"/>
              </a:rPr>
              <a:t>Bangladesh</a:t>
            </a:r>
            <a:r>
              <a:rPr lang="en-US" sz="2400" dirty="0" smtClean="0">
                <a:latin typeface="Arial Black" pitchFamily="34" charset="0"/>
              </a:rPr>
              <a:t>. 3. </a:t>
            </a:r>
            <a:r>
              <a:rPr lang="en-US" sz="2400" u="sng" dirty="0" smtClean="0">
                <a:latin typeface="Arial Black" pitchFamily="34" charset="0"/>
              </a:rPr>
              <a:t>Gold</a:t>
            </a:r>
            <a:r>
              <a:rPr lang="en-US" sz="2400" dirty="0" smtClean="0">
                <a:latin typeface="Arial Black" pitchFamily="34" charset="0"/>
              </a:rPr>
              <a:t> is valuable. 4. </a:t>
            </a:r>
            <a:r>
              <a:rPr lang="en-US" sz="2400" u="sng" dirty="0" smtClean="0">
                <a:latin typeface="Arial Black" pitchFamily="34" charset="0"/>
              </a:rPr>
              <a:t>Water</a:t>
            </a:r>
            <a:r>
              <a:rPr lang="en-US" sz="2400" dirty="0" smtClean="0">
                <a:latin typeface="Arial Black" pitchFamily="34" charset="0"/>
              </a:rPr>
              <a:t> has no </a:t>
            </a:r>
            <a:r>
              <a:rPr lang="en-US" sz="2400" u="sng" dirty="0" err="1" smtClean="0">
                <a:latin typeface="Arial Black" pitchFamily="34" charset="0"/>
              </a:rPr>
              <a:t>colour</a:t>
            </a:r>
            <a:r>
              <a:rPr lang="en-US" sz="2400" dirty="0" smtClean="0">
                <a:latin typeface="Arial Black" pitchFamily="34" charset="0"/>
              </a:rPr>
              <a:t>.  </a:t>
            </a:r>
          </a:p>
          <a:p>
            <a:pPr algn="just"/>
            <a:r>
              <a:rPr lang="en-US" sz="2400" dirty="0" smtClean="0">
                <a:latin typeface="Arial Black" pitchFamily="34" charset="0"/>
              </a:rPr>
              <a:t>5. </a:t>
            </a:r>
            <a:r>
              <a:rPr lang="en-US" sz="2400" u="sng" dirty="0" smtClean="0">
                <a:latin typeface="Arial Black" pitchFamily="34" charset="0"/>
              </a:rPr>
              <a:t>Dhaka</a:t>
            </a:r>
            <a:r>
              <a:rPr lang="en-US" sz="2400" dirty="0" smtClean="0">
                <a:latin typeface="Arial Black" pitchFamily="34" charset="0"/>
              </a:rPr>
              <a:t> is a big </a:t>
            </a:r>
            <a:r>
              <a:rPr lang="en-US" sz="2400" u="sng" dirty="0" smtClean="0">
                <a:latin typeface="Arial Black" pitchFamily="34" charset="0"/>
              </a:rPr>
              <a:t>city</a:t>
            </a:r>
            <a:r>
              <a:rPr lang="en-US" sz="2400" dirty="0" smtClean="0">
                <a:latin typeface="Arial Black" pitchFamily="34" charset="0"/>
              </a:rPr>
              <a:t>. 6. The </a:t>
            </a:r>
            <a:r>
              <a:rPr lang="en-US" sz="2400" u="sng" dirty="0" smtClean="0">
                <a:latin typeface="Arial Black" pitchFamily="34" charset="0"/>
              </a:rPr>
              <a:t>Quran</a:t>
            </a:r>
            <a:r>
              <a:rPr lang="en-US" sz="2400" dirty="0" smtClean="0">
                <a:latin typeface="Arial Black" pitchFamily="34" charset="0"/>
              </a:rPr>
              <a:t> is a holy </a:t>
            </a:r>
            <a:r>
              <a:rPr lang="en-US" sz="2400" u="sng" dirty="0" smtClean="0">
                <a:latin typeface="Arial Black" pitchFamily="34" charset="0"/>
              </a:rPr>
              <a:t>book</a:t>
            </a:r>
            <a:r>
              <a:rPr lang="en-US" sz="2400" dirty="0" smtClean="0">
                <a:latin typeface="Arial Black" pitchFamily="34" charset="0"/>
              </a:rPr>
              <a:t>. 7. What </a:t>
            </a:r>
            <a:r>
              <a:rPr lang="en-US" sz="2400" u="sng" dirty="0" smtClean="0">
                <a:latin typeface="Arial Black" pitchFamily="34" charset="0"/>
              </a:rPr>
              <a:t>class</a:t>
            </a:r>
            <a:r>
              <a:rPr lang="en-US" sz="2400" dirty="0" smtClean="0">
                <a:latin typeface="Arial Black" pitchFamily="34" charset="0"/>
              </a:rPr>
              <a:t> do you read in? 8. </a:t>
            </a:r>
            <a:r>
              <a:rPr lang="en-US" sz="2400" u="sng" dirty="0" smtClean="0">
                <a:latin typeface="Arial Black" pitchFamily="34" charset="0"/>
              </a:rPr>
              <a:t>Truthfulness</a:t>
            </a:r>
            <a:r>
              <a:rPr lang="en-US" sz="2400" dirty="0" smtClean="0">
                <a:latin typeface="Arial Black" pitchFamily="34" charset="0"/>
              </a:rPr>
              <a:t> is a great </a:t>
            </a:r>
            <a:r>
              <a:rPr lang="en-US" sz="2400" u="sng" dirty="0" smtClean="0">
                <a:latin typeface="Arial Black" pitchFamily="34" charset="0"/>
              </a:rPr>
              <a:t>virtue</a:t>
            </a:r>
            <a:r>
              <a:rPr lang="en-US" sz="2400" dirty="0" smtClean="0">
                <a:latin typeface="Arial Black" pitchFamily="34" charset="0"/>
              </a:rPr>
              <a:t> . 9. The </a:t>
            </a:r>
            <a:r>
              <a:rPr lang="en-US" sz="2400" u="sng" dirty="0" smtClean="0">
                <a:latin typeface="Arial Black" pitchFamily="34" charset="0"/>
              </a:rPr>
              <a:t>rose</a:t>
            </a:r>
            <a:r>
              <a:rPr lang="en-US" sz="2400" dirty="0" smtClean="0">
                <a:latin typeface="Arial Black" pitchFamily="34" charset="0"/>
              </a:rPr>
              <a:t> is a nice </a:t>
            </a:r>
            <a:r>
              <a:rPr lang="en-US" sz="2400" u="sng" dirty="0" smtClean="0">
                <a:latin typeface="Arial Black" pitchFamily="34" charset="0"/>
              </a:rPr>
              <a:t>flower</a:t>
            </a:r>
            <a:r>
              <a:rPr lang="en-US" sz="2400" dirty="0" smtClean="0">
                <a:latin typeface="Arial Black" pitchFamily="34" charset="0"/>
              </a:rPr>
              <a:t>. 10. Our </a:t>
            </a:r>
            <a:r>
              <a:rPr lang="en-US" sz="2400" u="sng" dirty="0" smtClean="0">
                <a:latin typeface="Arial Black" pitchFamily="34" charset="0"/>
              </a:rPr>
              <a:t>team</a:t>
            </a:r>
            <a:r>
              <a:rPr lang="en-US" sz="2400" dirty="0" smtClean="0">
                <a:latin typeface="Arial Black" pitchFamily="34" charset="0"/>
              </a:rPr>
              <a:t> played well yesterday.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219" y="4495800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1. Cow </a:t>
            </a:r>
            <a:r>
              <a:rPr lang="en-US" sz="2000" dirty="0" smtClean="0">
                <a:latin typeface="Arial Black" pitchFamily="34" charset="0"/>
              </a:rPr>
              <a:t>= Common Noun,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Animal </a:t>
            </a:r>
            <a:r>
              <a:rPr lang="en-US" sz="2000" dirty="0" smtClean="0">
                <a:latin typeface="Arial Black" pitchFamily="34" charset="0"/>
              </a:rPr>
              <a:t>= Common Noun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2. Jute </a:t>
            </a:r>
            <a:r>
              <a:rPr lang="en-US" sz="2000" dirty="0" smtClean="0">
                <a:latin typeface="Arial Black" pitchFamily="34" charset="0"/>
              </a:rPr>
              <a:t>= Material Noun,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Fibre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= Common Noun,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Bangladesh </a:t>
            </a:r>
            <a:r>
              <a:rPr lang="en-US" sz="2000" dirty="0" smtClean="0">
                <a:latin typeface="Arial Black" pitchFamily="34" charset="0"/>
              </a:rPr>
              <a:t>= Proper Noun 3.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Gold</a:t>
            </a:r>
            <a:r>
              <a:rPr lang="en-US" sz="2000" dirty="0" smtClean="0">
                <a:latin typeface="Arial Black" pitchFamily="34" charset="0"/>
              </a:rPr>
              <a:t>= Material Noun,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4. Water </a:t>
            </a:r>
            <a:r>
              <a:rPr lang="en-US" sz="2000" dirty="0" smtClean="0">
                <a:latin typeface="Arial Black" pitchFamily="34" charset="0"/>
              </a:rPr>
              <a:t>= Material Noun,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Colour</a:t>
            </a:r>
            <a:r>
              <a:rPr lang="en-US" sz="2000" dirty="0" smtClean="0">
                <a:latin typeface="Arial Black" pitchFamily="34" charset="0"/>
              </a:rPr>
              <a:t> = Common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5. Dhaka </a:t>
            </a:r>
            <a:r>
              <a:rPr lang="en-US" sz="2000" dirty="0" smtClean="0">
                <a:latin typeface="Arial Black" pitchFamily="34" charset="0"/>
              </a:rPr>
              <a:t>= Proper Noun,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City</a:t>
            </a:r>
            <a:r>
              <a:rPr lang="en-US" sz="2000" dirty="0" smtClean="0">
                <a:latin typeface="Arial Black" pitchFamily="34" charset="0"/>
              </a:rPr>
              <a:t> = Common Noun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6. Quran </a:t>
            </a:r>
            <a:r>
              <a:rPr lang="en-US" sz="2000" dirty="0" smtClean="0">
                <a:latin typeface="Arial Black" pitchFamily="34" charset="0"/>
              </a:rPr>
              <a:t>= Proper Noun,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Book</a:t>
            </a:r>
            <a:r>
              <a:rPr lang="en-US" sz="2000" dirty="0" smtClean="0">
                <a:latin typeface="Arial Black" pitchFamily="34" charset="0"/>
              </a:rPr>
              <a:t> = Common Noun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7. Class </a:t>
            </a:r>
            <a:r>
              <a:rPr lang="en-US" sz="2000" dirty="0" smtClean="0">
                <a:latin typeface="Arial Black" pitchFamily="34" charset="0"/>
              </a:rPr>
              <a:t>= Collective Noun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8. Truthfulness</a:t>
            </a:r>
            <a:r>
              <a:rPr lang="en-US" sz="2000" dirty="0" smtClean="0">
                <a:latin typeface="Arial Black" pitchFamily="34" charset="0"/>
              </a:rPr>
              <a:t> = Abstract Noun,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Virtue</a:t>
            </a:r>
            <a:r>
              <a:rPr lang="en-US" sz="2000" dirty="0" smtClean="0">
                <a:latin typeface="Arial Black" pitchFamily="34" charset="0"/>
              </a:rPr>
              <a:t> = Abstract Noun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9. Rose </a:t>
            </a:r>
            <a:r>
              <a:rPr lang="en-US" sz="2000" dirty="0" smtClean="0">
                <a:latin typeface="Arial Black" pitchFamily="34" charset="0"/>
              </a:rPr>
              <a:t>= Proper Noun,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Flower</a:t>
            </a:r>
            <a:r>
              <a:rPr lang="en-US" sz="2000" dirty="0" smtClean="0">
                <a:latin typeface="Arial Black" pitchFamily="34" charset="0"/>
              </a:rPr>
              <a:t> = Common Noun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10. Team </a:t>
            </a:r>
            <a:r>
              <a:rPr lang="en-US" sz="2000" dirty="0" smtClean="0">
                <a:latin typeface="Arial Black" pitchFamily="34" charset="0"/>
              </a:rPr>
              <a:t>= Collective Noun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3919" y="3896380"/>
            <a:ext cx="5181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Let’s match the answers.</a:t>
            </a:r>
            <a:endParaRPr lang="en-US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7" grpId="0" animBg="1"/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442119" y="381000"/>
            <a:ext cx="11201400" cy="762000"/>
          </a:xfrm>
          <a:prstGeom prst="ribbon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Evaluation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19" y="1524000"/>
            <a:ext cx="110490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Give the definition of the following nouns: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180" y="2514600"/>
            <a:ext cx="486453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1. Proper Noun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180" y="5068669"/>
            <a:ext cx="486453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4</a:t>
            </a:r>
            <a:r>
              <a:rPr lang="en-US" sz="3600" dirty="0" smtClean="0">
                <a:latin typeface="Arial Black" pitchFamily="34" charset="0"/>
              </a:rPr>
              <a:t>. Material Noun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919" y="3352800"/>
            <a:ext cx="486453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2</a:t>
            </a:r>
            <a:r>
              <a:rPr lang="en-US" sz="3600" dirty="0" smtClean="0">
                <a:latin typeface="Arial Black" pitchFamily="34" charset="0"/>
              </a:rPr>
              <a:t>. Common  Noun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180" y="4230469"/>
            <a:ext cx="486453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3</a:t>
            </a:r>
            <a:r>
              <a:rPr lang="en-US" sz="3600" dirty="0" smtClean="0">
                <a:latin typeface="Arial Black" pitchFamily="34" charset="0"/>
              </a:rPr>
              <a:t>. Collective Noun 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6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519" y="609600"/>
            <a:ext cx="10972800" cy="4876800"/>
            <a:chOff x="594519" y="609600"/>
            <a:chExt cx="10972800" cy="4876800"/>
          </a:xfrm>
        </p:grpSpPr>
        <p:grpSp>
          <p:nvGrpSpPr>
            <p:cNvPr id="6" name="Group 5"/>
            <p:cNvGrpSpPr/>
            <p:nvPr/>
          </p:nvGrpSpPr>
          <p:grpSpPr>
            <a:xfrm>
              <a:off x="1737519" y="609600"/>
              <a:ext cx="8763000" cy="2133600"/>
              <a:chOff x="594519" y="457200"/>
              <a:chExt cx="8763000" cy="2133600"/>
            </a:xfrm>
          </p:grpSpPr>
          <p:pic>
            <p:nvPicPr>
              <p:cNvPr id="2" name="Picture 1" descr="stock-footage-little-baby-girl-writes-on-exercise-book-with-pen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4519" y="457200"/>
                <a:ext cx="3810000" cy="2133600"/>
              </a:xfrm>
              <a:prstGeom prst="rect">
                <a:avLst/>
              </a:prstGeom>
              <a:ln w="57150">
                <a:solidFill>
                  <a:srgbClr val="00B0F0"/>
                </a:solidFill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514542" y="600670"/>
                <a:ext cx="4842977" cy="92333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50" dirty="0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Arial Black" pitchFamily="34" charset="0"/>
                    <a:cs typeface="Arial" pitchFamily="34" charset="0"/>
                  </a:rPr>
                  <a:t>Home </a:t>
                </a:r>
                <a:r>
                  <a:rPr lang="en-US" sz="5400" b="1" spc="50" dirty="0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Arial Black" pitchFamily="34" charset="0"/>
                    <a:cs typeface="Arial" pitchFamily="34" charset="0"/>
                  </a:rPr>
                  <a:t>Work</a:t>
                </a:r>
                <a:endParaRPr lang="en-US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514544" y="1654314"/>
                <a:ext cx="4842975" cy="70788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7030A0"/>
                    </a:solidFill>
                    <a:latin typeface="Arial Black" pitchFamily="34" charset="0"/>
                  </a:rPr>
                  <a:t>Do it at home and bring it tomorrow.</a:t>
                </a:r>
                <a:endParaRPr lang="en-US" sz="2000" dirty="0">
                  <a:solidFill>
                    <a:srgbClr val="7030A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4519" y="3362742"/>
              <a:ext cx="10972800" cy="2123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 Black" pitchFamily="34" charset="0"/>
                </a:rPr>
                <a:t>Write ten examples of each Noun like: Proper, Common, Collective, Material and Abstract.</a:t>
              </a:r>
              <a:endParaRPr lang="en-US" sz="44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135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8319" y="381000"/>
            <a:ext cx="11201400" cy="6096000"/>
            <a:chOff x="518319" y="381000"/>
            <a:chExt cx="11201400" cy="609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19" y="1524000"/>
              <a:ext cx="11201400" cy="49530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518319" y="381000"/>
              <a:ext cx="11201400" cy="106440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rgbClr val="FF0000"/>
                  </a:solidFill>
                  <a:latin typeface="Arial Black" pitchFamily="34" charset="0"/>
                </a:rPr>
                <a:t>THANK YOU ALL</a:t>
              </a:r>
              <a:endParaRPr lang="en-US" sz="54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750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2370" y="381000"/>
            <a:ext cx="10824949" cy="6096000"/>
            <a:chOff x="742370" y="381000"/>
            <a:chExt cx="10824949" cy="6096000"/>
          </a:xfrm>
        </p:grpSpPr>
        <p:sp>
          <p:nvSpPr>
            <p:cNvPr id="4" name="Rectangle 3"/>
            <p:cNvSpPr/>
            <p:nvPr/>
          </p:nvSpPr>
          <p:spPr>
            <a:xfrm flipH="1">
              <a:off x="6004719" y="1295400"/>
              <a:ext cx="76200" cy="518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2370" y="381000"/>
              <a:ext cx="10824949" cy="5721191"/>
              <a:chOff x="742370" y="381000"/>
              <a:chExt cx="10824949" cy="572119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270919" y="381000"/>
                <a:ext cx="7601149" cy="838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Arial Black" pitchFamily="34" charset="0"/>
                  </a:rPr>
                  <a:t>Introduction</a:t>
                </a:r>
                <a:endParaRPr lang="en-US" sz="440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42370" y="3886200"/>
                <a:ext cx="5033749" cy="221599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itchFamily="34" charset="0"/>
                  </a:rPr>
                  <a:t>Md. </a:t>
                </a:r>
                <a:r>
                  <a:rPr lang="en-US" sz="2400" dirty="0" err="1" smtClean="0">
                    <a:latin typeface="Arial Black" pitchFamily="34" charset="0"/>
                  </a:rPr>
                  <a:t>Saiful</a:t>
                </a:r>
                <a:r>
                  <a:rPr lang="en-US" sz="2400" dirty="0" smtClean="0">
                    <a:latin typeface="Arial Black" pitchFamily="34" charset="0"/>
                  </a:rPr>
                  <a:t> Islam (</a:t>
                </a:r>
                <a:r>
                  <a:rPr lang="en-US" sz="2400" dirty="0" err="1" smtClean="0">
                    <a:latin typeface="Arial Black" pitchFamily="34" charset="0"/>
                  </a:rPr>
                  <a:t>Sohel</a:t>
                </a:r>
                <a:r>
                  <a:rPr lang="en-US" sz="2400" dirty="0" smtClean="0">
                    <a:latin typeface="Arial Black" pitchFamily="34" charset="0"/>
                  </a:rPr>
                  <a:t>)</a:t>
                </a:r>
              </a:p>
              <a:p>
                <a:r>
                  <a:rPr lang="en-US" sz="2400" dirty="0" smtClean="0">
                    <a:latin typeface="Arial Black" pitchFamily="34" charset="0"/>
                  </a:rPr>
                  <a:t>Assistant English Teacher</a:t>
                </a:r>
              </a:p>
              <a:p>
                <a:r>
                  <a:rPr lang="en-US" sz="2400" dirty="0" err="1" smtClean="0">
                    <a:latin typeface="Arial Black" pitchFamily="34" charset="0"/>
                  </a:rPr>
                  <a:t>Achia</a:t>
                </a:r>
                <a:r>
                  <a:rPr lang="en-US" sz="2400" dirty="0" smtClean="0">
                    <a:latin typeface="Arial Black" pitchFamily="34" charset="0"/>
                  </a:rPr>
                  <a:t> High School, </a:t>
                </a:r>
                <a:r>
                  <a:rPr lang="en-US" sz="2400" dirty="0" err="1" smtClean="0">
                    <a:latin typeface="Arial Black" pitchFamily="34" charset="0"/>
                  </a:rPr>
                  <a:t>Aikdia</a:t>
                </a:r>
                <a:endParaRPr lang="en-US" sz="2400" dirty="0" smtClean="0">
                  <a:latin typeface="Arial Black" pitchFamily="34" charset="0"/>
                </a:endParaRPr>
              </a:p>
              <a:p>
                <a:r>
                  <a:rPr lang="en-US" sz="2400" dirty="0" err="1" smtClean="0">
                    <a:latin typeface="Arial Black" pitchFamily="34" charset="0"/>
                  </a:rPr>
                  <a:t>Muksudpur</a:t>
                </a:r>
                <a:r>
                  <a:rPr lang="en-US" sz="2400" dirty="0" smtClean="0">
                    <a:latin typeface="Arial Black" pitchFamily="34" charset="0"/>
                  </a:rPr>
                  <a:t>, </a:t>
                </a:r>
                <a:r>
                  <a:rPr lang="en-US" sz="2400" dirty="0" err="1" smtClean="0">
                    <a:latin typeface="Arial Black" pitchFamily="34" charset="0"/>
                  </a:rPr>
                  <a:t>Gopalganj</a:t>
                </a:r>
                <a:r>
                  <a:rPr lang="en-US" sz="2400" dirty="0" smtClean="0">
                    <a:latin typeface="Arial Black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Arial Black" pitchFamily="34" charset="0"/>
                  </a:rPr>
                  <a:t>Mobile: 01717-377371</a:t>
                </a:r>
              </a:p>
              <a:p>
                <a:r>
                  <a:rPr lang="en-US" dirty="0" smtClean="0">
                    <a:latin typeface="Arial Black" pitchFamily="34" charset="0"/>
                  </a:rPr>
                  <a:t>E-mail: islammdsaiful981@gmail.com</a:t>
                </a:r>
                <a:endParaRPr lang="en-US" dirty="0">
                  <a:latin typeface="Arial Black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09519" y="4221540"/>
                <a:ext cx="5257800" cy="15696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itchFamily="34" charset="0"/>
                  </a:rPr>
                  <a:t>Subject	: English 2</a:t>
                </a:r>
                <a:r>
                  <a:rPr lang="en-US" sz="2400" baseline="30000" dirty="0" smtClean="0">
                    <a:latin typeface="Arial Black" pitchFamily="34" charset="0"/>
                  </a:rPr>
                  <a:t>nd</a:t>
                </a:r>
                <a:r>
                  <a:rPr lang="en-US" sz="2400" dirty="0" smtClean="0">
                    <a:latin typeface="Arial Black" pitchFamily="34" charset="0"/>
                  </a:rPr>
                  <a:t>  Paper</a:t>
                </a:r>
              </a:p>
              <a:p>
                <a:r>
                  <a:rPr lang="en-US" sz="2400" dirty="0" smtClean="0">
                    <a:latin typeface="Arial Black" pitchFamily="34" charset="0"/>
                  </a:rPr>
                  <a:t>Class	    	: Six – Eight </a:t>
                </a:r>
              </a:p>
              <a:p>
                <a:r>
                  <a:rPr lang="en-US" sz="2400" dirty="0" smtClean="0">
                    <a:latin typeface="Arial Black" pitchFamily="34" charset="0"/>
                  </a:rPr>
                  <a:t>Time</a:t>
                </a:r>
                <a:r>
                  <a:rPr lang="en-US" sz="2400" dirty="0">
                    <a:latin typeface="Arial Black" pitchFamily="34" charset="0"/>
                  </a:rPr>
                  <a:t>	</a:t>
                </a:r>
                <a:r>
                  <a:rPr lang="en-US" sz="2400" dirty="0" smtClean="0">
                    <a:latin typeface="Arial Black" pitchFamily="34" charset="0"/>
                  </a:rPr>
                  <a:t>	: 45 Minutes</a:t>
                </a:r>
              </a:p>
              <a:p>
                <a:r>
                  <a:rPr lang="en-US" sz="2400" dirty="0" smtClean="0">
                    <a:latin typeface="Arial Black" pitchFamily="34" charset="0"/>
                  </a:rPr>
                  <a:t>Date      	</a:t>
                </a:r>
                <a:r>
                  <a:rPr lang="en-US" sz="2400" b="1" dirty="0" smtClean="0">
                    <a:latin typeface="Arial Black" pitchFamily="34" charset="0"/>
                  </a:rPr>
                  <a:t>: </a:t>
                </a:r>
                <a:r>
                  <a:rPr lang="bn-BD" sz="2400" b="1" dirty="0" smtClean="0">
                    <a:latin typeface="Arial Black" pitchFamily="34" charset="0"/>
                  </a:rPr>
                  <a:t>08.10.2020</a:t>
                </a:r>
                <a:endParaRPr lang="en-US" sz="2400" b="1" dirty="0" smtClean="0">
                  <a:latin typeface="Arial Black" pitchFamily="34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3519" y="1796582"/>
                <a:ext cx="2098819" cy="1859858"/>
              </a:xfrm>
              <a:prstGeom prst="roundRect">
                <a:avLst>
                  <a:gd name="adj" fmla="val 13389"/>
                </a:avLst>
              </a:prstGeom>
              <a:ln w="57150">
                <a:solidFill>
                  <a:schemeClr val="tx1"/>
                </a:solidFill>
              </a:ln>
            </p:spPr>
          </p:pic>
          <p:pic>
            <p:nvPicPr>
              <p:cNvPr id="11" name="Picture 10" descr="LostFile_JPG_356.jpg"/>
              <p:cNvPicPr>
                <a:picLocks noChangeAspect="1"/>
              </p:cNvPicPr>
              <p:nvPr/>
            </p:nvPicPr>
            <p:blipFill>
              <a:blip r:embed="rId3" cstate="print">
                <a:lum bright="5000"/>
              </a:blip>
              <a:srcRect t="7085" b="17344"/>
              <a:stretch>
                <a:fillRect/>
              </a:stretch>
            </p:blipFill>
            <p:spPr>
              <a:xfrm>
                <a:off x="1661319" y="1447800"/>
                <a:ext cx="2702431" cy="22098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519" y="457200"/>
            <a:ext cx="11049000" cy="5715000"/>
            <a:chOff x="594519" y="457200"/>
            <a:chExt cx="11049000" cy="571500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670719" y="457200"/>
              <a:ext cx="10896600" cy="91440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</a:rPr>
                <a:t>Read the following passage and try to identify the parts of speech of the words underlined.</a:t>
              </a:r>
              <a:endParaRPr lang="en-US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4519" y="1676400"/>
              <a:ext cx="11049000" cy="4495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Last week I went to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Dhaka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. My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uncle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,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aunt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and my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cousin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,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Arial Black" pitchFamily="34" charset="0"/>
                </a:rPr>
                <a:t>Sumi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were very happy to get me among them. I have a deep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friendship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with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Arial Black" pitchFamily="34" charset="0"/>
                </a:rPr>
                <a:t>Sumi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.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Arial Black" pitchFamily="34" charset="0"/>
                </a:rPr>
                <a:t>Sumi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is a very brilliant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student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. She wants to join the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army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after the completion of HSC. We visited many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places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in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Dhaka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together. One day my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cousin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bought some necessary items like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milk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,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bread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,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butter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, </a:t>
              </a:r>
              <a:r>
                <a:rPr lang="en-US" sz="3200" u="sng" dirty="0" smtClean="0">
                  <a:solidFill>
                    <a:schemeClr val="tx1"/>
                  </a:solidFill>
                  <a:latin typeface="Arial Black" pitchFamily="34" charset="0"/>
                </a:rPr>
                <a:t>honey</a:t>
              </a:r>
              <a:r>
                <a:rPr lang="en-US" sz="3200" dirty="0" smtClean="0">
                  <a:solidFill>
                    <a:schemeClr val="tx1"/>
                  </a:solidFill>
                  <a:latin typeface="Arial Black" pitchFamily="34" charset="0"/>
                </a:rPr>
                <a:t> etc.</a:t>
              </a:r>
              <a:endParaRPr lang="en-US" sz="3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17" y="1793424"/>
            <a:ext cx="6705602" cy="3921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5119" y="457200"/>
            <a:ext cx="86106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Today our topic is ……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519" y="533400"/>
            <a:ext cx="10915775" cy="4415611"/>
            <a:chOff x="594519" y="533400"/>
            <a:chExt cx="10915775" cy="4415611"/>
          </a:xfrm>
        </p:grpSpPr>
        <p:sp>
          <p:nvSpPr>
            <p:cNvPr id="2" name="Rectangle 1"/>
            <p:cNvSpPr/>
            <p:nvPr/>
          </p:nvSpPr>
          <p:spPr>
            <a:xfrm>
              <a:off x="2118519" y="533400"/>
              <a:ext cx="7086600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4000" b="1" kern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Learning Outcomes </a:t>
              </a:r>
              <a:r>
                <a:rPr lang="en-US" sz="4000" b="1" kern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en-US" sz="40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4519" y="2209800"/>
              <a:ext cx="10915775" cy="27392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After this lesson, students will</a:t>
              </a:r>
              <a:r>
                <a:rPr kumimoji="0" lang="en-US" sz="32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 be able</a:t>
              </a:r>
              <a:r>
                <a:rPr lang="en-US" sz="3200" b="1" kern="0" dirty="0"/>
                <a:t> </a:t>
              </a:r>
              <a:r>
                <a:rPr lang="en-US" sz="3200" b="1" kern="0" dirty="0" smtClean="0"/>
                <a:t>to……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       </a:t>
              </a:r>
              <a:r>
                <a:rPr lang="en-US" sz="2800" b="1" i="1" kern="0" dirty="0" smtClean="0"/>
                <a:t>1.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lang="en-US" sz="2800" b="1" i="1" kern="0" dirty="0" smtClean="0"/>
                <a:t>define the Noun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dirty="0"/>
                <a:t> </a:t>
              </a:r>
              <a:r>
                <a:rPr lang="en-US" sz="2800" b="1" i="1" kern="0" dirty="0" smtClean="0"/>
                <a:t>       2. classify the Noun.</a:t>
              </a:r>
              <a:endPara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      </a:t>
              </a:r>
              <a:r>
                <a:rPr lang="en-US" sz="2800" b="1" i="1" kern="0" noProof="0" dirty="0"/>
                <a:t>3</a:t>
              </a:r>
              <a:r>
                <a:rPr lang="en-US" sz="2800" b="1" i="1" kern="0" dirty="0" smtClean="0"/>
                <a:t>. give examples of Noun.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      4.</a:t>
              </a:r>
              <a:r>
                <a:rPr kumimoji="0" lang="en-US" sz="2800" b="1" i="1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 identify nouns from a passage.</a:t>
              </a:r>
              <a:endPara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      </a:t>
              </a:r>
              <a:endPara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4785100"/>
              </p:ext>
            </p:extLst>
          </p:nvPr>
        </p:nvGraphicFramePr>
        <p:xfrm>
          <a:off x="3185319" y="381000"/>
          <a:ext cx="7559146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519" y="4495800"/>
            <a:ext cx="4343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Black" pitchFamily="34" charset="0"/>
              </a:rPr>
              <a:t>Noun is the name of a person, place, thing or quality.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70B4F-44B3-4A25-A482-5CFDA119F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2270B4F-44B3-4A25-A482-5CFDA119F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25D066-483B-48C4-BD48-EE2264470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125D066-483B-48C4-BD48-EE2264470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89943-83BD-49EB-BE6C-51EC4447A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8A89943-83BD-49EB-BE6C-51EC4447A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8798C-4410-48C2-AF06-07924A189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FC8798C-4410-48C2-AF06-07924A189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455918-C0F8-45FA-936A-E3FDFE52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E455918-C0F8-45FA-936A-E3FDFE526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67E7D0-1F75-4D46-AEB0-7906A2A0E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A67E7D0-1F75-4D46-AEB0-7906A2A0E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826D33-16D4-45D9-B507-580926FE0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79826D33-16D4-45D9-B507-580926FE0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2C96C-F7D1-466C-9272-7E764827A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EA2C96C-F7D1-466C-9272-7E764827A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25B413-6706-4232-BE0E-6F1DCD112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F25B413-6706-4232-BE0E-6F1DCD112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89919" y="457200"/>
            <a:ext cx="8458200" cy="1143000"/>
            <a:chOff x="1889919" y="457200"/>
            <a:chExt cx="8458200" cy="1143000"/>
          </a:xfrm>
        </p:grpSpPr>
        <p:sp>
          <p:nvSpPr>
            <p:cNvPr id="2" name="Rectangle 1"/>
            <p:cNvSpPr/>
            <p:nvPr/>
          </p:nvSpPr>
          <p:spPr>
            <a:xfrm>
              <a:off x="3718719" y="457200"/>
              <a:ext cx="4724400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Arial Black" pitchFamily="34" charset="0"/>
                </a:rPr>
                <a:t>Kinds of noun</a:t>
              </a:r>
              <a:endParaRPr lang="en-US" sz="36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042319" y="609600"/>
              <a:ext cx="1676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43119" y="609600"/>
              <a:ext cx="1752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9738519" y="609600"/>
              <a:ext cx="6096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1889919" y="609600"/>
              <a:ext cx="6096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abstract_noun 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719" y="2286001"/>
            <a:ext cx="4876800" cy="2285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 descr="images  bcvv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9" y="2286000"/>
            <a:ext cx="48768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75519" y="1676400"/>
            <a:ext cx="2590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Concrete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71719" y="1676400"/>
            <a:ext cx="2590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Abstract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319" y="5562600"/>
            <a:ext cx="502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Boy, Book, Flower, River, School,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Rahim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, Mother etc.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14319" y="5562600"/>
            <a:ext cx="502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Honesty, kindness, truth, love, hatred, health etc.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319" y="4724400"/>
            <a:ext cx="5029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Name of an object which you can see, touch, hear, smell or taste.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14319" y="4724400"/>
            <a:ext cx="5029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Name of a quality, action or state.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319" y="381000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 Concrete Noun is divided into four kinds.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519" y="3962400"/>
            <a:ext cx="1981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Proper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1519" y="3962400"/>
            <a:ext cx="25146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Common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1319" y="3962400"/>
            <a:ext cx="22860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Material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7119" y="3962400"/>
            <a:ext cx="2743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Collective 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280319" y="1295400"/>
            <a:ext cx="9449594" cy="2590800"/>
            <a:chOff x="1280319" y="1295400"/>
            <a:chExt cx="9449594" cy="2590800"/>
          </a:xfrm>
        </p:grpSpPr>
        <p:sp>
          <p:nvSpPr>
            <p:cNvPr id="3" name="Rectangle 2"/>
            <p:cNvSpPr/>
            <p:nvPr/>
          </p:nvSpPr>
          <p:spPr>
            <a:xfrm>
              <a:off x="4480719" y="1295400"/>
              <a:ext cx="2667000" cy="457200"/>
            </a:xfrm>
            <a:prstGeom prst="rect">
              <a:avLst/>
            </a:prstGeom>
            <a:solidFill>
              <a:srgbClr val="FFC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Arial Black" pitchFamily="34" charset="0"/>
                </a:rPr>
                <a:t>Concrete </a:t>
              </a:r>
              <a:endParaRPr lang="en-US" sz="36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280319" y="1753394"/>
              <a:ext cx="9449594" cy="2132806"/>
              <a:chOff x="1280319" y="1753394"/>
              <a:chExt cx="9449594" cy="213280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1280319" y="2514600"/>
                <a:ext cx="9448800" cy="762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5394325" y="2133600"/>
                <a:ext cx="762000" cy="158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709613" y="3238500"/>
                <a:ext cx="1294606" cy="79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10044113" y="3200400"/>
                <a:ext cx="1370806" cy="79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3757216" y="3238103"/>
                <a:ext cx="1295400" cy="79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6652816" y="3238103"/>
                <a:ext cx="1295400" cy="79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899319" y="4419600"/>
            <a:ext cx="3619500" cy="1828800"/>
            <a:chOff x="899319" y="4419600"/>
            <a:chExt cx="3619500" cy="1828800"/>
          </a:xfrm>
        </p:grpSpPr>
        <p:cxnSp>
          <p:nvCxnSpPr>
            <p:cNvPr id="36" name="Straight Arrow Connector 35"/>
            <p:cNvCxnSpPr>
              <a:stCxn id="6" idx="2"/>
            </p:cNvCxnSpPr>
            <p:nvPr/>
          </p:nvCxnSpPr>
          <p:spPr>
            <a:xfrm rot="5400000">
              <a:off x="3432969" y="4171950"/>
              <a:ext cx="838200" cy="13335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899319" y="5257800"/>
              <a:ext cx="3124200" cy="99060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Arial Black" pitchFamily="34" charset="0"/>
                </a:rPr>
                <a:t>Countable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33119" y="4419600"/>
            <a:ext cx="4114800" cy="1905000"/>
            <a:chOff x="4633119" y="4419600"/>
            <a:chExt cx="4114800" cy="19050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633119" y="4419600"/>
              <a:ext cx="1980406" cy="762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861719" y="5257800"/>
              <a:ext cx="3886200" cy="106680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 Black" pitchFamily="34" charset="0"/>
                </a:rPr>
                <a:t>Uncountable</a:t>
              </a:r>
              <a:r>
                <a:rPr lang="en-US" sz="2400" dirty="0" smtClean="0">
                  <a:latin typeface="Arial Black" pitchFamily="34" charset="0"/>
                </a:rPr>
                <a:t> </a:t>
              </a:r>
              <a:endParaRPr lang="en-US" sz="2400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4519" y="381000"/>
            <a:ext cx="3657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Proper Noun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19" y="914400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The noun that refers to the name of a particular person, place etc. is called proper noun. </a:t>
            </a:r>
            <a:endParaRPr lang="en-US" sz="2400" b="1" dirty="0" smtClean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3119" y="2438400"/>
            <a:ext cx="6934200" cy="4001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Rahim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Karim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Rani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Kajol</a:t>
            </a:r>
            <a:r>
              <a:rPr lang="en-US" sz="2000" dirty="0" smtClean="0">
                <a:latin typeface="Arial Black" pitchFamily="34" charset="0"/>
              </a:rPr>
              <a:t> etc. (Name of person)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33119" y="2895600"/>
            <a:ext cx="6934200" cy="4001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Chair, Table, Bench etc.            (Name of thing)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33119" y="3352800"/>
            <a:ext cx="6934200" cy="4001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Dhaka, Khulna, India etc.          ( Name of place)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19" y="2819400"/>
            <a:ext cx="2209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Examples:</a:t>
            </a:r>
            <a:endParaRPr lang="en-US" sz="2800" dirty="0">
              <a:latin typeface="Arial Black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28119" y="3276600"/>
            <a:ext cx="1828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28119" y="2667000"/>
            <a:ext cx="1828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28119" y="3048000"/>
            <a:ext cx="1828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8319" y="4461808"/>
            <a:ext cx="11125200" cy="19389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(1) Proper Noun </a:t>
            </a:r>
            <a:r>
              <a:rPr lang="en-US" sz="2000" dirty="0" err="1" smtClean="0">
                <a:latin typeface="Arial Black" pitchFamily="34" charset="0"/>
              </a:rPr>
              <a:t>এর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প্রথম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অক্ষর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সর্বদা</a:t>
            </a:r>
            <a:r>
              <a:rPr lang="en-US" sz="2000" dirty="0" smtClean="0">
                <a:latin typeface="Arial Black" pitchFamily="34" charset="0"/>
              </a:rPr>
              <a:t> Capital Letter </a:t>
            </a:r>
            <a:r>
              <a:rPr lang="en-US" sz="2000" dirty="0" err="1" smtClean="0">
                <a:latin typeface="Arial Black" pitchFamily="34" charset="0"/>
              </a:rPr>
              <a:t>হবে</a:t>
            </a:r>
            <a:r>
              <a:rPr lang="en-US" sz="2000" dirty="0" smtClean="0">
                <a:latin typeface="Arial Black" pitchFamily="34" charset="0"/>
              </a:rPr>
              <a:t>। </a:t>
            </a:r>
            <a:r>
              <a:rPr lang="en-US" sz="2000" dirty="0" err="1" smtClean="0">
                <a:latin typeface="Arial Black" pitchFamily="34" charset="0"/>
              </a:rPr>
              <a:t>যেমনঃ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Kamal</a:t>
            </a:r>
            <a:r>
              <a:rPr lang="en-US" sz="2000" dirty="0" smtClean="0">
                <a:latin typeface="Arial Black" pitchFamily="34" charset="0"/>
              </a:rPr>
              <a:t>, Joy, </a:t>
            </a:r>
            <a:r>
              <a:rPr lang="en-US" sz="2000" dirty="0" err="1" smtClean="0">
                <a:latin typeface="Arial Black" pitchFamily="34" charset="0"/>
              </a:rPr>
              <a:t>Jibon</a:t>
            </a:r>
            <a:r>
              <a:rPr lang="en-US" sz="2000" dirty="0" smtClean="0">
                <a:latin typeface="Arial Black" pitchFamily="34" charset="0"/>
              </a:rPr>
              <a:t>   </a:t>
            </a:r>
          </a:p>
          <a:p>
            <a:r>
              <a:rPr lang="en-US" sz="2000" dirty="0" smtClean="0">
                <a:latin typeface="Arial Black" pitchFamily="34" charset="0"/>
              </a:rPr>
              <a:t>      etc.</a:t>
            </a:r>
          </a:p>
          <a:p>
            <a:r>
              <a:rPr lang="en-US" sz="2000" dirty="0" smtClean="0">
                <a:latin typeface="Arial Black" pitchFamily="34" charset="0"/>
              </a:rPr>
              <a:t>(2) </a:t>
            </a:r>
            <a:r>
              <a:rPr lang="en-US" sz="2000" dirty="0" err="1" smtClean="0">
                <a:latin typeface="Arial Black" pitchFamily="34" charset="0"/>
              </a:rPr>
              <a:t>নদী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সাগর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মহাসাগর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উপসাগর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দ্বীপপুঞ্জ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সংবাদপত্র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ধর্মগ্রন্থ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মহাকাব্য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পর্বতমালা</a:t>
            </a:r>
            <a:r>
              <a:rPr lang="en-US" sz="2000" dirty="0" smtClean="0">
                <a:latin typeface="Arial Black" pitchFamily="34" charset="0"/>
              </a:rPr>
              <a:t> এ </a:t>
            </a:r>
            <a:r>
              <a:rPr lang="en-US" sz="2000" dirty="0" err="1" smtClean="0">
                <a:latin typeface="Arial Black" pitchFamily="34" charset="0"/>
              </a:rPr>
              <a:t>জাতীয়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r>
              <a:rPr lang="en-US" sz="2000" dirty="0" smtClean="0">
                <a:latin typeface="Arial Black" pitchFamily="34" charset="0"/>
              </a:rPr>
              <a:t>      Proper Noun </a:t>
            </a:r>
            <a:r>
              <a:rPr lang="en-US" sz="2000" dirty="0" err="1" smtClean="0">
                <a:latin typeface="Arial Black" pitchFamily="34" charset="0"/>
              </a:rPr>
              <a:t>এর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পূর্বে</a:t>
            </a:r>
            <a:r>
              <a:rPr lang="en-US" sz="2000" dirty="0" smtClean="0">
                <a:latin typeface="Arial Black" pitchFamily="34" charset="0"/>
              </a:rPr>
              <a:t> The </a:t>
            </a:r>
            <a:r>
              <a:rPr lang="en-US" sz="2000" dirty="0" err="1" smtClean="0">
                <a:latin typeface="Arial Black" pitchFamily="34" charset="0"/>
              </a:rPr>
              <a:t>বসে</a:t>
            </a:r>
            <a:r>
              <a:rPr lang="en-US" sz="2000" dirty="0" smtClean="0">
                <a:latin typeface="Arial Black" pitchFamily="34" charset="0"/>
              </a:rPr>
              <a:t>। </a:t>
            </a:r>
            <a:r>
              <a:rPr lang="en-US" sz="2000" dirty="0" err="1" smtClean="0">
                <a:latin typeface="Arial Black" pitchFamily="34" charset="0"/>
              </a:rPr>
              <a:t>যেমনঃ</a:t>
            </a:r>
            <a:r>
              <a:rPr lang="en-US" sz="2000" dirty="0" smtClean="0">
                <a:latin typeface="Arial Black" pitchFamily="34" charset="0"/>
              </a:rPr>
              <a:t> The </a:t>
            </a:r>
            <a:r>
              <a:rPr lang="en-US" sz="2000" dirty="0" err="1" smtClean="0">
                <a:latin typeface="Arial Black" pitchFamily="34" charset="0"/>
              </a:rPr>
              <a:t>Padma,The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Meditarian</a:t>
            </a:r>
            <a:r>
              <a:rPr lang="en-US" sz="2000" dirty="0" smtClean="0">
                <a:latin typeface="Arial Black" pitchFamily="34" charset="0"/>
              </a:rPr>
              <a:t>,  </a:t>
            </a:r>
          </a:p>
          <a:p>
            <a:r>
              <a:rPr lang="en-US" sz="2000" dirty="0" smtClean="0">
                <a:latin typeface="Arial Black" pitchFamily="34" charset="0"/>
              </a:rPr>
              <a:t>      </a:t>
            </a:r>
            <a:r>
              <a:rPr lang="en-US" sz="2000" dirty="0" err="1" smtClean="0">
                <a:latin typeface="Arial Black" pitchFamily="34" charset="0"/>
              </a:rPr>
              <a:t>TheAtlantic</a:t>
            </a:r>
            <a:r>
              <a:rPr lang="en-US" sz="2000" dirty="0" smtClean="0">
                <a:latin typeface="Arial Black" pitchFamily="34" charset="0"/>
              </a:rPr>
              <a:t>, The Bay of Bengal, The Andaman, The Daily Star, The Quran, </a:t>
            </a:r>
          </a:p>
          <a:p>
            <a:r>
              <a:rPr lang="en-US" sz="2000" dirty="0" smtClean="0">
                <a:latin typeface="Arial Black" pitchFamily="34" charset="0"/>
              </a:rPr>
              <a:t>      The Mahabharata, The Himalaya etc.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319" y="3886200"/>
            <a:ext cx="2590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Remember: 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8319" y="1733490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Black" pitchFamily="34" charset="0"/>
              </a:rPr>
              <a:t>যে</a:t>
            </a:r>
            <a:r>
              <a:rPr lang="en-US" sz="2000" b="1" dirty="0" smtClean="0">
                <a:latin typeface="Arial Black" pitchFamily="34" charset="0"/>
              </a:rPr>
              <a:t> Noun </a:t>
            </a:r>
            <a:r>
              <a:rPr lang="en-US" sz="2000" b="1" dirty="0" err="1" smtClean="0">
                <a:latin typeface="Arial Black" pitchFamily="34" charset="0"/>
              </a:rPr>
              <a:t>কোন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নির্দিষ্ট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ব্যাক্তি</a:t>
            </a:r>
            <a:r>
              <a:rPr lang="en-US" sz="2000" b="1" dirty="0" smtClean="0">
                <a:latin typeface="Arial Black" pitchFamily="34" charset="0"/>
              </a:rPr>
              <a:t>, </a:t>
            </a:r>
            <a:r>
              <a:rPr lang="en-US" sz="2000" b="1" dirty="0" err="1" smtClean="0">
                <a:latin typeface="Arial Black" pitchFamily="34" charset="0"/>
              </a:rPr>
              <a:t>বস্তু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বা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স্থানের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নাম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বুঝায়</a:t>
            </a:r>
            <a:r>
              <a:rPr lang="en-US" sz="2000" b="1" dirty="0" smtClean="0">
                <a:latin typeface="Arial Black" pitchFamily="34" charset="0"/>
              </a:rPr>
              <a:t>, </a:t>
            </a:r>
            <a:r>
              <a:rPr lang="en-US" sz="2000" b="1" dirty="0" err="1" smtClean="0">
                <a:latin typeface="Arial Black" pitchFamily="34" charset="0"/>
              </a:rPr>
              <a:t>তাকে</a:t>
            </a:r>
            <a:r>
              <a:rPr lang="en-US" sz="2000" b="1" dirty="0" smtClean="0">
                <a:latin typeface="Arial Black" pitchFamily="34" charset="0"/>
              </a:rPr>
              <a:t> Proper Noun </a:t>
            </a:r>
            <a:r>
              <a:rPr lang="en-US" sz="2000" b="1" dirty="0" err="1" smtClean="0">
                <a:latin typeface="Arial Black" pitchFamily="34" charset="0"/>
              </a:rPr>
              <a:t>বলে</a:t>
            </a:r>
            <a:r>
              <a:rPr lang="en-US" sz="2000" b="1" dirty="0" smtClean="0">
                <a:latin typeface="Arial Black" pitchFamily="34" charset="0"/>
              </a:rPr>
              <a:t>।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animBg="1"/>
      <p:bldP spid="10" grpId="0" animBg="1"/>
      <p:bldP spid="7" grpId="0" animBg="1"/>
      <p:bldP spid="38" grpId="0" animBg="1"/>
      <p:bldP spid="39" grpId="0" animBg="1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603</TotalTime>
  <Words>1237</Words>
  <Application>Microsoft Office PowerPoint</Application>
  <PresentationFormat>Custom</PresentationFormat>
  <Paragraphs>145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Tulip</dc:creator>
  <cp:lastModifiedBy>Tulip</cp:lastModifiedBy>
  <cp:revision>91</cp:revision>
  <dcterms:created xsi:type="dcterms:W3CDTF">2006-08-16T00:00:00Z</dcterms:created>
  <dcterms:modified xsi:type="dcterms:W3CDTF">2020-10-11T14:45:53Z</dcterms:modified>
</cp:coreProperties>
</file>