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9" r:id="rId2"/>
    <p:sldId id="256" r:id="rId3"/>
    <p:sldId id="262" r:id="rId4"/>
    <p:sldId id="263" r:id="rId5"/>
    <p:sldId id="264" r:id="rId6"/>
    <p:sldId id="267" r:id="rId7"/>
    <p:sldId id="265" r:id="rId8"/>
    <p:sldId id="273" r:id="rId9"/>
    <p:sldId id="266" r:id="rId10"/>
    <p:sldId id="268" r:id="rId11"/>
    <p:sldId id="269" r:id="rId12"/>
    <p:sldId id="279" r:id="rId13"/>
    <p:sldId id="270" r:id="rId14"/>
    <p:sldId id="271" r:id="rId15"/>
    <p:sldId id="277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D8670A"/>
    <a:srgbClr val="FF0000"/>
    <a:srgbClr val="800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3346-CAD0-4FEE-9F14-8D31BE94EA2A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84431-DDE1-470E-A599-ED9BBC7A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3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4431-DDE1-470E-A599-ED9BBC7AB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4431-DDE1-470E-A599-ED9BBC7AB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4431-DDE1-470E-A599-ED9BBC7ABA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6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84431-DDE1-470E-A599-ED9BBC7AB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4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65385"/>
            <a:ext cx="9144000" cy="243839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1297"/>
              </a:avLst>
            </a:prstTxWarp>
            <a:spAutoFit/>
          </a:bodyPr>
          <a:lstStyle/>
          <a:p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endParaRPr lang="bn-IN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		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prism isContent="1" isInverted="1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84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231"/>
                            </p:stCondLst>
                            <p:childTnLst>
                              <p:par>
                                <p:cTn id="13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84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76201"/>
            <a:ext cx="838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১/ পরিমাপ কী?</a:t>
            </a:r>
          </a:p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কোনো কিছুর পরিমাণ নির্ণয় করাকে পরিমাপ বলে।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২/ আমরা কয় ধরনের পরিমাপ করে থাকি? তা কি কি ।  </a:t>
            </a:r>
          </a:p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আমরা ৩ ধরনের পরিমাপ করে থাকি।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	ক)দৈর্ঘ্যের পরিমাপ 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খ) ওজনের পরিমাপ  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গ) তরলের পরিমাপ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৩/ দৈর্ঘ্য পরিমাপের একক / মূল একক কী?</a:t>
            </a:r>
          </a:p>
          <a:p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দৈর্ঘ্য পরিমাপের মূল একক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4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369277"/>
            <a:ext cx="9982200" cy="7772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1295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802957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আমরা দৈর্ঘ্য পরিমাপের  জন্য বিভিন্ন ধরণের একক ব্যবহার করে থাকি। তা হলো- 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সেন্টিমিটার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মিলিমিটার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2766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gradFill flip="none" rotWithShape="1">
                  <a:gsLst>
                    <a:gs pos="0">
                      <a:srgbClr val="FF0000"/>
                    </a:gs>
                    <a:gs pos="80000">
                      <a:srgbClr val="00B050"/>
                    </a:gs>
                    <a:gs pos="67000">
                      <a:srgbClr val="7030A0"/>
                    </a:gs>
                    <a:gs pos="52000">
                      <a:schemeClr val="accent1">
                        <a:lumMod val="50000"/>
                      </a:schemeClr>
                    </a:gs>
                    <a:gs pos="40000">
                      <a:srgbClr val="FFFF00"/>
                    </a:gs>
                    <a:gs pos="16000">
                      <a:srgbClr val="FFC000"/>
                    </a:gs>
                    <a:gs pos="98000">
                      <a:srgbClr val="FF0000"/>
                    </a:gs>
                  </a:gsLst>
                  <a:lin ang="10800000" scaled="1"/>
                  <a:tileRect/>
                </a:gradFill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5400" dirty="0" smtClean="0">
                <a:gradFill flip="none" rotWithShape="1">
                  <a:gsLst>
                    <a:gs pos="0">
                      <a:srgbClr val="FF0000"/>
                    </a:gs>
                    <a:gs pos="80000">
                      <a:srgbClr val="00B050"/>
                    </a:gs>
                    <a:gs pos="67000">
                      <a:srgbClr val="7030A0"/>
                    </a:gs>
                    <a:gs pos="52000">
                      <a:schemeClr val="accent1">
                        <a:lumMod val="50000"/>
                      </a:schemeClr>
                    </a:gs>
                    <a:gs pos="40000">
                      <a:srgbClr val="FFFF00"/>
                    </a:gs>
                    <a:gs pos="16000">
                      <a:srgbClr val="FFC000"/>
                    </a:gs>
                    <a:gs pos="98000">
                      <a:srgbClr val="FF0000"/>
                    </a:gs>
                  </a:gsLst>
                  <a:lin ang="108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gradFill flip="none" rotWithShape="1">
                  <a:gsLst>
                    <a:gs pos="0">
                      <a:srgbClr val="FF0000"/>
                    </a:gs>
                    <a:gs pos="80000">
                      <a:srgbClr val="00B050"/>
                    </a:gs>
                    <a:gs pos="67000">
                      <a:srgbClr val="7030A0"/>
                    </a:gs>
                    <a:gs pos="52000">
                      <a:schemeClr val="accent1">
                        <a:lumMod val="50000"/>
                      </a:schemeClr>
                    </a:gs>
                    <a:gs pos="40000">
                      <a:srgbClr val="FFFF00"/>
                    </a:gs>
                    <a:gs pos="16000">
                      <a:srgbClr val="FFC000"/>
                    </a:gs>
                    <a:gs pos="98000">
                      <a:srgbClr val="FF0000"/>
                    </a:gs>
                  </a:gsLst>
                  <a:lin ang="10800000" scaled="1"/>
                  <a:tileRect/>
                </a:gra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 smtClean="0">
                <a:gradFill flip="none" rotWithShape="1">
                  <a:gsLst>
                    <a:gs pos="0">
                      <a:srgbClr val="FF0000"/>
                    </a:gs>
                    <a:gs pos="80000">
                      <a:srgbClr val="00B050"/>
                    </a:gs>
                    <a:gs pos="67000">
                      <a:srgbClr val="7030A0"/>
                    </a:gs>
                    <a:gs pos="52000">
                      <a:schemeClr val="accent1">
                        <a:lumMod val="50000"/>
                      </a:schemeClr>
                    </a:gs>
                    <a:gs pos="40000">
                      <a:srgbClr val="FFFF00"/>
                    </a:gs>
                    <a:gs pos="16000">
                      <a:srgbClr val="FFC000"/>
                    </a:gs>
                    <a:gs pos="98000">
                      <a:srgbClr val="FF0000"/>
                    </a:gs>
                  </a:gsLst>
                  <a:lin ang="108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gradFill flip="none" rotWithShape="1">
                  <a:gsLst>
                    <a:gs pos="0">
                      <a:srgbClr val="FF0000"/>
                    </a:gs>
                    <a:gs pos="80000">
                      <a:srgbClr val="00B050"/>
                    </a:gs>
                    <a:gs pos="67000">
                      <a:srgbClr val="7030A0"/>
                    </a:gs>
                    <a:gs pos="52000">
                      <a:schemeClr val="accent1">
                        <a:lumMod val="50000"/>
                      </a:schemeClr>
                    </a:gs>
                    <a:gs pos="40000">
                      <a:srgbClr val="FFFF00"/>
                    </a:gs>
                    <a:gs pos="16000">
                      <a:srgbClr val="FFC000"/>
                    </a:gs>
                    <a:gs pos="98000">
                      <a:srgbClr val="FF0000"/>
                    </a:gs>
                  </a:gsLst>
                  <a:lin ang="10800000" scaled="1"/>
                  <a:tileRect/>
                </a:gra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5400" dirty="0" smtClean="0">
                <a:gradFill flip="none" rotWithShape="1">
                  <a:gsLst>
                    <a:gs pos="0">
                      <a:srgbClr val="FF0000"/>
                    </a:gs>
                    <a:gs pos="80000">
                      <a:srgbClr val="00B050"/>
                    </a:gs>
                    <a:gs pos="67000">
                      <a:srgbClr val="7030A0"/>
                    </a:gs>
                    <a:gs pos="52000">
                      <a:schemeClr val="accent1">
                        <a:lumMod val="50000"/>
                      </a:schemeClr>
                    </a:gs>
                    <a:gs pos="40000">
                      <a:srgbClr val="FFFF00"/>
                    </a:gs>
                    <a:gs pos="16000">
                      <a:srgbClr val="FFC000"/>
                    </a:gs>
                    <a:gs pos="98000">
                      <a:srgbClr val="FF0000"/>
                    </a:gs>
                  </a:gsLst>
                  <a:lin ang="108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gradFill flip="none" rotWithShape="1">
                <a:gsLst>
                  <a:gs pos="0">
                    <a:srgbClr val="FF0000"/>
                  </a:gs>
                  <a:gs pos="80000">
                    <a:srgbClr val="00B050"/>
                  </a:gs>
                  <a:gs pos="67000">
                    <a:srgbClr val="7030A0"/>
                  </a:gs>
                  <a:gs pos="52000">
                    <a:schemeClr val="accent1">
                      <a:lumMod val="50000"/>
                    </a:schemeClr>
                  </a:gs>
                  <a:gs pos="40000">
                    <a:srgbClr val="FFFF00"/>
                  </a:gs>
                  <a:gs pos="16000">
                    <a:srgbClr val="FFC000"/>
                  </a:gs>
                  <a:gs pos="98000">
                    <a:srgbClr val="FF0000"/>
                  </a:gs>
                </a:gsLst>
                <a:lin ang="108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2672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১কিলোমিটার = ১০০০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 মিটার = ১০০ সেন্টিমিটার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১সেন্টিমিটার = ১০ মিলিমিটার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94466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/>
              <a:t>বোর্ডের ব্যবহার 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0272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4116 L 1.375 -0.04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438400" y="457200"/>
            <a:ext cx="41148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846" y="1371600"/>
            <a:ext cx="8077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দল - জবা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 ১ মিটার এ কত সেন্টিমিটার ?  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*তোমাদের বেঞ্চটি দৈর্ঘ্য ও প্রস্থ 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সেন্টিমিটার মেপে     দেখ।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 ১কিলোমিটার এ কত মিটার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886200"/>
            <a:ext cx="6447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2823864"/>
            <a:ext cx="838199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072" y="5122984"/>
            <a:ext cx="7959971" cy="13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8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6116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876" y="1295400"/>
            <a:ext cx="8165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 ৩ মিটার এ কত সেন্টিমিটার?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৪সেন্টিমিটার এ কত মিলিমিটার?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ছবিতে পেন্সিলটির দৈর্ঘ্য কত?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701039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37" y="4876800"/>
            <a:ext cx="29014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7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1336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gradFill>
                  <a:gsLst>
                    <a:gs pos="0">
                      <a:srgbClr val="FF0000"/>
                    </a:gs>
                    <a:gs pos="86000">
                      <a:srgbClr val="FFCC00"/>
                    </a:gs>
                    <a:gs pos="73000">
                      <a:srgbClr val="C00000"/>
                    </a:gs>
                    <a:gs pos="58747">
                      <a:srgbClr val="7030A0"/>
                    </a:gs>
                    <a:gs pos="43000">
                      <a:srgbClr val="00B0F0"/>
                    </a:gs>
                    <a:gs pos="18000">
                      <a:srgbClr val="FFFF00"/>
                    </a:gs>
                    <a:gs pos="100000">
                      <a:srgbClr val="FFFF00"/>
                    </a:gs>
                  </a:gsLst>
                  <a:lin ang="5400000" scaled="0"/>
                </a:gradFill>
              </a:rPr>
              <a:t>মূল্যায়ণ </a:t>
            </a:r>
            <a:endParaRPr lang="en-US" sz="9600" dirty="0">
              <a:gradFill>
                <a:gsLst>
                  <a:gs pos="0">
                    <a:srgbClr val="FF0000"/>
                  </a:gs>
                  <a:gs pos="86000">
                    <a:srgbClr val="FFCC00"/>
                  </a:gs>
                  <a:gs pos="73000">
                    <a:srgbClr val="C00000"/>
                  </a:gs>
                  <a:gs pos="58747">
                    <a:srgbClr val="7030A0"/>
                  </a:gs>
                  <a:gs pos="43000">
                    <a:srgbClr val="00B0F0"/>
                  </a:gs>
                  <a:gs pos="18000">
                    <a:srgbClr val="FFFF00"/>
                  </a:gs>
                  <a:gs pos="100000">
                    <a:srgbClr val="FFFF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770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538" y="914399"/>
            <a:ext cx="464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১মিটার =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খ) ১কিলোমিটার =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গ) ১সেন্টিমিটার =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ঘ) দৈর্ঘ্য একক =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ঙ) ১সেন্টিমিটার থেকে ছোট দৈর্ঘ্য পরিমাপকে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908" y="920621"/>
            <a:ext cx="304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ক) মিলিমিটার বলে ।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খ) ১০ মিলিমিটার ।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গ) ১০০ সেন্টিমিটার ।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ঘ) ১০০০ মিটার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ঙ) মিটার ।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851638" y="2171699"/>
            <a:ext cx="2552700" cy="95250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48000" y="2206868"/>
            <a:ext cx="2356338" cy="198413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03988" y="4026517"/>
            <a:ext cx="2800350" cy="103785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33546" y="1219199"/>
            <a:ext cx="929053" cy="390964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45323" y="1236784"/>
            <a:ext cx="3259015" cy="1887416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-381000"/>
            <a:ext cx="9982200" cy="777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62000"/>
            <a:ext cx="3810000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09088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 ) ৫ কিলোমিটার এ কত মিটার ?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খ) ১০ মিটার এ কত সেন্টিমিটার ?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গ) ৬ সেন্টিমিটার এ  কত মিলি মিটার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220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2438400"/>
            <a:ext cx="9220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সর্বদা সত্য কথা বলব </a:t>
            </a:r>
            <a:endParaRPr lang="en-US" sz="8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055" y="2784487"/>
            <a:ext cx="8991600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 মত এখানে সমাপ্ত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1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08" y="456335"/>
            <a:ext cx="4544292" cy="1752600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26948"/>
              </a:avLst>
            </a:prstTxWarp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762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8000" b="1" spc="50" dirty="0" smtClean="0">
                <a:ln w="762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8000" b="1" spc="50" dirty="0">
              <a:ln w="762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690668"/>
            <a:ext cx="5029200" cy="1323439"/>
          </a:xfrm>
          <a:prstGeom prst="rect">
            <a:avLst/>
          </a:prstGeom>
          <a:noFill/>
        </p:spPr>
        <p:txBody>
          <a:bodyPr wrap="square" rtlCol="0">
            <a:prstTxWarp prst="textCascadeDown">
              <a:avLst>
                <a:gd name="adj" fmla="val 77944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IN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276600"/>
            <a:ext cx="9105900" cy="35086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/>
              <a:t>সালমা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আক্তার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লিপি</a:t>
            </a:r>
            <a:r>
              <a:rPr lang="en-US" sz="7200" b="1" dirty="0" smtClean="0"/>
              <a:t> </a:t>
            </a:r>
          </a:p>
          <a:p>
            <a:pPr algn="ctr"/>
            <a:r>
              <a:rPr lang="en-US" sz="5400" b="1" dirty="0" err="1" smtClean="0"/>
              <a:t>সহকারি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শিক্ষক</a:t>
            </a:r>
            <a:r>
              <a:rPr lang="en-US" sz="5400" b="1" dirty="0" smtClean="0"/>
              <a:t> </a:t>
            </a:r>
          </a:p>
          <a:p>
            <a:pPr algn="ctr"/>
            <a:r>
              <a:rPr lang="en-US" sz="3200" b="1" dirty="0" smtClean="0"/>
              <a:t>০৯নং </a:t>
            </a:r>
            <a:r>
              <a:rPr lang="en-US" sz="3200" b="1" dirty="0" err="1" smtClean="0"/>
              <a:t>লালপুর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বালুধূম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সরকারি</a:t>
            </a:r>
            <a:r>
              <a:rPr lang="en-US" sz="3200" b="1" dirty="0" smtClean="0"/>
              <a:t> </a:t>
            </a:r>
            <a:r>
              <a:rPr lang="bn-IN" sz="3200" b="1" dirty="0" smtClean="0"/>
              <a:t>প্রাথমিক বিদ্যালয়  </a:t>
            </a:r>
          </a:p>
          <a:p>
            <a:pPr algn="ctr"/>
            <a:r>
              <a:rPr lang="bn-IN" sz="3200" b="1" dirty="0" smtClean="0"/>
              <a:t>চাঁদপুর সদর, চাঁদপুর।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03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window dir="vert"/>
        <p:sndAc>
          <p:stSnd>
            <p:snd r:embed="rId2" name="camera.wav"/>
          </p:stSnd>
        </p:sndAc>
      </p:transition>
    </mc:Choice>
    <mc:Fallback xmlns="">
      <p:transition spd="slow" advClick="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192161" y="0"/>
            <a:ext cx="6172200" cy="1447800"/>
          </a:xfrm>
          <a:prstGeom prst="horizontalScroll">
            <a:avLst/>
          </a:prstGeom>
          <a:noFill/>
          <a:ln w="76200">
            <a:solidFill>
              <a:srgbClr val="CC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00400"/>
            <a:ext cx="9143999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তৃতীয়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 পরিমাপ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 দৈর্ঘ্য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ষ্ঠাঃ ৯৫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r" isInverted="1"/>
        <p:sndAc>
          <p:stSnd>
            <p:snd r:embed="rId3" name="chimes.wav"/>
          </p:stSnd>
        </p:sndAc>
      </p:transition>
    </mc:Choice>
    <mc:Fallback xmlns="">
      <p:transition spd="slow" advClick="0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be 1"/>
          <p:cNvSpPr/>
          <p:nvPr/>
        </p:nvSpPr>
        <p:spPr>
          <a:xfrm>
            <a:off x="2267857" y="0"/>
            <a:ext cx="4267200" cy="1447800"/>
          </a:xfrm>
          <a:prstGeom prst="cube">
            <a:avLst/>
          </a:prstGeom>
          <a:ln>
            <a:solidFill>
              <a:srgbClr val="CC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71686" y="1447800"/>
            <a:ext cx="762000" cy="8382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333685"/>
            <a:ext cx="9143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২৪.১.১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স্কেল/ফিতা ব্যবহার করে বিভিন্ন দ্রব্যের/জিনিসের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দৈঘ্য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মিটার ,সেন্টিমিটার ও মিলিমিটারে মাপতে পারবে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এবং পরিমাপ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লিখতে পারবে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কিলোমিটারে কত মিটার এবং এক মিটারে কত 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সেন্টিমিটার তা বর্ণনা করতে পারবে 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মিটার ও সেন্টিমিটারকে প্রকাশ করতে পারবে।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মিটার ও সেন্টিমিটারকে মিলিমিটারে প্রকাশ করতে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পারবে। .</a:t>
            </a:r>
          </a:p>
        </p:txBody>
      </p:sp>
    </p:spTree>
    <p:extLst>
      <p:ext uri="{BB962C8B-B14F-4D97-AF65-F5344CB8AC3E}">
        <p14:creationId xmlns:p14="http://schemas.microsoft.com/office/powerpoint/2010/main" val="21288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  <p:sndAc>
          <p:stSnd>
            <p:snd r:embed="rId2" name="camera.wav"/>
          </p:stSnd>
        </p:sndAc>
      </p:transition>
    </mc:Choice>
    <mc:Fallback xmlns="">
      <p:transition spd="slow" advClick="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286000" y="914400"/>
            <a:ext cx="4572000" cy="1066800"/>
          </a:xfrm>
          <a:prstGeom prst="horizontalScroll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15167"/>
              </p:ext>
            </p:extLst>
          </p:nvPr>
        </p:nvGraphicFramePr>
        <p:xfrm>
          <a:off x="2955925" y="3209925"/>
          <a:ext cx="3232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5" imgW="3232800" imgH="437760" progId="Package">
                  <p:embed/>
                </p:oleObj>
              </mc:Choice>
              <mc:Fallback>
                <p:oleObj name="Packager Shell Object" showAsIcon="1" r:id="rId5" imgW="32328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5925" y="3209925"/>
                        <a:ext cx="32321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6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r" isContent="1" isInverted="1"/>
        <p:sndAc>
          <p:stSnd>
            <p:snd r:embed="rId3" name="chimes.wav"/>
          </p:stSnd>
        </p:sndAc>
      </p:transition>
    </mc:Choice>
    <mc:Fallback xmlns="">
      <p:transition spd="slow" advClick="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7010400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2501900" y="685800"/>
            <a:ext cx="4343400" cy="914400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পাঠ ঘোষণা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700" y="3048000"/>
            <a:ext cx="8305800" cy="264687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1030"/>
              </a:avLst>
            </a:prstTxWarp>
            <a:spAutoFit/>
          </a:bodyPr>
          <a:lstStyle/>
          <a:p>
            <a:r>
              <a:rPr lang="bn-IN" sz="4000" dirty="0" smtClean="0">
                <a:gradFill>
                  <a:gsLst>
                    <a:gs pos="0">
                      <a:srgbClr val="FF0000"/>
                    </a:gs>
                    <a:gs pos="81654">
                      <a:srgbClr val="FFC000"/>
                    </a:gs>
                    <a:gs pos="68746">
                      <a:srgbClr val="FFC000"/>
                    </a:gs>
                    <a:gs pos="45834">
                      <a:srgbClr val="FF0000"/>
                    </a:gs>
                    <a:gs pos="27000">
                      <a:schemeClr val="tx2">
                        <a:lumMod val="50000"/>
                      </a:schemeClr>
                    </a:gs>
                    <a:gs pos="100000">
                      <a:srgbClr val="FF0000"/>
                    </a:gs>
                  </a:gsLst>
                  <a:lin ang="5400000" scaled="0"/>
                </a:gradFill>
              </a:rPr>
              <a:t>প রি মাপ </a:t>
            </a:r>
            <a:endParaRPr lang="en-US" sz="4000" dirty="0">
              <a:gradFill>
                <a:gsLst>
                  <a:gs pos="0">
                    <a:srgbClr val="FF0000"/>
                  </a:gs>
                  <a:gs pos="81654">
                    <a:srgbClr val="FFC000"/>
                  </a:gs>
                  <a:gs pos="68746">
                    <a:srgbClr val="FFC000"/>
                  </a:gs>
                  <a:gs pos="45834">
                    <a:srgbClr val="FF0000"/>
                  </a:gs>
                  <a:gs pos="27000">
                    <a:schemeClr val="tx2">
                      <a:lumMod val="50000"/>
                    </a:schemeClr>
                  </a:gs>
                  <a:gs pos="100000">
                    <a:srgbClr val="FF00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771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  <p:sndAc>
          <p:stSnd>
            <p:snd r:embed="rId3" name="applause.wav"/>
          </p:stSnd>
        </p:sndAc>
      </p:transition>
    </mc:Choice>
    <mc:Fallback xmlns="">
      <p:transition spd="slow" advClick="0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762000"/>
            <a:ext cx="6324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gradFill>
                  <a:gsLst>
                    <a:gs pos="0">
                      <a:srgbClr val="FF0000"/>
                    </a:gs>
                    <a:gs pos="20000">
                      <a:schemeClr val="tx2">
                        <a:lumMod val="40000"/>
                        <a:lumOff val="60000"/>
                      </a:schemeClr>
                    </a:gs>
                    <a:gs pos="89583">
                      <a:srgbClr val="FFC000"/>
                    </a:gs>
                    <a:gs pos="79167">
                      <a:srgbClr val="FFC000"/>
                    </a:gs>
                    <a:gs pos="61250">
                      <a:schemeClr val="accent3">
                        <a:lumMod val="75000"/>
                      </a:schemeClr>
                    </a:gs>
                    <a:gs pos="42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9600" b="1" dirty="0" smtClean="0">
                <a:gradFill>
                  <a:gsLst>
                    <a:gs pos="0">
                      <a:srgbClr val="FF0000"/>
                    </a:gs>
                    <a:gs pos="20000">
                      <a:schemeClr val="tx2">
                        <a:lumMod val="40000"/>
                        <a:lumOff val="60000"/>
                      </a:schemeClr>
                    </a:gs>
                    <a:gs pos="89583">
                      <a:srgbClr val="FFC000"/>
                    </a:gs>
                    <a:gs pos="79167">
                      <a:srgbClr val="FFC000"/>
                    </a:gs>
                    <a:gs pos="61250">
                      <a:schemeClr val="accent3">
                        <a:lumMod val="75000"/>
                      </a:schemeClr>
                    </a:gs>
                    <a:gs pos="42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 dirty="0" smtClean="0">
                <a:gradFill>
                  <a:gsLst>
                    <a:gs pos="0">
                      <a:srgbClr val="FF0000"/>
                    </a:gs>
                    <a:gs pos="20000">
                      <a:schemeClr val="tx2">
                        <a:lumMod val="40000"/>
                        <a:lumOff val="60000"/>
                      </a:schemeClr>
                    </a:gs>
                    <a:gs pos="89583">
                      <a:srgbClr val="FFC000"/>
                    </a:gs>
                    <a:gs pos="79167">
                      <a:srgbClr val="FFC000"/>
                    </a:gs>
                    <a:gs pos="61250">
                      <a:schemeClr val="accent3">
                        <a:lumMod val="75000"/>
                      </a:schemeClr>
                    </a:gs>
                    <a:gs pos="42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পর্যায় </a:t>
            </a:r>
            <a:endParaRPr lang="en-US" sz="9600" b="1" dirty="0">
              <a:gradFill>
                <a:gsLst>
                  <a:gs pos="0">
                    <a:srgbClr val="FF0000"/>
                  </a:gs>
                  <a:gs pos="20000">
                    <a:schemeClr val="tx2">
                      <a:lumMod val="40000"/>
                      <a:lumOff val="60000"/>
                    </a:schemeClr>
                  </a:gs>
                  <a:gs pos="89583">
                    <a:srgbClr val="FFC000"/>
                  </a:gs>
                  <a:gs pos="79167">
                    <a:srgbClr val="FFC000"/>
                  </a:gs>
                  <a:gs pos="61250">
                    <a:schemeClr val="accent3">
                      <a:lumMod val="75000"/>
                    </a:schemeClr>
                  </a:gs>
                  <a:gs pos="42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895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পেন্সিল ও স্কেলের মাধ্যমে দৈর্ঘ্যের ধারণা।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501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dir="u"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6" y="389792"/>
            <a:ext cx="8382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419600"/>
            <a:ext cx="8229600" cy="135255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395046" y="647700"/>
            <a:ext cx="228600" cy="6858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1905000" y="3276600"/>
            <a:ext cx="304800" cy="762000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43000" y="4800600"/>
            <a:ext cx="152400" cy="971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মিলিমিটার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1093177" y="5095873"/>
            <a:ext cx="252046" cy="1076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2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7709 L -3.33333E-6 0.10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6" grpId="0"/>
      <p:bldP spid="8" grpId="1" animBg="1"/>
      <p:bldP spid="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86400"/>
            <a:ext cx="1909735" cy="1143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41858" y="2642049"/>
            <a:ext cx="4196854" cy="1988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37856"/>
            <a:ext cx="2346429" cy="4196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201">
            <a:off x="4414679" y="5444324"/>
            <a:ext cx="2081342" cy="9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5">
      <a:majorFont>
        <a:latin typeface="NikoshB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268</Words>
  <Application>Microsoft Office PowerPoint</Application>
  <PresentationFormat>On-screen Show (4:3)</PresentationFormat>
  <Paragraphs>83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84</cp:revision>
  <dcterms:created xsi:type="dcterms:W3CDTF">2006-08-16T00:00:00Z</dcterms:created>
  <dcterms:modified xsi:type="dcterms:W3CDTF">2020-10-12T17:35:59Z</dcterms:modified>
</cp:coreProperties>
</file>