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6" autoAdjust="0"/>
  </p:normalViewPr>
  <p:slideViewPr>
    <p:cSldViewPr>
      <p:cViewPr>
        <p:scale>
          <a:sx n="106" d="100"/>
          <a:sy n="106" d="100"/>
        </p:scale>
        <p:origin x="-114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92AFE-8AE1-407B-BD11-D4792F1F3771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65C5B-F674-47C9-9942-82365FCD3F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uits.web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52400"/>
            <a:ext cx="9144000" cy="7010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7200"/>
            <a:ext cx="9067800" cy="6400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711403"/>
              </a:avLst>
            </a:prstTxWarp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আজকের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ক্লাসে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সবাইকে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 স্বাগতম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81000"/>
            <a:ext cx="8382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লিটমাস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কাগজ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নিজের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রঙ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পরিবর্তনের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মাধ্যমে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কোনো</a:t>
            </a:r>
            <a:r>
              <a:rPr lang="en-US" sz="2400" dirty="0" smtClean="0"/>
              <a:t> </a:t>
            </a:r>
            <a:r>
              <a:rPr lang="en-US" sz="2400" dirty="0" err="1" smtClean="0"/>
              <a:t>পদার্থ</a:t>
            </a:r>
            <a:r>
              <a:rPr lang="en-US" sz="2400" dirty="0" smtClean="0"/>
              <a:t> </a:t>
            </a:r>
            <a:r>
              <a:rPr lang="en-US" sz="2400" dirty="0" err="1" smtClean="0"/>
              <a:t>অম্ল</a:t>
            </a:r>
            <a:r>
              <a:rPr lang="en-US" sz="2400" dirty="0" smtClean="0"/>
              <a:t> </a:t>
            </a:r>
            <a:r>
              <a:rPr lang="en-US" sz="2400" dirty="0" err="1" smtClean="0"/>
              <a:t>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ক্ষারক</a:t>
            </a:r>
            <a:r>
              <a:rPr lang="en-US" sz="2400" dirty="0" smtClean="0"/>
              <a:t> </a:t>
            </a:r>
            <a:r>
              <a:rPr lang="en-US" sz="2400" dirty="0" err="1" smtClean="0"/>
              <a:t>তা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নির্দেশ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করে।তাহলে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এখন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প্রশ্ন</a:t>
            </a:r>
            <a:r>
              <a:rPr lang="en-US" sz="2400" dirty="0" smtClean="0"/>
              <a:t> </a:t>
            </a:r>
            <a:r>
              <a:rPr lang="en-US" sz="2400" dirty="0" err="1" smtClean="0"/>
              <a:t>হলো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নির্দেশক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বলে</a:t>
            </a:r>
            <a:r>
              <a:rPr lang="en-US" sz="2400" dirty="0" smtClean="0"/>
              <a:t>?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প্রশ্নঃ৩।নির্দেশক </a:t>
            </a:r>
            <a:r>
              <a:rPr lang="en-US" sz="2800" dirty="0" err="1" smtClean="0">
                <a:solidFill>
                  <a:srgbClr val="002060"/>
                </a:solidFill>
              </a:rPr>
              <a:t>কাকে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বলে</a:t>
            </a:r>
            <a:r>
              <a:rPr lang="en-US" sz="2800" dirty="0" smtClean="0">
                <a:solidFill>
                  <a:srgbClr val="002060"/>
                </a:solidFill>
              </a:rPr>
              <a:t>?</a:t>
            </a:r>
          </a:p>
          <a:p>
            <a:r>
              <a:rPr lang="en-US" sz="2400" dirty="0" err="1" smtClean="0">
                <a:solidFill>
                  <a:srgbClr val="002060"/>
                </a:solidFill>
              </a:rPr>
              <a:t>উত্তরঃলিটমাস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কাগজ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এর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মতো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যেসব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পদার্থ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নিজেদের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রঙ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পরিবর্তনের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মাধ্যমে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কোনো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একটি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বস্তু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অম্ল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না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ক্ষার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বা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কোনোটিই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নয়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তা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নির্দেশ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করে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তাদেরকে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নির্দেশক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বলে।যেমনঃ</a:t>
            </a:r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4" name="Picture 3" descr="methyl 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667000"/>
            <a:ext cx="1905000" cy="1981200"/>
          </a:xfrm>
          <a:prstGeom prst="rect">
            <a:avLst/>
          </a:prstGeom>
        </p:spPr>
      </p:pic>
      <p:pic>
        <p:nvPicPr>
          <p:cNvPr id="5" name="Picture 4" descr="methyl re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2819400"/>
            <a:ext cx="2133600" cy="1905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43400" y="2819400"/>
            <a:ext cx="152400" cy="1905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09800" y="2819400"/>
            <a:ext cx="22098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33600" y="3048000"/>
            <a:ext cx="3048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438400" y="4648200"/>
            <a:ext cx="1981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f-d_709c02cb8c6a3273dfa61f4e01087d9b7bae824c21117b66d5082a1c+IMAGE+IMAGE.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2667000"/>
            <a:ext cx="1371600" cy="1981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" y="4800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মিথাইল</a:t>
            </a:r>
            <a:r>
              <a:rPr lang="en-US" dirty="0" smtClean="0"/>
              <a:t> </a:t>
            </a:r>
            <a:r>
              <a:rPr lang="en-US" dirty="0" err="1" smtClean="0"/>
              <a:t>অরেঞ্জ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362200" y="4800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মিথাইল</a:t>
            </a:r>
            <a:r>
              <a:rPr lang="en-US" dirty="0" smtClean="0"/>
              <a:t> </a:t>
            </a:r>
            <a:r>
              <a:rPr lang="en-US" dirty="0" err="1" smtClean="0"/>
              <a:t>রেড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495800" y="4724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ফেনোফথ্যালিন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" y="54102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</a:rPr>
              <a:t>এগুলো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নানা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রকমের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নির্দেশক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যা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একটি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অজানা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পদার্থ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এসিড,ক্ষারক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না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নিরপেক্ষ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তা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বুঝতে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সাহায্য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করে</a:t>
            </a:r>
            <a:r>
              <a:rPr lang="en-US" sz="2400" dirty="0" smtClean="0">
                <a:solidFill>
                  <a:srgbClr val="002060"/>
                </a:solidFill>
              </a:rPr>
              <a:t>।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524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</a:rPr>
              <a:t>কয়েকটি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এসিডের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সংকেত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লক্ষ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করি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3" name="Picture 2" descr="vinegar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609600"/>
            <a:ext cx="1524000" cy="2209800"/>
          </a:xfrm>
          <a:prstGeom prst="rect">
            <a:avLst/>
          </a:prstGeom>
        </p:spPr>
      </p:pic>
      <p:pic>
        <p:nvPicPr>
          <p:cNvPr id="6" name="Picture 5" descr="Oxalic aci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1066800"/>
            <a:ext cx="2095500" cy="15716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62200" y="27432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</a:t>
            </a:r>
            <a:r>
              <a:rPr lang="en-US" dirty="0" err="1" smtClean="0"/>
              <a:t>অক্সালিক</a:t>
            </a:r>
            <a:r>
              <a:rPr lang="en-US" dirty="0" smtClean="0"/>
              <a:t> </a:t>
            </a:r>
            <a:r>
              <a:rPr lang="en-US" dirty="0" err="1" smtClean="0"/>
              <a:t>এসিড</a:t>
            </a:r>
            <a:endParaRPr lang="en-US" dirty="0" smtClean="0"/>
          </a:p>
          <a:p>
            <a:r>
              <a:rPr lang="en-US" dirty="0" smtClean="0"/>
              <a:t>    (HOOC-COOH)</a:t>
            </a:r>
            <a:endParaRPr lang="en-US" dirty="0"/>
          </a:p>
        </p:txBody>
      </p:sp>
      <p:pic>
        <p:nvPicPr>
          <p:cNvPr id="8" name="Picture 7" descr="hydrochloric-aci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762000"/>
            <a:ext cx="1828800" cy="1905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76800" y="26670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হাইড্রোক্লোরিক</a:t>
            </a:r>
            <a:r>
              <a:rPr lang="en-US" dirty="0" smtClean="0"/>
              <a:t> </a:t>
            </a:r>
            <a:r>
              <a:rPr lang="en-US" dirty="0" err="1" smtClean="0"/>
              <a:t>এসিড</a:t>
            </a:r>
            <a:endParaRPr lang="en-US" dirty="0" smtClean="0"/>
          </a:p>
          <a:p>
            <a:r>
              <a:rPr lang="en-US" dirty="0" smtClean="0"/>
              <a:t>       (</a:t>
            </a:r>
            <a:r>
              <a:rPr lang="en-US" dirty="0" err="1" smtClean="0"/>
              <a:t>HCl</a:t>
            </a:r>
            <a:r>
              <a:rPr lang="en-US" dirty="0" smtClean="0"/>
              <a:t>) </a:t>
            </a:r>
            <a:endParaRPr lang="en-US" dirty="0"/>
          </a:p>
        </p:txBody>
      </p:sp>
      <p:pic>
        <p:nvPicPr>
          <p:cNvPr id="10" name="Picture 9" descr="sulfuric aci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34200" y="533400"/>
            <a:ext cx="1752600" cy="1981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58000" y="27432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সালফিউরিক</a:t>
            </a:r>
            <a:r>
              <a:rPr lang="en-US" dirty="0" smtClean="0"/>
              <a:t> </a:t>
            </a:r>
            <a:r>
              <a:rPr lang="en-US" dirty="0" err="1" smtClean="0"/>
              <a:t>এসিড</a:t>
            </a:r>
            <a:endParaRPr lang="en-US" dirty="0" smtClean="0"/>
          </a:p>
          <a:p>
            <a:r>
              <a:rPr lang="en-US" dirty="0" smtClean="0"/>
              <a:t>      (H</a:t>
            </a:r>
            <a:r>
              <a:rPr lang="en-US" sz="1400" dirty="0" smtClean="0"/>
              <a:t>2</a:t>
            </a:r>
            <a:r>
              <a:rPr lang="en-US" dirty="0" smtClean="0"/>
              <a:t>SO</a:t>
            </a:r>
            <a:r>
              <a:rPr lang="en-US" sz="1400" dirty="0" smtClean="0"/>
              <a:t>4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4038600"/>
            <a:ext cx="8382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srgbClr val="002060"/>
              </a:solidFill>
            </a:endParaRPr>
          </a:p>
          <a:p>
            <a:r>
              <a:rPr lang="en-US" sz="2400" dirty="0" err="1" smtClean="0">
                <a:solidFill>
                  <a:srgbClr val="002060"/>
                </a:solidFill>
              </a:rPr>
              <a:t>উত্তরঃএদের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সবগুলোতেই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এক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বা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একাধিক</a:t>
            </a:r>
            <a:r>
              <a:rPr lang="en-US" sz="2400" dirty="0" smtClean="0">
                <a:solidFill>
                  <a:srgbClr val="002060"/>
                </a:solidFill>
              </a:rPr>
              <a:t> H </a:t>
            </a:r>
            <a:r>
              <a:rPr lang="en-US" sz="2400" dirty="0" err="1" smtClean="0">
                <a:solidFill>
                  <a:srgbClr val="002060"/>
                </a:solidFill>
              </a:rPr>
              <a:t>পরমাণু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আছে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এবং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এরা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সবাই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পানিতে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হাইড্রোজেন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আয়ন</a:t>
            </a:r>
            <a:r>
              <a:rPr lang="en-US" sz="2400" dirty="0" smtClean="0">
                <a:solidFill>
                  <a:srgbClr val="002060"/>
                </a:solidFill>
              </a:rPr>
              <a:t> (H ) </a:t>
            </a:r>
            <a:r>
              <a:rPr lang="en-US" sz="2400" dirty="0" err="1" smtClean="0">
                <a:solidFill>
                  <a:srgbClr val="002060"/>
                </a:solidFill>
              </a:rPr>
              <a:t>তৈরী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করে</a:t>
            </a:r>
            <a:r>
              <a:rPr lang="en-US" sz="2400" dirty="0" smtClean="0">
                <a:solidFill>
                  <a:srgbClr val="002060"/>
                </a:solidFill>
              </a:rPr>
              <a:t>।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3657600" y="4876800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581400" y="49530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28956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ভিনেগার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en-US" dirty="0" err="1" smtClean="0"/>
              <a:t>এসিটিক</a:t>
            </a:r>
            <a:r>
              <a:rPr lang="en-US" dirty="0" smtClean="0"/>
              <a:t> </a:t>
            </a:r>
            <a:r>
              <a:rPr lang="en-US" dirty="0" err="1" smtClean="0"/>
              <a:t>এসিড</a:t>
            </a:r>
            <a:endParaRPr lang="en-US" dirty="0" smtClean="0"/>
          </a:p>
          <a:p>
            <a:r>
              <a:rPr lang="en-US" dirty="0" smtClean="0"/>
              <a:t>       (CH</a:t>
            </a:r>
            <a:r>
              <a:rPr lang="en-US" sz="1400" dirty="0" smtClean="0"/>
              <a:t>3</a:t>
            </a:r>
            <a:r>
              <a:rPr lang="en-US" dirty="0" smtClean="0"/>
              <a:t>COOH) 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685800" y="3505200"/>
            <a:ext cx="2286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447800" y="3505200"/>
            <a:ext cx="2286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667000" y="3352800"/>
            <a:ext cx="304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962400" y="3352800"/>
            <a:ext cx="304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334000" y="3276600"/>
            <a:ext cx="304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315200" y="3352800"/>
            <a:ext cx="2286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57200" y="38100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এই</a:t>
            </a:r>
            <a:r>
              <a:rPr lang="en-US" sz="2800" dirty="0" smtClean="0"/>
              <a:t> </a:t>
            </a:r>
            <a:r>
              <a:rPr lang="en-US" sz="2800" dirty="0" err="1" smtClean="0"/>
              <a:t>এসিডের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মিল</a:t>
            </a:r>
            <a:r>
              <a:rPr lang="en-US" sz="2800" dirty="0" smtClean="0"/>
              <a:t> </a:t>
            </a:r>
            <a:r>
              <a:rPr lang="en-US" sz="2800" dirty="0" err="1" smtClean="0"/>
              <a:t>কোথায়</a:t>
            </a:r>
            <a:r>
              <a:rPr lang="en-US" sz="2800" dirty="0" smtClean="0"/>
              <a:t>?</a:t>
            </a:r>
            <a:endParaRPr lang="en-US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/>
          </a:p>
          <a:p>
            <a:r>
              <a:rPr lang="en-US" sz="2800" dirty="0" smtClean="0">
                <a:solidFill>
                  <a:srgbClr val="002060"/>
                </a:solidFill>
              </a:rPr>
              <a:t>প্রশ্নঃ৪-এসিড </a:t>
            </a:r>
            <a:r>
              <a:rPr lang="en-US" sz="2800" dirty="0" err="1" smtClean="0">
                <a:solidFill>
                  <a:srgbClr val="002060"/>
                </a:solidFill>
              </a:rPr>
              <a:t>কাকে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বলে</a:t>
            </a:r>
            <a:r>
              <a:rPr lang="en-US" sz="2800" dirty="0" smtClean="0">
                <a:solidFill>
                  <a:srgbClr val="002060"/>
                </a:solidFill>
              </a:rPr>
              <a:t>?</a:t>
            </a:r>
          </a:p>
          <a:p>
            <a:r>
              <a:rPr lang="en-US" sz="2400" dirty="0" err="1" smtClean="0">
                <a:solidFill>
                  <a:srgbClr val="002060"/>
                </a:solidFill>
              </a:rPr>
              <a:t>উত্তরঃএসিড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হলো</a:t>
            </a:r>
            <a:r>
              <a:rPr lang="en-US" sz="2400" dirty="0" smtClean="0">
                <a:solidFill>
                  <a:srgbClr val="002060"/>
                </a:solidFill>
              </a:rPr>
              <a:t> ঐ </a:t>
            </a:r>
            <a:r>
              <a:rPr lang="en-US" sz="2400" dirty="0" err="1" smtClean="0">
                <a:solidFill>
                  <a:srgbClr val="002060"/>
                </a:solidFill>
              </a:rPr>
              <a:t>সকল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রাসায়নিক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পদার্থ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যাদের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মধ্যে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এক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বা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একাধিক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হাইড্রোজেন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পরমাণু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থাকে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এবং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যারা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পানিতে</a:t>
            </a:r>
            <a:r>
              <a:rPr lang="en-US" sz="2400" dirty="0" smtClean="0">
                <a:solidFill>
                  <a:srgbClr val="002060"/>
                </a:solidFill>
              </a:rPr>
              <a:t> H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0" y="14478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2060"/>
                </a:solidFill>
              </a:rPr>
              <a:t>উৎপন্ন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করে।যেমন</a:t>
            </a:r>
            <a:r>
              <a:rPr lang="en-US" sz="2000" dirty="0" smtClean="0">
                <a:solidFill>
                  <a:srgbClr val="002060"/>
                </a:solidFill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25146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HCl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600200" y="2743200"/>
            <a:ext cx="2667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38400" y="228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r>
              <a:rPr lang="en-US" sz="1400" dirty="0" smtClean="0"/>
              <a:t>2</a:t>
            </a:r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0" y="24384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</a:t>
            </a:r>
            <a:endParaRPr lang="en-US" sz="2400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4876800" y="25908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953000" y="2514600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Plus 46"/>
          <p:cNvSpPr/>
          <p:nvPr/>
        </p:nvSpPr>
        <p:spPr>
          <a:xfrm>
            <a:off x="5715000" y="2590800"/>
            <a:ext cx="381000" cy="381000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6934200" y="25146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Cl</a:t>
            </a:r>
            <a:endParaRPr lang="en-US" sz="2400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7315200" y="25908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52400" y="3810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</a:t>
            </a:r>
            <a:r>
              <a:rPr lang="en-US" dirty="0" smtClean="0"/>
              <a:t>3</a:t>
            </a:r>
            <a:r>
              <a:rPr lang="en-US" sz="2400" dirty="0" smtClean="0"/>
              <a:t>COOH</a:t>
            </a:r>
            <a:endParaRPr lang="en-US" sz="2400" dirty="0"/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1905000" y="4038600"/>
            <a:ext cx="2286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438400" y="3581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r>
              <a:rPr lang="en-US" sz="1600" dirty="0" smtClean="0"/>
              <a:t>2</a:t>
            </a:r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4419600" y="37338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</a:t>
            </a:r>
            <a:endParaRPr lang="en-US" sz="2400" dirty="0"/>
          </a:p>
        </p:txBody>
      </p:sp>
      <p:cxnSp>
        <p:nvCxnSpPr>
          <p:cNvPr id="61" name="Straight Connector 60"/>
          <p:cNvCxnSpPr/>
          <p:nvPr/>
        </p:nvCxnSpPr>
        <p:spPr>
          <a:xfrm>
            <a:off x="4800600" y="38862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4876800" y="3810000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Plus 97"/>
          <p:cNvSpPr/>
          <p:nvPr/>
        </p:nvSpPr>
        <p:spPr>
          <a:xfrm>
            <a:off x="5562600" y="3810000"/>
            <a:ext cx="381000" cy="381000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6400800" y="38100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</a:t>
            </a:r>
            <a:r>
              <a:rPr lang="en-US" dirty="0" smtClean="0"/>
              <a:t>3</a:t>
            </a:r>
            <a:r>
              <a:rPr lang="en-US" sz="2400" dirty="0" smtClean="0"/>
              <a:t>COO</a:t>
            </a:r>
            <a:endParaRPr lang="en-US" sz="2400" dirty="0"/>
          </a:p>
        </p:txBody>
      </p:sp>
      <p:cxnSp>
        <p:nvCxnSpPr>
          <p:cNvPr id="101" name="Straight Connector 100"/>
          <p:cNvCxnSpPr/>
          <p:nvPr/>
        </p:nvCxnSpPr>
        <p:spPr>
          <a:xfrm>
            <a:off x="7696200" y="38862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781800" y="1447800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705600" y="15240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-0.00023 C 0.03055 -0.00023 0.0625 0.03449 0.0625 0.07732 C 0.0625 0.12014 0.03055 0.15509 -0.00834 0.15509 C -0.04757 0.15509 -0.07917 0.12014 -0.07917 0.07732 C -0.07917 0.03449 -0.04757 -0.00023 -0.00834 -0.00023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C 0.02968 7.40741E-7 0.05416 0.03472 0.05416 0.07755 C 0.05416 0.12037 0.02968 0.15532 3.33333E-6 0.15532 C -0.03004 0.15532 -0.05417 0.12037 -0.05417 0.07755 C -0.05417 0.03472 -0.03004 7.40741E-7 3.33333E-6 7.40741E-7 Z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305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এবার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আমরা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জানবো</a:t>
            </a:r>
            <a:r>
              <a:rPr lang="en-US" sz="2400" dirty="0" smtClean="0"/>
              <a:t>,</a:t>
            </a:r>
          </a:p>
          <a:p>
            <a:r>
              <a:rPr lang="en-US" sz="2400" dirty="0" err="1" smtClean="0">
                <a:solidFill>
                  <a:srgbClr val="002060"/>
                </a:solidFill>
              </a:rPr>
              <a:t>মিথেন</a:t>
            </a:r>
            <a:r>
              <a:rPr lang="en-US" sz="2400" dirty="0" smtClean="0">
                <a:solidFill>
                  <a:srgbClr val="002060"/>
                </a:solidFill>
              </a:rPr>
              <a:t> (CH</a:t>
            </a:r>
            <a:r>
              <a:rPr lang="en-US" dirty="0" smtClean="0">
                <a:solidFill>
                  <a:srgbClr val="002060"/>
                </a:solidFill>
              </a:rPr>
              <a:t>4</a:t>
            </a:r>
            <a:r>
              <a:rPr lang="en-US" sz="2400" dirty="0" smtClean="0">
                <a:solidFill>
                  <a:srgbClr val="002060"/>
                </a:solidFill>
              </a:rPr>
              <a:t>) </a:t>
            </a:r>
            <a:r>
              <a:rPr lang="en-US" sz="2400" dirty="0" err="1" smtClean="0">
                <a:solidFill>
                  <a:srgbClr val="002060"/>
                </a:solidFill>
              </a:rPr>
              <a:t>কি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এসিড</a:t>
            </a:r>
            <a:r>
              <a:rPr lang="en-US" sz="2400" dirty="0" smtClean="0">
                <a:solidFill>
                  <a:srgbClr val="002060"/>
                </a:solidFill>
              </a:rPr>
              <a:t>?</a:t>
            </a:r>
          </a:p>
          <a:p>
            <a:r>
              <a:rPr lang="en-US" sz="2000" dirty="0" err="1" smtClean="0">
                <a:solidFill>
                  <a:srgbClr val="002060"/>
                </a:solidFill>
              </a:rPr>
              <a:t>উত্তরঃএটি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এসিড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নয়।মিথেনে</a:t>
            </a:r>
            <a:r>
              <a:rPr lang="en-US" sz="2000" dirty="0" smtClean="0">
                <a:solidFill>
                  <a:srgbClr val="002060"/>
                </a:solidFill>
              </a:rPr>
              <a:t> ৪ </a:t>
            </a:r>
            <a:r>
              <a:rPr lang="en-US" sz="2000" dirty="0" err="1" smtClean="0">
                <a:solidFill>
                  <a:srgbClr val="002060"/>
                </a:solidFill>
              </a:rPr>
              <a:t>টি</a:t>
            </a:r>
            <a:r>
              <a:rPr lang="en-US" sz="2000" dirty="0" smtClean="0">
                <a:solidFill>
                  <a:srgbClr val="002060"/>
                </a:solidFill>
              </a:rPr>
              <a:t> H </a:t>
            </a:r>
            <a:r>
              <a:rPr lang="en-US" sz="2000" dirty="0" err="1" smtClean="0">
                <a:solidFill>
                  <a:srgbClr val="002060"/>
                </a:solidFill>
              </a:rPr>
              <a:t>পরমাণু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আছে,কিন্তু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মিথেন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পানিতে</a:t>
            </a:r>
            <a:r>
              <a:rPr lang="en-US" sz="2000" dirty="0" smtClean="0">
                <a:solidFill>
                  <a:srgbClr val="002060"/>
                </a:solidFill>
              </a:rPr>
              <a:t> H</a:t>
            </a:r>
            <a:endParaRPr lang="en-US" sz="2000" dirty="0">
              <a:solidFill>
                <a:srgbClr val="00206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086600" y="1143000"/>
            <a:ext cx="1524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162800" y="1066800"/>
            <a:ext cx="0" cy="1524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239000" y="1066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</a:rPr>
              <a:t>উৎপন্ন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করে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না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60020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7030A0"/>
                </a:solidFill>
              </a:rPr>
              <a:t>এবার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দুটি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ক্ষারকের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দিকে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লক্ষ্য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করি।সোডিয়াম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হাইড্রোক্সাইড</a:t>
            </a:r>
            <a:r>
              <a:rPr lang="en-US" sz="2400" dirty="0" smtClean="0">
                <a:solidFill>
                  <a:srgbClr val="7030A0"/>
                </a:solidFill>
              </a:rPr>
              <a:t>(</a:t>
            </a:r>
            <a:r>
              <a:rPr lang="en-US" sz="2400" dirty="0" err="1" smtClean="0">
                <a:solidFill>
                  <a:srgbClr val="7030A0"/>
                </a:solidFill>
              </a:rPr>
              <a:t>NaOH</a:t>
            </a:r>
            <a:r>
              <a:rPr lang="en-US" sz="2400" dirty="0" smtClean="0">
                <a:solidFill>
                  <a:srgbClr val="7030A0"/>
                </a:solidFill>
              </a:rPr>
              <a:t>)</a:t>
            </a:r>
          </a:p>
          <a:p>
            <a:r>
              <a:rPr lang="en-US" sz="2400" dirty="0" err="1" smtClean="0">
                <a:solidFill>
                  <a:srgbClr val="7030A0"/>
                </a:solidFill>
              </a:rPr>
              <a:t>এবং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ক্যালসিয়াম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হাইড্রোক্সাইড</a:t>
            </a:r>
            <a:r>
              <a:rPr lang="en-US" sz="2400" dirty="0" smtClean="0">
                <a:solidFill>
                  <a:srgbClr val="7030A0"/>
                </a:solidFill>
              </a:rPr>
              <a:t>{Ca(OH)</a:t>
            </a:r>
            <a:r>
              <a:rPr lang="en-US" dirty="0" smtClean="0">
                <a:solidFill>
                  <a:srgbClr val="7030A0"/>
                </a:solidFill>
              </a:rPr>
              <a:t>2</a:t>
            </a:r>
            <a:r>
              <a:rPr lang="en-US" sz="2400" dirty="0" smtClean="0">
                <a:solidFill>
                  <a:srgbClr val="7030A0"/>
                </a:solidFill>
              </a:rPr>
              <a:t>}।</a:t>
            </a:r>
            <a:r>
              <a:rPr lang="en-US" sz="2400" dirty="0" err="1" smtClean="0">
                <a:solidFill>
                  <a:srgbClr val="7030A0"/>
                </a:solidFill>
              </a:rPr>
              <a:t>ক্ষারক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হলো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সেই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সকল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রাসায়নিক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বস্তু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যাদের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মধ্যে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অক্সিজেন</a:t>
            </a:r>
            <a:r>
              <a:rPr lang="en-US" sz="2400" dirty="0" smtClean="0">
                <a:solidFill>
                  <a:srgbClr val="7030A0"/>
                </a:solidFill>
              </a:rPr>
              <a:t> ও </a:t>
            </a:r>
            <a:r>
              <a:rPr lang="en-US" sz="2400" dirty="0" err="1" smtClean="0">
                <a:solidFill>
                  <a:srgbClr val="7030A0"/>
                </a:solidFill>
              </a:rPr>
              <a:t>হাইড্রোজেন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পরমাণু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থাকে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এবং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যারা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পানিতে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হাইড্রোক্সিল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আয়ন</a:t>
            </a:r>
            <a:r>
              <a:rPr lang="en-US" sz="2400" dirty="0" smtClean="0">
                <a:solidFill>
                  <a:srgbClr val="7030A0"/>
                </a:solidFill>
              </a:rPr>
              <a:t> (OH  )</a:t>
            </a:r>
            <a:r>
              <a:rPr lang="en-US" sz="2400" dirty="0" err="1" smtClean="0">
                <a:solidFill>
                  <a:srgbClr val="7030A0"/>
                </a:solidFill>
              </a:rPr>
              <a:t>তৈরি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করে</a:t>
            </a:r>
            <a:r>
              <a:rPr lang="en-US" sz="2400" dirty="0" smtClean="0">
                <a:solidFill>
                  <a:srgbClr val="7030A0"/>
                </a:solidFill>
              </a:rPr>
              <a:t>।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343400" y="2743200"/>
            <a:ext cx="1524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04800" y="36576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NaOH</a:t>
            </a:r>
            <a:endParaRPr lang="en-US" sz="28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752600" y="3886200"/>
            <a:ext cx="1905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09800" y="3505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r>
              <a:rPr lang="en-US" sz="1400" dirty="0" smtClean="0"/>
              <a:t>2</a:t>
            </a:r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0" y="35814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Na</a:t>
            </a:r>
            <a:endParaRPr lang="en-US" sz="28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4267200" y="37338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343400" y="3657600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lus 23"/>
          <p:cNvSpPr/>
          <p:nvPr/>
        </p:nvSpPr>
        <p:spPr>
          <a:xfrm>
            <a:off x="4724400" y="3581400"/>
            <a:ext cx="457200" cy="457200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715000" y="35814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OH</a:t>
            </a:r>
            <a:endParaRPr lang="en-US" sz="2800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6400800" y="36576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57200" y="43434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Ca(OH)</a:t>
            </a:r>
            <a:r>
              <a:rPr lang="en-US" dirty="0" smtClean="0"/>
              <a:t>2</a:t>
            </a:r>
            <a:endParaRPr lang="en-US" sz="2800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209800" y="4648200"/>
            <a:ext cx="1600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590800" y="4267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r>
              <a:rPr lang="en-US" sz="1400" dirty="0" smtClean="0"/>
              <a:t>2</a:t>
            </a:r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114800" y="4419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</a:t>
            </a:r>
            <a:endParaRPr lang="en-US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4495800" y="4419600"/>
            <a:ext cx="22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</a:t>
            </a:r>
            <a:endParaRPr lang="en-US" sz="1600" dirty="0"/>
          </a:p>
        </p:txBody>
      </p:sp>
      <p:cxnSp>
        <p:nvCxnSpPr>
          <p:cNvPr id="44" name="Straight Connector 43"/>
          <p:cNvCxnSpPr/>
          <p:nvPr/>
        </p:nvCxnSpPr>
        <p:spPr>
          <a:xfrm>
            <a:off x="4648200" y="44958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endCxn id="33" idx="3"/>
          </p:cNvCxnSpPr>
          <p:nvPr/>
        </p:nvCxnSpPr>
        <p:spPr>
          <a:xfrm>
            <a:off x="4724400" y="4419600"/>
            <a:ext cx="0" cy="1692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Plus 52"/>
          <p:cNvSpPr/>
          <p:nvPr/>
        </p:nvSpPr>
        <p:spPr>
          <a:xfrm>
            <a:off x="5410200" y="4419600"/>
            <a:ext cx="533400" cy="457200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6324600" y="44196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2OH</a:t>
            </a:r>
            <a:endParaRPr lang="en-US" sz="2800" dirty="0"/>
          </a:p>
        </p:txBody>
      </p:sp>
      <p:cxnSp>
        <p:nvCxnSpPr>
          <p:cNvPr id="57" name="Straight Connector 56"/>
          <p:cNvCxnSpPr/>
          <p:nvPr/>
        </p:nvCxnSpPr>
        <p:spPr>
          <a:xfrm>
            <a:off x="7162800" y="44958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0" dur="2000" spd="-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54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তবে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কিছু</a:t>
            </a:r>
            <a:r>
              <a:rPr lang="en-US" sz="2400" dirty="0" smtClean="0"/>
              <a:t> </a:t>
            </a:r>
            <a:r>
              <a:rPr lang="en-US" sz="2400" dirty="0" err="1" smtClean="0"/>
              <a:t>কিছু</a:t>
            </a:r>
            <a:r>
              <a:rPr lang="en-US" sz="2400" dirty="0" smtClean="0"/>
              <a:t> </a:t>
            </a:r>
            <a:r>
              <a:rPr lang="en-US" sz="2400" dirty="0" err="1" smtClean="0"/>
              <a:t>রাসায়নিক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পদার্থ,যেমন</a:t>
            </a:r>
            <a:r>
              <a:rPr lang="en-US" sz="2400" dirty="0" smtClean="0"/>
              <a:t>- </a:t>
            </a:r>
            <a:r>
              <a:rPr lang="en-US" sz="2400" dirty="0" err="1" smtClean="0"/>
              <a:t>ক্যালসিয়াম</a:t>
            </a:r>
            <a:r>
              <a:rPr lang="en-US" sz="2400" dirty="0" smtClean="0"/>
              <a:t> </a:t>
            </a:r>
            <a:r>
              <a:rPr lang="en-US" sz="2400" dirty="0" err="1" smtClean="0"/>
              <a:t>অক্সাইড</a:t>
            </a:r>
            <a:r>
              <a:rPr lang="en-US" sz="2400" dirty="0" smtClean="0"/>
              <a:t> </a:t>
            </a:r>
            <a:r>
              <a:rPr lang="en-US" sz="2400" dirty="0" err="1" smtClean="0"/>
              <a:t>বা</a:t>
            </a:r>
            <a:r>
              <a:rPr lang="en-US" sz="2400" dirty="0" smtClean="0"/>
              <a:t> </a:t>
            </a:r>
            <a:r>
              <a:rPr lang="en-US" sz="2400" dirty="0" err="1" smtClean="0"/>
              <a:t>চুন</a:t>
            </a:r>
            <a:r>
              <a:rPr lang="en-US" sz="2400" dirty="0" smtClean="0"/>
              <a:t> </a:t>
            </a:r>
            <a:r>
              <a:rPr lang="en-US" sz="2400" dirty="0" err="1" smtClean="0"/>
              <a:t>অ্যামোনিয়া</a:t>
            </a:r>
            <a:r>
              <a:rPr lang="en-US" sz="2400" dirty="0" smtClean="0"/>
              <a:t> (NH</a:t>
            </a:r>
            <a:r>
              <a:rPr lang="en-US" dirty="0" smtClean="0"/>
              <a:t>3</a:t>
            </a:r>
            <a:r>
              <a:rPr lang="en-US" sz="2400" dirty="0" smtClean="0"/>
              <a:t>),</a:t>
            </a:r>
            <a:r>
              <a:rPr lang="en-US" sz="2400" dirty="0" err="1" smtClean="0"/>
              <a:t>যাদের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মধ্যে</a:t>
            </a:r>
            <a:r>
              <a:rPr lang="en-US" sz="2400" dirty="0" smtClean="0"/>
              <a:t> </a:t>
            </a:r>
            <a:r>
              <a:rPr lang="en-US" sz="2400" dirty="0" err="1" smtClean="0"/>
              <a:t>অক্সিজেন</a:t>
            </a:r>
            <a:r>
              <a:rPr lang="en-US" sz="2400" dirty="0" smtClean="0"/>
              <a:t> ও </a:t>
            </a:r>
            <a:r>
              <a:rPr lang="en-US" sz="2400" dirty="0" err="1" smtClean="0"/>
              <a:t>হাইড্রোজেন</a:t>
            </a:r>
            <a:r>
              <a:rPr lang="en-US" sz="2400" dirty="0" smtClean="0"/>
              <a:t> </a:t>
            </a:r>
            <a:r>
              <a:rPr lang="en-US" sz="2400" dirty="0" err="1" smtClean="0"/>
              <a:t>দু’ধরনের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পরমাণু</a:t>
            </a:r>
            <a:r>
              <a:rPr lang="en-US" sz="2400" dirty="0" smtClean="0"/>
              <a:t> </a:t>
            </a:r>
            <a:r>
              <a:rPr lang="en-US" sz="2400" dirty="0" err="1" smtClean="0"/>
              <a:t>নেই,কিন্তু</a:t>
            </a:r>
            <a:r>
              <a:rPr lang="en-US" sz="2400" dirty="0" smtClean="0"/>
              <a:t> </a:t>
            </a:r>
            <a:r>
              <a:rPr lang="en-US" sz="2400" dirty="0" err="1" smtClean="0"/>
              <a:t>এরা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পানিতে</a:t>
            </a:r>
            <a:r>
              <a:rPr lang="en-US" sz="2400" dirty="0" smtClean="0"/>
              <a:t> OH   </a:t>
            </a:r>
            <a:r>
              <a:rPr lang="en-US" sz="2400" dirty="0" err="1" smtClean="0"/>
              <a:t>তৈরি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করে,এদেরকেও</a:t>
            </a:r>
            <a:r>
              <a:rPr lang="en-US" sz="2400" dirty="0" smtClean="0"/>
              <a:t> </a:t>
            </a:r>
            <a:r>
              <a:rPr lang="en-US" sz="2400" dirty="0" err="1" smtClean="0"/>
              <a:t>ক্ষারক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বলা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।</a:t>
            </a:r>
          </a:p>
          <a:p>
            <a:endParaRPr lang="en-US" sz="2400" dirty="0" smtClean="0"/>
          </a:p>
          <a:p>
            <a:r>
              <a:rPr lang="en-US" sz="2400" dirty="0" smtClean="0"/>
              <a:t>           </a:t>
            </a:r>
            <a:endParaRPr lang="en-US" sz="24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0" y="10668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33400" y="21336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</a:t>
            </a:r>
            <a:r>
              <a:rPr lang="en-US" sz="2800" dirty="0" err="1" smtClean="0"/>
              <a:t>CaO</a:t>
            </a:r>
            <a:endParaRPr lang="en-US" sz="2800" dirty="0"/>
          </a:p>
        </p:txBody>
      </p:sp>
      <p:sp>
        <p:nvSpPr>
          <p:cNvPr id="7" name="Plus 6"/>
          <p:cNvSpPr/>
          <p:nvPr/>
        </p:nvSpPr>
        <p:spPr>
          <a:xfrm>
            <a:off x="2286000" y="2209800"/>
            <a:ext cx="457200" cy="381000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971800" y="21336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</a:t>
            </a:r>
            <a:r>
              <a:rPr lang="en-US" sz="2000" dirty="0" smtClean="0"/>
              <a:t>2</a:t>
            </a:r>
            <a:r>
              <a:rPr lang="en-US" sz="2800" dirty="0" smtClean="0"/>
              <a:t>O</a:t>
            </a:r>
            <a:endParaRPr lang="en-US" sz="28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962400" y="2362200"/>
            <a:ext cx="1752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867400" y="21336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Ca(OH)</a:t>
            </a:r>
            <a:r>
              <a:rPr lang="en-US" sz="2000" dirty="0" smtClean="0"/>
              <a:t>2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0" y="32766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NH</a:t>
            </a:r>
            <a:r>
              <a:rPr lang="en-US" sz="2000" dirty="0" smtClean="0"/>
              <a:t>3</a:t>
            </a:r>
            <a:endParaRPr lang="en-US" sz="2800" dirty="0"/>
          </a:p>
        </p:txBody>
      </p:sp>
      <p:sp>
        <p:nvSpPr>
          <p:cNvPr id="13" name="Plus 12"/>
          <p:cNvSpPr/>
          <p:nvPr/>
        </p:nvSpPr>
        <p:spPr>
          <a:xfrm>
            <a:off x="2286000" y="3352800"/>
            <a:ext cx="457200" cy="381000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048000" y="32766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</a:t>
            </a:r>
            <a:r>
              <a:rPr lang="en-US" sz="2000" dirty="0" smtClean="0"/>
              <a:t>2</a:t>
            </a:r>
            <a:r>
              <a:rPr lang="en-US" sz="2800" dirty="0" smtClean="0"/>
              <a:t>O</a:t>
            </a:r>
            <a:endParaRPr lang="en-US" sz="2800" dirty="0"/>
          </a:p>
        </p:txBody>
      </p:sp>
      <p:cxnSp>
        <p:nvCxnSpPr>
          <p:cNvPr id="19" name="Straight Arrow Connector 18"/>
          <p:cNvCxnSpPr>
            <a:stCxn id="14" idx="3"/>
          </p:cNvCxnSpPr>
          <p:nvPr/>
        </p:nvCxnSpPr>
        <p:spPr>
          <a:xfrm>
            <a:off x="4038600" y="3538210"/>
            <a:ext cx="1752600" cy="431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943600" y="32766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NH</a:t>
            </a:r>
            <a:r>
              <a:rPr lang="en-US" sz="2000" dirty="0" smtClean="0"/>
              <a:t>4</a:t>
            </a:r>
            <a:r>
              <a:rPr lang="en-US" sz="2800" dirty="0" smtClean="0"/>
              <a:t>OH</a:t>
            </a:r>
            <a:endParaRPr lang="en-US" sz="28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8001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</a:rPr>
              <a:t>ক্ষার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কাকে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বলে</a:t>
            </a:r>
            <a:r>
              <a:rPr lang="en-US" sz="2800" dirty="0" smtClean="0">
                <a:solidFill>
                  <a:srgbClr val="002060"/>
                </a:solidFill>
              </a:rPr>
              <a:t>?</a:t>
            </a:r>
          </a:p>
          <a:p>
            <a:r>
              <a:rPr lang="en-US" sz="2400" dirty="0" err="1" smtClean="0">
                <a:solidFill>
                  <a:srgbClr val="002060"/>
                </a:solidFill>
              </a:rPr>
              <a:t>উত্তরঃযে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সমস্ত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ক্ষারক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পানিতে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দ্রবীভূত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হয়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তাদেরকে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ক্ষার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বলে।ক্ষার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হলো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বিশেষ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ধরনের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ক্ষারক।যেমনঃNaOH,Ca</a:t>
            </a:r>
            <a:r>
              <a:rPr lang="en-US" sz="2400" dirty="0" smtClean="0">
                <a:solidFill>
                  <a:srgbClr val="002060"/>
                </a:solidFill>
              </a:rPr>
              <a:t>(OH)</a:t>
            </a:r>
            <a:r>
              <a:rPr lang="en-US" dirty="0" smtClean="0">
                <a:solidFill>
                  <a:srgbClr val="002060"/>
                </a:solidFill>
              </a:rPr>
              <a:t>2</a:t>
            </a:r>
            <a:r>
              <a:rPr lang="en-US" sz="2400" dirty="0" smtClean="0">
                <a:solidFill>
                  <a:srgbClr val="002060"/>
                </a:solidFill>
              </a:rPr>
              <a:t>,NH</a:t>
            </a:r>
            <a:r>
              <a:rPr lang="en-US" dirty="0" smtClean="0">
                <a:solidFill>
                  <a:srgbClr val="002060"/>
                </a:solidFill>
              </a:rPr>
              <a:t>4</a:t>
            </a:r>
            <a:r>
              <a:rPr lang="en-US" sz="2400" dirty="0" smtClean="0">
                <a:solidFill>
                  <a:srgbClr val="002060"/>
                </a:solidFill>
              </a:rPr>
              <a:t>OH </a:t>
            </a:r>
            <a:r>
              <a:rPr lang="en-US" sz="2400" dirty="0" err="1" smtClean="0">
                <a:solidFill>
                  <a:srgbClr val="002060"/>
                </a:solidFill>
              </a:rPr>
              <a:t>এগুলো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ক্ষার</a:t>
            </a:r>
            <a:r>
              <a:rPr lang="en-US" sz="2400" dirty="0" smtClean="0">
                <a:solidFill>
                  <a:srgbClr val="002060"/>
                </a:solidFill>
              </a:rPr>
              <a:t>। 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981200"/>
            <a:ext cx="80772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</a:rPr>
              <a:t>ক্ষারক</a:t>
            </a:r>
            <a:r>
              <a:rPr lang="en-US" sz="2800" dirty="0" smtClean="0">
                <a:solidFill>
                  <a:srgbClr val="002060"/>
                </a:solidFill>
              </a:rPr>
              <a:t> ও </a:t>
            </a:r>
            <a:r>
              <a:rPr lang="en-US" sz="2800" dirty="0" err="1" smtClean="0">
                <a:solidFill>
                  <a:srgbClr val="002060"/>
                </a:solidFill>
              </a:rPr>
              <a:t>ক্ষারের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মধ্যে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পার্থক্য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কী</a:t>
            </a:r>
            <a:r>
              <a:rPr lang="en-US" sz="2800" dirty="0" smtClean="0">
                <a:solidFill>
                  <a:srgbClr val="002060"/>
                </a:solidFill>
              </a:rPr>
              <a:t>?</a:t>
            </a:r>
          </a:p>
          <a:p>
            <a:r>
              <a:rPr lang="en-US" sz="2400" dirty="0" err="1" smtClean="0">
                <a:solidFill>
                  <a:srgbClr val="002060"/>
                </a:solidFill>
              </a:rPr>
              <a:t>উত্তরঃক্ষারক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হলো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মূলত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ধাতব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অক্সাইড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বা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হাইড্রোক্সাইড</a:t>
            </a:r>
            <a:r>
              <a:rPr lang="en-US" sz="2400" dirty="0" smtClean="0">
                <a:solidFill>
                  <a:srgbClr val="002060"/>
                </a:solidFill>
              </a:rPr>
              <a:t>। </a:t>
            </a:r>
            <a:r>
              <a:rPr lang="en-US" sz="2400" dirty="0" err="1" smtClean="0">
                <a:solidFill>
                  <a:srgbClr val="002060"/>
                </a:solidFill>
              </a:rPr>
              <a:t>কিছু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কিছু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ক্ষারক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আছে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যারা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পানিতে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দ্রবীভূত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হয়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আর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কিছু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আছে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যারা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দ্রবীভূত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হয়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না।যে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সমস্ত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ক্ষারক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পানিতে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দ্রবীভূত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হয়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তাদেরকে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ক্ষার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বলে</a:t>
            </a:r>
            <a:r>
              <a:rPr lang="en-US" sz="2400" dirty="0" smtClean="0">
                <a:solidFill>
                  <a:srgbClr val="002060"/>
                </a:solidFill>
              </a:rPr>
              <a:t>। </a:t>
            </a:r>
            <a:r>
              <a:rPr lang="en-US" sz="2400" dirty="0" err="1" smtClean="0">
                <a:solidFill>
                  <a:srgbClr val="002060"/>
                </a:solidFill>
              </a:rPr>
              <a:t>যেমনঃসোডিয়াম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হাইড্রক্সাইড</a:t>
            </a:r>
            <a:r>
              <a:rPr lang="en-US" sz="2400" dirty="0" smtClean="0">
                <a:solidFill>
                  <a:srgbClr val="002060"/>
                </a:solidFill>
              </a:rPr>
              <a:t> (</a:t>
            </a:r>
            <a:r>
              <a:rPr lang="en-US" sz="2400" dirty="0" err="1" smtClean="0">
                <a:solidFill>
                  <a:srgbClr val="002060"/>
                </a:solidFill>
              </a:rPr>
              <a:t>NaOH</a:t>
            </a:r>
            <a:r>
              <a:rPr lang="en-US" sz="2400" dirty="0" smtClean="0">
                <a:solidFill>
                  <a:srgbClr val="002060"/>
                </a:solidFill>
              </a:rPr>
              <a:t>)।</a:t>
            </a:r>
            <a:r>
              <a:rPr lang="en-US" sz="2400" dirty="0" err="1" smtClean="0">
                <a:solidFill>
                  <a:srgbClr val="002060"/>
                </a:solidFill>
              </a:rPr>
              <a:t>এখানে,অ্যালুমিনিয়াম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সহাইড্রোক্সাইড</a:t>
            </a:r>
            <a:r>
              <a:rPr lang="en-US" sz="2400" dirty="0" smtClean="0">
                <a:solidFill>
                  <a:srgbClr val="002060"/>
                </a:solidFill>
              </a:rPr>
              <a:t> [Al(OH)</a:t>
            </a:r>
            <a:r>
              <a:rPr lang="en-US" sz="1600" dirty="0" smtClean="0">
                <a:solidFill>
                  <a:srgbClr val="002060"/>
                </a:solidFill>
              </a:rPr>
              <a:t>3</a:t>
            </a:r>
            <a:r>
              <a:rPr lang="en-US" sz="2400" dirty="0" smtClean="0">
                <a:solidFill>
                  <a:srgbClr val="002060"/>
                </a:solidFill>
              </a:rPr>
              <a:t>] </a:t>
            </a:r>
            <a:r>
              <a:rPr lang="en-US" sz="2400" dirty="0" err="1" smtClean="0">
                <a:solidFill>
                  <a:srgbClr val="002060"/>
                </a:solidFill>
              </a:rPr>
              <a:t>পানিতে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দ্রবীভূত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নয়।তাই</a:t>
            </a:r>
            <a:r>
              <a:rPr lang="en-US" sz="2400" dirty="0" smtClean="0">
                <a:solidFill>
                  <a:srgbClr val="002060"/>
                </a:solidFill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</a:rPr>
              <a:t>এটি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ক্ষারক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হয়েও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ক্ষার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নয়।অর্থা</a:t>
            </a:r>
            <a:r>
              <a:rPr lang="en-US" sz="2400" dirty="0" smtClean="0">
                <a:solidFill>
                  <a:srgbClr val="002060"/>
                </a:solidFill>
              </a:rPr>
              <a:t>ৎ, </a:t>
            </a:r>
            <a:r>
              <a:rPr lang="en-US" sz="2400" dirty="0" err="1" smtClean="0">
                <a:solidFill>
                  <a:srgbClr val="002060"/>
                </a:solidFill>
              </a:rPr>
              <a:t>সকল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ক্ষার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ক্ষারক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হলেও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সকল</a:t>
            </a:r>
            <a:r>
              <a:rPr lang="en-US" sz="2400" dirty="0" smtClean="0">
                <a:solidFill>
                  <a:srgbClr val="002060"/>
                </a:solidFill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</a:rPr>
              <a:t>ক্ষারক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ক্ষার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নয়</a:t>
            </a:r>
            <a:r>
              <a:rPr lang="en-US" sz="2400" dirty="0" smtClean="0">
                <a:solidFill>
                  <a:srgbClr val="002060"/>
                </a:solidFill>
              </a:rPr>
              <a:t>।</a:t>
            </a:r>
          </a:p>
        </p:txBody>
      </p:sp>
      <p:sp>
        <p:nvSpPr>
          <p:cNvPr id="4" name="4-Point Star 3"/>
          <p:cNvSpPr/>
          <p:nvPr/>
        </p:nvSpPr>
        <p:spPr>
          <a:xfrm>
            <a:off x="304800" y="381000"/>
            <a:ext cx="228600" cy="3048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4-Point Star 5"/>
          <p:cNvSpPr/>
          <p:nvPr/>
        </p:nvSpPr>
        <p:spPr>
          <a:xfrm>
            <a:off x="304800" y="2057400"/>
            <a:ext cx="304800" cy="3810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0"/>
            <a:ext cx="4419600" cy="2895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2667000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আমরা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জানি</a:t>
            </a:r>
            <a:r>
              <a:rPr lang="en-US" sz="2400" dirty="0" smtClean="0"/>
              <a:t> </a:t>
            </a:r>
            <a:r>
              <a:rPr lang="en-US" sz="2400" dirty="0" err="1" smtClean="0"/>
              <a:t>যে,একটি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সাবান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স্পর্শ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এটিকে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পিচ্ছিল</a:t>
            </a:r>
            <a:r>
              <a:rPr lang="en-US" sz="2400" dirty="0" smtClean="0"/>
              <a:t> </a:t>
            </a:r>
            <a:r>
              <a:rPr lang="en-US" sz="2400" dirty="0" err="1" smtClean="0"/>
              <a:t>মনে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। </a:t>
            </a:r>
            <a:r>
              <a:rPr lang="en-US" sz="2400" dirty="0" err="1" smtClean="0"/>
              <a:t>এর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কারণ</a:t>
            </a:r>
            <a:r>
              <a:rPr lang="en-US" sz="2400" dirty="0" smtClean="0"/>
              <a:t> </a:t>
            </a:r>
            <a:r>
              <a:rPr lang="en-US" sz="2400" dirty="0" err="1" smtClean="0"/>
              <a:t>হলো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সাবানে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ক্ষার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থাকে।তাহলে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বলা</a:t>
            </a:r>
            <a:r>
              <a:rPr lang="en-US" sz="2400" dirty="0" smtClean="0"/>
              <a:t> </a:t>
            </a:r>
            <a:r>
              <a:rPr lang="en-US" sz="2400" dirty="0" err="1" smtClean="0"/>
              <a:t>যায়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যে,ক্ষার</a:t>
            </a:r>
            <a:r>
              <a:rPr lang="en-US" sz="2400" dirty="0" smtClean="0"/>
              <a:t> ও </a:t>
            </a:r>
            <a:r>
              <a:rPr lang="en-US" sz="2400" dirty="0" err="1" smtClean="0"/>
              <a:t>ক্ষারকের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একটি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বৈশিষ্ট্য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হলো</a:t>
            </a:r>
            <a:r>
              <a:rPr lang="en-US" sz="2400" dirty="0" smtClean="0"/>
              <a:t> </a:t>
            </a:r>
            <a:r>
              <a:rPr lang="en-US" sz="2400" dirty="0" err="1" smtClean="0"/>
              <a:t>এরা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পিচ্ছিল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।</a:t>
            </a:r>
            <a:endParaRPr lang="en-US" sz="2400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3048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মূল্যায়ন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9906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১।আমলকীতে </a:t>
            </a:r>
            <a:r>
              <a:rPr lang="en-US" sz="2800" dirty="0" err="1" smtClean="0">
                <a:solidFill>
                  <a:srgbClr val="002060"/>
                </a:solidFill>
              </a:rPr>
              <a:t>কোন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এসিড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থাকে</a:t>
            </a:r>
            <a:r>
              <a:rPr lang="en-US" sz="2800" dirty="0" smtClean="0">
                <a:solidFill>
                  <a:srgbClr val="002060"/>
                </a:solidFill>
              </a:rPr>
              <a:t>?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6002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ক.সাইট্রিক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এসিড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0" y="16002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খ.এসকরবিক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এসিড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019800" y="16002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গ.ম্যালিক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এসিড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2098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২।নিচের </a:t>
            </a:r>
            <a:r>
              <a:rPr lang="en-US" sz="2400" dirty="0" err="1" smtClean="0">
                <a:solidFill>
                  <a:srgbClr val="002060"/>
                </a:solidFill>
              </a:rPr>
              <a:t>কোনটি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এসিড</a:t>
            </a:r>
            <a:r>
              <a:rPr lang="en-US" sz="2400" dirty="0" smtClean="0">
                <a:solidFill>
                  <a:srgbClr val="002060"/>
                </a:solidFill>
              </a:rPr>
              <a:t>?</a:t>
            </a:r>
          </a:p>
          <a:p>
            <a:r>
              <a:rPr lang="en-US" sz="2400" dirty="0" smtClean="0"/>
              <a:t>ক.(HOOC-COOH)    </a:t>
            </a:r>
            <a:r>
              <a:rPr lang="en-US" sz="2400" dirty="0" err="1" smtClean="0"/>
              <a:t>খ.NaOH</a:t>
            </a:r>
            <a:r>
              <a:rPr lang="en-US" sz="2400" dirty="0" smtClean="0"/>
              <a:t>       গ.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257800" y="25908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NH4OH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33528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৩।নিচের </a:t>
            </a:r>
            <a:r>
              <a:rPr lang="en-US" sz="2400" dirty="0" err="1" smtClean="0">
                <a:solidFill>
                  <a:srgbClr val="002060"/>
                </a:solidFill>
              </a:rPr>
              <a:t>কোনটি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ক্ষার</a:t>
            </a:r>
            <a:r>
              <a:rPr lang="en-US" sz="2400" dirty="0" smtClean="0">
                <a:solidFill>
                  <a:srgbClr val="002060"/>
                </a:solidFill>
              </a:rPr>
              <a:t>?</a:t>
            </a:r>
          </a:p>
          <a:p>
            <a:r>
              <a:rPr lang="en-US" sz="2400" dirty="0" err="1" smtClean="0"/>
              <a:t>ক.HCl</a:t>
            </a:r>
            <a:r>
              <a:rPr lang="en-US" sz="2400" dirty="0" smtClean="0"/>
              <a:t>                খ.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971800" y="3657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H2SO4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876800" y="36576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গ.</a:t>
            </a:r>
            <a:endParaRPr lang="en-US" sz="2400" dirty="0"/>
          </a:p>
        </p:txBody>
      </p:sp>
      <p:sp>
        <p:nvSpPr>
          <p:cNvPr id="14" name="Oval 13"/>
          <p:cNvSpPr/>
          <p:nvPr/>
        </p:nvSpPr>
        <p:spPr>
          <a:xfrm>
            <a:off x="3048000" y="1676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57200" y="2590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876800" y="3657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334000" y="3657600"/>
            <a:ext cx="10550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NaOH</a:t>
            </a:r>
            <a:endParaRPr lang="en-US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2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s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0"/>
            <a:ext cx="86106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14800" y="1219200"/>
            <a:ext cx="3191899" cy="1828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8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rgbClr val="FF3399">
                      <a:alpha val="60000"/>
                    </a:srgbClr>
                  </a:glow>
                  <a:outerShdw blurRad="50800" algn="tl" rotWithShape="0">
                    <a:srgbClr val="000000"/>
                  </a:outerShdw>
                  <a:reflection blurRad="6350" stA="60000" endA="900" endPos="60000" dist="29997" dir="5400000" sy="-100000" algn="bl" rotWithShape="0"/>
                </a:effectLst>
              </a:rPr>
              <a:t>ধন্যবাদ</a:t>
            </a:r>
            <a:endParaRPr lang="en-US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101600">
                  <a:srgbClr val="FF3399">
                    <a:alpha val="60000"/>
                  </a:srgbClr>
                </a:glow>
                <a:outerShdw blurRad="50800" algn="tl" rotWithShape="0">
                  <a:srgbClr val="000000"/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3050"/>
            <a:ext cx="7696200" cy="488950"/>
          </a:xfrm>
        </p:spPr>
        <p:txBody>
          <a:bodyPr>
            <a:normAutofit fontScale="90000"/>
          </a:bodyPr>
          <a:lstStyle/>
          <a:p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sz="4000" dirty="0" smtClean="0"/>
              <a:t>     </a:t>
            </a:r>
            <a:r>
              <a:rPr lang="en-US" sz="3600" dirty="0" err="1" smtClean="0"/>
              <a:t>পরিচিতি</a:t>
            </a:r>
            <a:endParaRPr lang="en-US" sz="3600" dirty="0"/>
          </a:p>
        </p:txBody>
      </p:sp>
      <p:pic>
        <p:nvPicPr>
          <p:cNvPr id="7" name="Content Placeholder 6" descr="IMG_20201006_10472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219200" y="2362200"/>
            <a:ext cx="1600200" cy="17526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600" dirty="0" err="1" smtClean="0"/>
              <a:t>পাঠ</a:t>
            </a:r>
            <a:r>
              <a:rPr lang="en-US" sz="3600" dirty="0" smtClean="0"/>
              <a:t> </a:t>
            </a:r>
            <a:r>
              <a:rPr lang="en-US" sz="3600" dirty="0" err="1" smtClean="0"/>
              <a:t>পরিচিতি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71974" y="2362200"/>
            <a:ext cx="4238625" cy="38862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বিষয়ঃবিজ্ঞান</a:t>
            </a:r>
            <a:endParaRPr lang="en-US" sz="2800" dirty="0" smtClean="0"/>
          </a:p>
          <a:p>
            <a:r>
              <a:rPr lang="en-US" sz="2800" dirty="0" err="1" smtClean="0"/>
              <a:t>শ্রেণীঃঅষ্টম</a:t>
            </a:r>
            <a:endParaRPr lang="en-US" sz="2800" dirty="0" smtClean="0"/>
          </a:p>
          <a:p>
            <a:r>
              <a:rPr lang="en-US" sz="2800" dirty="0" err="1" smtClean="0"/>
              <a:t>অধ্যায়ঃদশম</a:t>
            </a:r>
            <a:endParaRPr lang="en-US" sz="2800" dirty="0" smtClean="0"/>
          </a:p>
          <a:p>
            <a:r>
              <a:rPr lang="en-US" sz="2800" dirty="0" err="1" smtClean="0"/>
              <a:t>পাঠঃঅম্ল,ক্ষারক</a:t>
            </a:r>
            <a:r>
              <a:rPr lang="en-US" sz="2800" dirty="0" smtClean="0"/>
              <a:t> ও </a:t>
            </a:r>
            <a:r>
              <a:rPr lang="en-US" sz="2800" dirty="0" err="1" smtClean="0"/>
              <a:t>লবণ</a:t>
            </a:r>
            <a:endParaRPr lang="en-US" sz="28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52400" y="4191001"/>
            <a:ext cx="4953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শামীমা</a:t>
            </a:r>
            <a:r>
              <a:rPr lang="en-US" sz="2800" dirty="0" smtClean="0"/>
              <a:t> </a:t>
            </a:r>
            <a:r>
              <a:rPr lang="en-US" sz="2800" dirty="0" err="1" smtClean="0"/>
              <a:t>নাসরিন</a:t>
            </a:r>
            <a:endParaRPr lang="en-US" sz="2800" dirty="0" smtClean="0"/>
          </a:p>
          <a:p>
            <a:r>
              <a:rPr lang="en-US" sz="2400" dirty="0" err="1" smtClean="0"/>
              <a:t>সহকারী</a:t>
            </a:r>
            <a:r>
              <a:rPr lang="en-US" sz="2400" dirty="0" smtClean="0"/>
              <a:t> </a:t>
            </a:r>
            <a:r>
              <a:rPr lang="en-US" sz="2400" dirty="0" err="1" smtClean="0"/>
              <a:t>শিক্ষক</a:t>
            </a:r>
            <a:r>
              <a:rPr lang="en-US" sz="2400" dirty="0" smtClean="0"/>
              <a:t>(</a:t>
            </a:r>
            <a:r>
              <a:rPr lang="en-US" sz="2400" dirty="0" err="1" smtClean="0"/>
              <a:t>বিজ্ঞান</a:t>
            </a:r>
            <a:r>
              <a:rPr lang="en-US" sz="2400" dirty="0" smtClean="0"/>
              <a:t>)</a:t>
            </a:r>
          </a:p>
          <a:p>
            <a:r>
              <a:rPr lang="en-US" sz="2400" dirty="0" err="1" smtClean="0"/>
              <a:t>খাজাপুর</a:t>
            </a:r>
            <a:r>
              <a:rPr lang="en-US" sz="2400" dirty="0" smtClean="0"/>
              <a:t> </a:t>
            </a:r>
            <a:r>
              <a:rPr lang="en-US" sz="2400" dirty="0" err="1" smtClean="0"/>
              <a:t>একরামিয়া</a:t>
            </a:r>
            <a:r>
              <a:rPr lang="en-US" sz="2400" dirty="0" smtClean="0"/>
              <a:t> </a:t>
            </a:r>
            <a:r>
              <a:rPr lang="en-US" sz="2400" dirty="0" err="1" smtClean="0"/>
              <a:t>ফাযিল</a:t>
            </a:r>
            <a:r>
              <a:rPr lang="en-US" sz="2400" dirty="0" smtClean="0"/>
              <a:t> </a:t>
            </a:r>
            <a:r>
              <a:rPr lang="en-US" sz="2400" dirty="0" err="1" smtClean="0"/>
              <a:t>স্নাতক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মাদরাসা</a:t>
            </a:r>
            <a:endParaRPr lang="en-US" sz="2400" dirty="0" smtClean="0"/>
          </a:p>
          <a:p>
            <a:r>
              <a:rPr lang="en-US" sz="2400" dirty="0" err="1" smtClean="0"/>
              <a:t>ফুলবাড়ি,দিনাজপুর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8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19200" y="228600"/>
            <a:ext cx="6096000" cy="1143000"/>
          </a:xfrm>
        </p:spPr>
        <p:txBody>
          <a:bodyPr>
            <a:normAutofit/>
          </a:bodyPr>
          <a:lstStyle/>
          <a:p>
            <a:r>
              <a:rPr lang="en-US" sz="4800" dirty="0" err="1" smtClean="0">
                <a:solidFill>
                  <a:srgbClr val="002060"/>
                </a:solidFill>
              </a:rPr>
              <a:t>নিচের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চিত্রগুলো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লক্ষ্য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করো</a:t>
            </a:r>
            <a:endParaRPr lang="en-US" sz="4800" dirty="0">
              <a:solidFill>
                <a:srgbClr val="002060"/>
              </a:solidFill>
            </a:endParaRPr>
          </a:p>
        </p:txBody>
      </p:sp>
      <p:pic>
        <p:nvPicPr>
          <p:cNvPr id="3" name="Picture 2" descr="Pr 066 - TRI - 09_11_10 - 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524000"/>
            <a:ext cx="4762500" cy="4762500"/>
          </a:xfrm>
          <a:prstGeom prst="rect">
            <a:avLst/>
          </a:prstGeom>
        </p:spPr>
      </p:pic>
      <p:pic>
        <p:nvPicPr>
          <p:cNvPr id="4" name="Picture 3" descr="So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1371600"/>
            <a:ext cx="3581400" cy="2514600"/>
          </a:xfrm>
          <a:prstGeom prst="rect">
            <a:avLst/>
          </a:prstGeom>
        </p:spPr>
      </p:pic>
      <p:pic>
        <p:nvPicPr>
          <p:cNvPr id="5" name="Picture 4" descr="p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2600" y="4191000"/>
            <a:ext cx="3124200" cy="2438400"/>
          </a:xfrm>
          <a:prstGeom prst="rect">
            <a:avLst/>
          </a:prstGeom>
        </p:spPr>
      </p:pic>
      <p:pic>
        <p:nvPicPr>
          <p:cNvPr id="6" name="Picture 5" descr="fruits.web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47800" y="5257800"/>
            <a:ext cx="1066800" cy="11430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066800"/>
            <a:ext cx="7467600" cy="42672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এই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পাঠ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শেষে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শিক্ষার্থীরাঃ</a:t>
            </a:r>
            <a:r>
              <a:rPr lang="en-US" sz="4400" dirty="0" smtClean="0">
                <a:solidFill>
                  <a:srgbClr val="002060"/>
                </a:solidFill>
              </a:rPr>
              <a:t>-</a:t>
            </a:r>
            <a:br>
              <a:rPr lang="en-US" sz="4400" dirty="0" smtClean="0">
                <a:solidFill>
                  <a:srgbClr val="002060"/>
                </a:solidFill>
              </a:rPr>
            </a:br>
            <a:r>
              <a:rPr lang="en-US" sz="4000" dirty="0" smtClean="0">
                <a:solidFill>
                  <a:srgbClr val="002060"/>
                </a:solidFill>
              </a:rPr>
              <a:t>১।অম্লের </a:t>
            </a:r>
            <a:r>
              <a:rPr lang="en-US" sz="4000" dirty="0" err="1" smtClean="0">
                <a:solidFill>
                  <a:srgbClr val="002060"/>
                </a:solidFill>
              </a:rPr>
              <a:t>বৈশিষ্ট্য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জানতে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পারবে</a:t>
            </a:r>
            <a:r>
              <a:rPr lang="en-US" sz="4000" dirty="0" smtClean="0">
                <a:solidFill>
                  <a:srgbClr val="002060"/>
                </a:solidFill>
              </a:rPr>
              <a:t/>
            </a:r>
            <a:br>
              <a:rPr lang="en-US" sz="4000" dirty="0" smtClean="0">
                <a:solidFill>
                  <a:srgbClr val="002060"/>
                </a:solidFill>
              </a:rPr>
            </a:br>
            <a:r>
              <a:rPr lang="en-US" sz="4000" dirty="0" smtClean="0">
                <a:solidFill>
                  <a:srgbClr val="002060"/>
                </a:solidFill>
              </a:rPr>
              <a:t>২।ক্ষারকের </a:t>
            </a:r>
            <a:r>
              <a:rPr lang="en-US" sz="4000" dirty="0" err="1" smtClean="0">
                <a:solidFill>
                  <a:srgbClr val="002060"/>
                </a:solidFill>
              </a:rPr>
              <a:t>বৈশিষ্ট্য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জানতে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পারবে</a:t>
            </a:r>
            <a:r>
              <a:rPr lang="en-US" sz="4000" dirty="0" smtClean="0">
                <a:solidFill>
                  <a:srgbClr val="002060"/>
                </a:solidFill>
              </a:rPr>
              <a:t/>
            </a:r>
            <a:br>
              <a:rPr lang="en-US" sz="4000" dirty="0" smtClean="0">
                <a:solidFill>
                  <a:srgbClr val="002060"/>
                </a:solidFill>
              </a:rPr>
            </a:br>
            <a:r>
              <a:rPr lang="en-US" sz="4000" dirty="0" smtClean="0">
                <a:solidFill>
                  <a:srgbClr val="002060"/>
                </a:solidFill>
              </a:rPr>
              <a:t>৩।নির্দেশক </a:t>
            </a:r>
            <a:r>
              <a:rPr lang="en-US" sz="4000" dirty="0" err="1" smtClean="0">
                <a:solidFill>
                  <a:srgbClr val="002060"/>
                </a:solidFill>
              </a:rPr>
              <a:t>কী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তা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জানতে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পারবে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400" dirty="0" smtClean="0">
                <a:solidFill>
                  <a:srgbClr val="002060"/>
                </a:solidFill>
              </a:rPr>
              <a:t/>
            </a:r>
            <a:br>
              <a:rPr lang="en-US" sz="4400" dirty="0" smtClean="0">
                <a:solidFill>
                  <a:srgbClr val="002060"/>
                </a:solidFill>
              </a:rPr>
            </a:b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28600"/>
            <a:ext cx="670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7030A0"/>
                </a:solidFill>
              </a:rPr>
              <a:t>          </a:t>
            </a:r>
            <a:r>
              <a:rPr lang="en-US" sz="6000" dirty="0" err="1" smtClean="0">
                <a:solidFill>
                  <a:srgbClr val="7030A0"/>
                </a:solidFill>
              </a:rPr>
              <a:t>শিখনফল</a:t>
            </a:r>
            <a:endParaRPr lang="en-US" sz="6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7467600" cy="838200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rgbClr val="7030A0"/>
                </a:solidFill>
              </a:rPr>
              <a:t>     </a:t>
            </a:r>
            <a:r>
              <a:rPr lang="en-US" sz="5400" dirty="0" err="1" smtClean="0">
                <a:solidFill>
                  <a:srgbClr val="7030A0"/>
                </a:solidFill>
              </a:rPr>
              <a:t>অম্ল,ক্ষারক</a:t>
            </a:r>
            <a:r>
              <a:rPr lang="en-US" sz="5400" dirty="0" smtClean="0">
                <a:solidFill>
                  <a:srgbClr val="7030A0"/>
                </a:solidFill>
              </a:rPr>
              <a:t> ও </a:t>
            </a:r>
            <a:r>
              <a:rPr lang="en-US" sz="5400" dirty="0" err="1" smtClean="0">
                <a:solidFill>
                  <a:srgbClr val="7030A0"/>
                </a:solidFill>
              </a:rPr>
              <a:t>নির্দেশক</a:t>
            </a:r>
            <a:endParaRPr lang="en-US" sz="5400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228600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 </a:t>
            </a:r>
            <a:r>
              <a:rPr lang="en-US" sz="5400" dirty="0" err="1" smtClean="0"/>
              <a:t>পাঠ</a:t>
            </a:r>
            <a:r>
              <a:rPr lang="en-US" sz="5400" dirty="0" smtClean="0"/>
              <a:t> </a:t>
            </a:r>
            <a:r>
              <a:rPr lang="en-US" sz="5400" dirty="0" err="1" smtClean="0"/>
              <a:t>শিরোনাম</a:t>
            </a:r>
            <a:endParaRPr lang="en-US" sz="5400" dirty="0"/>
          </a:p>
        </p:txBody>
      </p:sp>
      <p:pic>
        <p:nvPicPr>
          <p:cNvPr id="4" name="Picture 3" descr="ZnIxlxJGTTayFvdinHK5_methyl-orange-indicator-andrew-lambert-photograph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905000"/>
            <a:ext cx="8305800" cy="4800600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0522 baton rouge lich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152400"/>
            <a:ext cx="2133600" cy="3276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4" name="Picture 3" descr="pap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52400"/>
            <a:ext cx="2286000" cy="3276600"/>
          </a:xfrm>
          <a:prstGeom prst="rect">
            <a:avLst/>
          </a:prstGeom>
        </p:spPr>
      </p:pic>
      <p:sp>
        <p:nvSpPr>
          <p:cNvPr id="5" name="Plus 4"/>
          <p:cNvSpPr/>
          <p:nvPr/>
        </p:nvSpPr>
        <p:spPr>
          <a:xfrm>
            <a:off x="2286000" y="990600"/>
            <a:ext cx="1371600" cy="14478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qual 5"/>
          <p:cNvSpPr/>
          <p:nvPr/>
        </p:nvSpPr>
        <p:spPr>
          <a:xfrm>
            <a:off x="5562600" y="1143000"/>
            <a:ext cx="914400" cy="8382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 descr="litmu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0"/>
            <a:ext cx="2476500" cy="3505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4114801"/>
            <a:ext cx="838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লিটমাস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কাগজ</a:t>
            </a:r>
            <a:r>
              <a:rPr lang="en-US" sz="2800" dirty="0" smtClean="0"/>
              <a:t> </a:t>
            </a:r>
            <a:r>
              <a:rPr lang="en-US" sz="2800" dirty="0" err="1" smtClean="0"/>
              <a:t>তৈরি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হয়</a:t>
            </a:r>
            <a:r>
              <a:rPr lang="en-US" sz="2800" dirty="0" smtClean="0"/>
              <a:t> </a:t>
            </a:r>
            <a:r>
              <a:rPr lang="en-US" sz="2800" dirty="0" err="1" smtClean="0"/>
              <a:t>সাধারণ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কাগজে</a:t>
            </a:r>
            <a:r>
              <a:rPr lang="en-US" sz="2800" dirty="0" smtClean="0"/>
              <a:t> </a:t>
            </a:r>
            <a:r>
              <a:rPr lang="en-US" sz="2800" dirty="0" err="1" smtClean="0"/>
              <a:t>লাইকেন</a:t>
            </a:r>
            <a:r>
              <a:rPr lang="en-US" sz="2800" dirty="0" smtClean="0"/>
              <a:t> (Lichens) </a:t>
            </a:r>
            <a:r>
              <a:rPr lang="en-US" sz="2800" dirty="0" err="1" smtClean="0"/>
              <a:t>নামক</a:t>
            </a:r>
            <a:r>
              <a:rPr lang="en-US" sz="2800" dirty="0" smtClean="0"/>
              <a:t> </a:t>
            </a:r>
            <a:r>
              <a:rPr lang="en-US" sz="2800" dirty="0" err="1" smtClean="0"/>
              <a:t>এক</a:t>
            </a:r>
            <a:r>
              <a:rPr lang="en-US" sz="2800" dirty="0" smtClean="0"/>
              <a:t> </a:t>
            </a:r>
            <a:r>
              <a:rPr lang="en-US" sz="2800" dirty="0" err="1" smtClean="0"/>
              <a:t>ধরণের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গাছ</a:t>
            </a:r>
            <a:r>
              <a:rPr lang="en-US" sz="2800" dirty="0" smtClean="0"/>
              <a:t> </a:t>
            </a:r>
            <a:r>
              <a:rPr lang="en-US" sz="2800" dirty="0" err="1" smtClean="0"/>
              <a:t>থেকে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প্রাপ্ত</a:t>
            </a:r>
            <a:r>
              <a:rPr lang="en-US" sz="2800" dirty="0" smtClean="0"/>
              <a:t> </a:t>
            </a:r>
            <a:r>
              <a:rPr lang="en-US" sz="2800" dirty="0" err="1" smtClean="0"/>
              <a:t>রঙের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সাহায্যে।লালবর্ণের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লিটমাস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কাগজকে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যেকোনো</a:t>
            </a:r>
            <a:r>
              <a:rPr lang="en-US" sz="2800" dirty="0" smtClean="0"/>
              <a:t> </a:t>
            </a:r>
            <a:r>
              <a:rPr lang="en-US" sz="2800" dirty="0" err="1" smtClean="0"/>
              <a:t>ক্ষারীয়</a:t>
            </a:r>
            <a:r>
              <a:rPr lang="en-US" sz="2800" dirty="0" smtClean="0"/>
              <a:t> </a:t>
            </a:r>
            <a:r>
              <a:rPr lang="en-US" sz="2800" dirty="0" err="1" smtClean="0"/>
              <a:t>দ্রবণে</a:t>
            </a:r>
            <a:r>
              <a:rPr lang="en-US" sz="2800" dirty="0" smtClean="0"/>
              <a:t> </a:t>
            </a:r>
            <a:r>
              <a:rPr lang="en-US" sz="2800" dirty="0" err="1" smtClean="0"/>
              <a:t>ডুবালে</a:t>
            </a:r>
            <a:r>
              <a:rPr lang="en-US" sz="2800" dirty="0" smtClean="0"/>
              <a:t> </a:t>
            </a:r>
            <a:r>
              <a:rPr lang="en-US" sz="2800" dirty="0" err="1" smtClean="0"/>
              <a:t>তা</a:t>
            </a:r>
            <a:r>
              <a:rPr lang="en-US" sz="2800" dirty="0" smtClean="0"/>
              <a:t>  </a:t>
            </a:r>
            <a:r>
              <a:rPr lang="en-US" sz="2800" dirty="0" err="1" smtClean="0"/>
              <a:t>নীলবর্ণ</a:t>
            </a:r>
            <a:r>
              <a:rPr lang="en-US" sz="2800" dirty="0" smtClean="0"/>
              <a:t> </a:t>
            </a:r>
            <a:r>
              <a:rPr lang="en-US" sz="2800" dirty="0" err="1" smtClean="0"/>
              <a:t>ধারণ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করে।অন্যদিকে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নীলবর্ণের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লিটমাস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কাগজে</a:t>
            </a:r>
            <a:r>
              <a:rPr lang="en-US" sz="2800" dirty="0" smtClean="0"/>
              <a:t> </a:t>
            </a:r>
            <a:r>
              <a:rPr lang="en-US" sz="2800" dirty="0" err="1" smtClean="0"/>
              <a:t>কোনো</a:t>
            </a:r>
            <a:r>
              <a:rPr lang="en-US" sz="2800" dirty="0" smtClean="0"/>
              <a:t> </a:t>
            </a:r>
            <a:r>
              <a:rPr lang="en-US" sz="2800" dirty="0" err="1" smtClean="0"/>
              <a:t>এসিড</a:t>
            </a:r>
            <a:r>
              <a:rPr lang="en-US" sz="2800" dirty="0" smtClean="0"/>
              <a:t> </a:t>
            </a:r>
            <a:r>
              <a:rPr lang="en-US" sz="2800" dirty="0" err="1" smtClean="0"/>
              <a:t>যোগ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করলে</a:t>
            </a:r>
            <a:r>
              <a:rPr lang="en-US" sz="2800" dirty="0" smtClean="0"/>
              <a:t> </a:t>
            </a:r>
            <a:r>
              <a:rPr lang="en-US" sz="2800" dirty="0" err="1" smtClean="0"/>
              <a:t>তা</a:t>
            </a:r>
            <a:r>
              <a:rPr lang="en-US" sz="2800" dirty="0" smtClean="0"/>
              <a:t> </a:t>
            </a:r>
            <a:r>
              <a:rPr lang="en-US" sz="2800" dirty="0" err="1" smtClean="0"/>
              <a:t>লাল</a:t>
            </a:r>
            <a:r>
              <a:rPr lang="en-US" sz="2800" dirty="0" smtClean="0"/>
              <a:t> </a:t>
            </a:r>
            <a:r>
              <a:rPr lang="en-US" sz="2800" dirty="0" err="1" smtClean="0"/>
              <a:t>বর্ণের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লিটমাস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কাগজে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পরিণত</a:t>
            </a:r>
            <a:r>
              <a:rPr lang="en-US" sz="2800" dirty="0" smtClean="0"/>
              <a:t> </a:t>
            </a:r>
            <a:r>
              <a:rPr lang="en-US" sz="2800" dirty="0" err="1" smtClean="0"/>
              <a:t>হয়</a:t>
            </a:r>
            <a:r>
              <a:rPr lang="en-US" sz="2800" dirty="0" smtClean="0"/>
              <a:t>।</a:t>
            </a:r>
            <a:endParaRPr lang="en-US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81000"/>
            <a:ext cx="8458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প্রশ্নঃ১-</a:t>
            </a:r>
            <a:r>
              <a:rPr lang="en-US" sz="2800" dirty="0" smtClean="0">
                <a:solidFill>
                  <a:srgbClr val="0070C0"/>
                </a:solidFill>
              </a:rPr>
              <a:t>লেবুর </a:t>
            </a:r>
            <a:r>
              <a:rPr lang="en-US" sz="2800" dirty="0" err="1" smtClean="0">
                <a:solidFill>
                  <a:srgbClr val="0070C0"/>
                </a:solidFill>
              </a:rPr>
              <a:t>রসে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থাকে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সাইট্রিক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এসিড।এতে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যখন</a:t>
            </a:r>
            <a:r>
              <a:rPr lang="en-US" sz="2800" dirty="0" smtClean="0">
                <a:solidFill>
                  <a:srgbClr val="0070C0"/>
                </a:solidFill>
              </a:rPr>
              <a:t>  </a:t>
            </a:r>
            <a:r>
              <a:rPr lang="en-US" sz="2800" dirty="0" err="1" smtClean="0">
                <a:solidFill>
                  <a:srgbClr val="0070C0"/>
                </a:solidFill>
              </a:rPr>
              <a:t>লাল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লিটমাস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ডুবানো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হয়,তখন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কি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ধরণের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রাসায়নিক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বিক্রিয়া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হয়</a:t>
            </a:r>
            <a:r>
              <a:rPr lang="en-US" sz="2800" dirty="0" smtClean="0">
                <a:solidFill>
                  <a:srgbClr val="0070C0"/>
                </a:solidFill>
              </a:rPr>
              <a:t>?</a:t>
            </a:r>
            <a:endParaRPr lang="en-US" sz="2800" dirty="0" smtClean="0">
              <a:solidFill>
                <a:srgbClr val="002060"/>
              </a:solidFill>
            </a:endParaRPr>
          </a:p>
          <a:p>
            <a:r>
              <a:rPr lang="en-US" sz="2800" dirty="0" smtClean="0">
                <a:solidFill>
                  <a:srgbClr val="00B050"/>
                </a:solidFill>
              </a:rPr>
              <a:t>প্রশ্নঃ২-লেবুর </a:t>
            </a:r>
            <a:r>
              <a:rPr lang="en-US" sz="2800" dirty="0" err="1" smtClean="0">
                <a:solidFill>
                  <a:srgbClr val="00B050"/>
                </a:solidFill>
              </a:rPr>
              <a:t>রসে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যখন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নীল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লিটমাস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ডুবানো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হয়,তখন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কি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ধরণের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রাসায়নিক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বিক্রিয়া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হয়</a:t>
            </a:r>
            <a:r>
              <a:rPr lang="en-US" sz="2800" dirty="0" smtClean="0">
                <a:solidFill>
                  <a:srgbClr val="00B050"/>
                </a:solidFill>
              </a:rPr>
              <a:t>? 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15" name="Picture 14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133600"/>
            <a:ext cx="6248400" cy="39624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828800" y="5486400"/>
            <a:ext cx="3276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28600" y="5903893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এ </a:t>
            </a:r>
            <a:r>
              <a:rPr lang="en-US" sz="2800" dirty="0" err="1" smtClean="0"/>
              <a:t>থেকে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আমরা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জানলাম</a:t>
            </a:r>
            <a:r>
              <a:rPr lang="en-US" sz="2800" dirty="0" smtClean="0"/>
              <a:t> </a:t>
            </a:r>
            <a:r>
              <a:rPr lang="en-US" sz="2800" dirty="0" err="1" smtClean="0"/>
              <a:t>এসিডের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একটি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ধর্ম</a:t>
            </a:r>
            <a:r>
              <a:rPr lang="en-US" sz="2800" dirty="0" smtClean="0"/>
              <a:t> </a:t>
            </a:r>
            <a:r>
              <a:rPr lang="en-US" sz="2800" dirty="0" err="1" smtClean="0"/>
              <a:t>হলো</a:t>
            </a:r>
            <a:r>
              <a:rPr lang="en-US" sz="2800" dirty="0" smtClean="0"/>
              <a:t> </a:t>
            </a:r>
            <a:r>
              <a:rPr lang="en-US" sz="2800" dirty="0" err="1" smtClean="0"/>
              <a:t>এরা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নীল</a:t>
            </a:r>
            <a:r>
              <a:rPr lang="en-US" sz="2800" dirty="0" smtClean="0"/>
              <a:t> </a:t>
            </a:r>
            <a:r>
              <a:rPr lang="en-US" sz="2800" dirty="0" err="1" smtClean="0"/>
              <a:t>লিটমাসকে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লাল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</a:t>
            </a:r>
            <a:r>
              <a:rPr lang="en-US" sz="2800" dirty="0" smtClean="0"/>
              <a:t>।</a:t>
            </a:r>
            <a:endParaRPr lang="en-US" sz="2800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048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</a:rPr>
              <a:t>নিচের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টেবিলে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বেশ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কিছু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ফল</a:t>
            </a:r>
            <a:r>
              <a:rPr lang="en-US" sz="2800" dirty="0" smtClean="0">
                <a:solidFill>
                  <a:srgbClr val="002060"/>
                </a:solidFill>
              </a:rPr>
              <a:t> ও </a:t>
            </a:r>
            <a:r>
              <a:rPr lang="en-US" sz="2800" dirty="0" err="1" smtClean="0">
                <a:solidFill>
                  <a:srgbClr val="002060"/>
                </a:solidFill>
              </a:rPr>
              <a:t>এতে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উপস্থিত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এসিডের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নাম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দেওয়া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হলোঃ</a:t>
            </a:r>
            <a:r>
              <a:rPr lang="en-US" sz="2800" dirty="0" smtClean="0">
                <a:solidFill>
                  <a:srgbClr val="002060"/>
                </a:solidFill>
              </a:rPr>
              <a:t>-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3" name="Picture 2" descr="grap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143000"/>
            <a:ext cx="1524000" cy="1066799"/>
          </a:xfrm>
          <a:prstGeom prst="rect">
            <a:avLst/>
          </a:prstGeom>
        </p:spPr>
      </p:pic>
      <p:pic>
        <p:nvPicPr>
          <p:cNvPr id="4" name="Picture 3" descr="oran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990600"/>
            <a:ext cx="1447800" cy="1143000"/>
          </a:xfrm>
          <a:prstGeom prst="rect">
            <a:avLst/>
          </a:prstGeom>
        </p:spPr>
      </p:pic>
      <p:pic>
        <p:nvPicPr>
          <p:cNvPr id="5" name="Picture 4" descr="lem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0400" y="990600"/>
            <a:ext cx="1600200" cy="12192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953000" y="1447800"/>
            <a:ext cx="10668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0" y="14478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সাইট্রিক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এসিড</a:t>
            </a:r>
            <a:endParaRPr lang="en-US" sz="2800" dirty="0"/>
          </a:p>
        </p:txBody>
      </p:sp>
      <p:pic>
        <p:nvPicPr>
          <p:cNvPr id="8" name="Picture 7" descr="tamarin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2133600"/>
            <a:ext cx="1676400" cy="121920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4876800" y="2209800"/>
            <a:ext cx="11430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96000" y="22860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টারটারিক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এসিড</a:t>
            </a:r>
            <a:endParaRPr lang="en-US" sz="2800" dirty="0"/>
          </a:p>
        </p:txBody>
      </p:sp>
      <p:pic>
        <p:nvPicPr>
          <p:cNvPr id="11" name="Picture 10" descr="tomat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" y="3200400"/>
            <a:ext cx="1524000" cy="1219200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4876800" y="3276600"/>
            <a:ext cx="11430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172200" y="33528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অক্সালিক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এসিড</a:t>
            </a:r>
            <a:endParaRPr lang="en-US" sz="2800" dirty="0"/>
          </a:p>
        </p:txBody>
      </p:sp>
      <p:pic>
        <p:nvPicPr>
          <p:cNvPr id="15" name="Picture 14" descr="aml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400" y="4267200"/>
            <a:ext cx="1828800" cy="1219200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>
            <a:off x="4876800" y="4419600"/>
            <a:ext cx="11430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096000" y="44958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এসকরবিক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এসিড</a:t>
            </a:r>
            <a:endParaRPr lang="en-US" sz="2800" dirty="0"/>
          </a:p>
        </p:txBody>
      </p:sp>
      <p:pic>
        <p:nvPicPr>
          <p:cNvPr id="18" name="Picture 17" descr="appl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5562600"/>
            <a:ext cx="1676400" cy="1143000"/>
          </a:xfrm>
          <a:prstGeom prst="rect">
            <a:avLst/>
          </a:prstGeom>
        </p:spPr>
      </p:pic>
      <p:pic>
        <p:nvPicPr>
          <p:cNvPr id="19" name="Picture 18" descr="pineapl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52600" y="5486400"/>
            <a:ext cx="1371600" cy="137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Right Arrow 19"/>
          <p:cNvSpPr/>
          <p:nvPr/>
        </p:nvSpPr>
        <p:spPr>
          <a:xfrm>
            <a:off x="4876800" y="5715000"/>
            <a:ext cx="11430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172200" y="57912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ম্যালিক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এসিড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2057400" y="3276600"/>
            <a:ext cx="327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</a:rPr>
              <a:t>অর্থা</a:t>
            </a:r>
            <a:r>
              <a:rPr lang="en-US" sz="2800" dirty="0" smtClean="0">
                <a:solidFill>
                  <a:srgbClr val="002060"/>
                </a:solidFill>
              </a:rPr>
              <a:t>ৎ </a:t>
            </a:r>
            <a:r>
              <a:rPr lang="en-US" sz="2800" dirty="0" err="1" smtClean="0">
                <a:solidFill>
                  <a:srgbClr val="002060"/>
                </a:solidFill>
              </a:rPr>
              <a:t>বলা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যায়,এসিড</a:t>
            </a:r>
            <a:endParaRPr lang="en-US" sz="2800" dirty="0" smtClean="0">
              <a:solidFill>
                <a:srgbClr val="002060"/>
              </a:solidFill>
            </a:endParaRPr>
          </a:p>
          <a:p>
            <a:r>
              <a:rPr lang="en-US" sz="2800" dirty="0" err="1" smtClean="0">
                <a:solidFill>
                  <a:srgbClr val="002060"/>
                </a:solidFill>
              </a:rPr>
              <a:t>সমূহ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টকস্বাদ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যুক্ত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হয়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9600" y="2057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আঙ্গুর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133600" y="2057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কমলা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657600" y="2133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লেবু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057400" y="27432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তেঁতুল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09600" y="4191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্টমেটো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133600" y="4800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আমলকী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524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আপেল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819400" y="6172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আনারস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প্রশ্নঃ৩-চূনের </a:t>
            </a:r>
            <a:r>
              <a:rPr lang="en-US" sz="2800" dirty="0" err="1" smtClean="0">
                <a:solidFill>
                  <a:srgbClr val="002060"/>
                </a:solidFill>
              </a:rPr>
              <a:t>পানিতে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লাল</a:t>
            </a:r>
            <a:r>
              <a:rPr lang="en-US" sz="2800" dirty="0" smtClean="0">
                <a:solidFill>
                  <a:srgbClr val="002060"/>
                </a:solidFill>
              </a:rPr>
              <a:t> ও </a:t>
            </a:r>
            <a:r>
              <a:rPr lang="en-US" sz="2800" dirty="0" err="1" smtClean="0">
                <a:solidFill>
                  <a:srgbClr val="002060"/>
                </a:solidFill>
              </a:rPr>
              <a:t>নীল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লিটমাস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কাগজ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ডুবানো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হলে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এখানে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কি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ধরনের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রাসায়নিক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পরিবর্তন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ঘটবে</a:t>
            </a:r>
            <a:r>
              <a:rPr lang="en-US" sz="2800" dirty="0" smtClean="0">
                <a:solidFill>
                  <a:srgbClr val="002060"/>
                </a:solidFill>
              </a:rPr>
              <a:t>?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18559296">
            <a:off x="4919503" y="1911583"/>
            <a:ext cx="727564" cy="321293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8525116">
            <a:off x="5630513" y="3351259"/>
            <a:ext cx="763519" cy="151747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8457035">
            <a:off x="4837549" y="805993"/>
            <a:ext cx="685800" cy="31242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n 7"/>
          <p:cNvSpPr/>
          <p:nvPr/>
        </p:nvSpPr>
        <p:spPr>
          <a:xfrm>
            <a:off x="609600" y="1905000"/>
            <a:ext cx="2743200" cy="30480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/>
          <p:cNvSpPr/>
          <p:nvPr/>
        </p:nvSpPr>
        <p:spPr>
          <a:xfrm>
            <a:off x="609600" y="3352800"/>
            <a:ext cx="2743200" cy="1600200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2000" y="4953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চুনের</a:t>
            </a:r>
            <a:r>
              <a:rPr lang="en-US" dirty="0" smtClean="0"/>
              <a:t> </a:t>
            </a:r>
            <a:r>
              <a:rPr lang="en-US" dirty="0" err="1" smtClean="0"/>
              <a:t>পানি</a:t>
            </a:r>
            <a:r>
              <a:rPr lang="en-US" dirty="0" smtClean="0"/>
              <a:t> [Ca(OH)</a:t>
            </a:r>
            <a:r>
              <a:rPr lang="en-US" sz="1400" dirty="0" smtClean="0"/>
              <a:t>2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533400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</a:rPr>
              <a:t>চুনের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পানিতে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থাকা</a:t>
            </a:r>
            <a:r>
              <a:rPr lang="en-US" sz="2400" dirty="0" smtClean="0">
                <a:solidFill>
                  <a:srgbClr val="002060"/>
                </a:solidFill>
              </a:rPr>
              <a:t> Ca(OH)2 </a:t>
            </a:r>
            <a:r>
              <a:rPr lang="en-US" sz="2400" dirty="0" err="1" smtClean="0">
                <a:solidFill>
                  <a:srgbClr val="002060"/>
                </a:solidFill>
              </a:rPr>
              <a:t>এর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মতো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যে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সকল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রাসায়নিক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পদার্থ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লাল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লিটমাস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কাগজকে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নীল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করে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তাদেরকে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আমরা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ক্ষারক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বলি।যেমনঃসোডিয়াম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হাইড্রক্সাইড</a:t>
            </a:r>
            <a:r>
              <a:rPr lang="en-US" sz="2400" dirty="0" smtClean="0">
                <a:solidFill>
                  <a:srgbClr val="002060"/>
                </a:solidFill>
              </a:rPr>
              <a:t> (</a:t>
            </a:r>
            <a:r>
              <a:rPr lang="en-US" sz="2400" dirty="0" err="1" smtClean="0">
                <a:solidFill>
                  <a:srgbClr val="002060"/>
                </a:solidFill>
              </a:rPr>
              <a:t>NaOH</a:t>
            </a:r>
            <a:r>
              <a:rPr lang="en-US" sz="2400" dirty="0" smtClean="0">
                <a:solidFill>
                  <a:srgbClr val="002060"/>
                </a:solidFill>
              </a:rPr>
              <a:t>)</a:t>
            </a:r>
            <a:r>
              <a:rPr lang="en-US" sz="2400" dirty="0" err="1" smtClean="0">
                <a:solidFill>
                  <a:srgbClr val="002060"/>
                </a:solidFill>
              </a:rPr>
              <a:t>একটি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ক্ষারক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যা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সাবান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তৈরির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একটি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মূল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উপাদান।ক্ষারক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সাধারণত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কটুস্বাদ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যুক্ত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হয়</a:t>
            </a:r>
            <a:r>
              <a:rPr lang="en-US" sz="2400" dirty="0" smtClean="0">
                <a:solidFill>
                  <a:srgbClr val="002060"/>
                </a:solidFill>
              </a:rPr>
              <a:t>।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804</TotalTime>
  <Words>684</Words>
  <Application>Microsoft Office PowerPoint</Application>
  <PresentationFormat>On-screen Show (4:3)</PresentationFormat>
  <Paragraphs>113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Oriel</vt:lpstr>
      <vt:lpstr>Slide 1</vt:lpstr>
      <vt:lpstr>Slide 2</vt:lpstr>
      <vt:lpstr>নিচের চিত্রগুলো লক্ষ্য করো</vt:lpstr>
      <vt:lpstr> এই পাঠ শেষে শিক্ষার্থীরাঃ- ১।অম্লের বৈশিষ্ট্য জানতে পারবে ২।ক্ষারকের বৈশিষ্ট্য জানতে পারবে ৩।নির্দেশক কী তা জানতে পারবে  </vt:lpstr>
      <vt:lpstr>     অম্ল,ক্ষারক ও নির্দেশক</vt:lpstr>
      <vt:lpstr>Slide 6</vt:lpstr>
      <vt:lpstr>Slide 7</vt:lpstr>
      <vt:lpstr>Slide 8</vt:lpstr>
      <vt:lpstr>প্রশ্নঃ৩-চূনের পানিতে লাল ও নীল লিটমাস কাগজ ডুবানো হলে এখানে কি ধরনের রাসায়নিক পরিবর্তন ঘটবে?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OCTAC</dc:creator>
  <cp:lastModifiedBy>OCTAC</cp:lastModifiedBy>
  <cp:revision>159</cp:revision>
  <dcterms:created xsi:type="dcterms:W3CDTF">2006-08-16T00:00:00Z</dcterms:created>
  <dcterms:modified xsi:type="dcterms:W3CDTF">2020-10-13T08:25:35Z</dcterms:modified>
</cp:coreProperties>
</file>