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56" r:id="rId5"/>
    <p:sldId id="273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1" r:id="rId21"/>
    <p:sldId id="272" r:id="rId22"/>
    <p:sldId id="278" r:id="rId23"/>
    <p:sldId id="282" r:id="rId24"/>
    <p:sldId id="279" r:id="rId25"/>
    <p:sldId id="280" r:id="rId26"/>
    <p:sldId id="281" r:id="rId27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522" y="-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55586-1CAA-46AA-B705-05BA40FB02CF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FBB8253-8B11-4065-92E7-2F40BB8EDB42}">
      <dgm:prSet phldrT="[Text]"/>
      <dgm:spPr/>
      <dgm:t>
        <a:bodyPr/>
        <a:lstStyle/>
        <a:p>
          <a:r>
            <a:rPr lang="en-US" b="1" i="1" dirty="0" smtClean="0">
              <a:latin typeface="NikoshBAN" pitchFamily="2" charset="0"/>
              <a:cs typeface="NikoshBAN" pitchFamily="2" charset="0"/>
            </a:rPr>
            <a:t>১</a:t>
          </a:r>
          <a:endParaRPr lang="en-GB" b="1" i="1" dirty="0">
            <a:latin typeface="NikoshBAN" pitchFamily="2" charset="0"/>
            <a:cs typeface="NikoshBAN" pitchFamily="2" charset="0"/>
          </a:endParaRPr>
        </a:p>
      </dgm:t>
    </dgm:pt>
    <dgm:pt modelId="{00271FF9-8904-43DF-B9DD-412B40323444}" type="parTrans" cxnId="{8EC806D6-D557-45EB-A0D7-C7E4BD641E7F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6734FD8C-4069-4C30-BF2A-E4E4F7EE30AC}" type="sibTrans" cxnId="{8EC806D6-D557-45EB-A0D7-C7E4BD641E7F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35433FB9-3B07-4F53-9746-25AC9C6A7CFE}">
      <dgm:prSet phldrT="[Text]"/>
      <dgm:spPr/>
      <dgm:t>
        <a:bodyPr/>
        <a:lstStyle/>
        <a:p>
          <a:r>
            <a:rPr lang="en-US" b="1" i="1" dirty="0" err="1" smtClean="0">
              <a:latin typeface="NikoshBAN" pitchFamily="2" charset="0"/>
              <a:cs typeface="NikoshBAN" pitchFamily="2" charset="0"/>
            </a:rPr>
            <a:t>ভারতর্বষে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মুসলিম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শাসনের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ইতিহাসের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উৎসসমূহ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।</a:t>
          </a:r>
          <a:endParaRPr lang="en-GB" b="1" i="1" dirty="0">
            <a:latin typeface="NikoshBAN" pitchFamily="2" charset="0"/>
            <a:cs typeface="NikoshBAN" pitchFamily="2" charset="0"/>
          </a:endParaRPr>
        </a:p>
      </dgm:t>
    </dgm:pt>
    <dgm:pt modelId="{245D16C7-B489-46B7-9666-9EA52579BD18}" type="parTrans" cxnId="{EDF7204A-7417-49B5-B5EF-01E812E39600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29644F99-B780-42A5-BA95-8B5FCA2F7ECA}" type="sibTrans" cxnId="{EDF7204A-7417-49B5-B5EF-01E812E39600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E496B7ED-BF75-4E42-92B9-AED9D71992FD}">
      <dgm:prSet phldrT="[Text]"/>
      <dgm:spPr/>
      <dgm:t>
        <a:bodyPr/>
        <a:lstStyle/>
        <a:p>
          <a:r>
            <a:rPr lang="en-US" b="1" i="1" dirty="0" smtClean="0">
              <a:latin typeface="NikoshBAN" pitchFamily="2" charset="0"/>
              <a:cs typeface="NikoshBAN" pitchFamily="2" charset="0"/>
            </a:rPr>
            <a:t>২</a:t>
          </a:r>
          <a:endParaRPr lang="en-GB" b="1" i="1" dirty="0">
            <a:latin typeface="NikoshBAN" pitchFamily="2" charset="0"/>
            <a:cs typeface="NikoshBAN" pitchFamily="2" charset="0"/>
          </a:endParaRPr>
        </a:p>
      </dgm:t>
    </dgm:pt>
    <dgm:pt modelId="{312EE031-B9DA-4081-8B20-6800E3252A2C}" type="parTrans" cxnId="{C9362BA5-4AD1-47C3-AB13-BEE90D3029C3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22CD2455-35BA-432E-AF57-6262F6AABA45}" type="sibTrans" cxnId="{C9362BA5-4AD1-47C3-AB13-BEE90D3029C3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D0EBBB32-6AC1-4ED5-8AF2-6F6AF5F4CA39}">
      <dgm:prSet phldrT="[Text]"/>
      <dgm:spPr/>
      <dgm:t>
        <a:bodyPr/>
        <a:lstStyle/>
        <a:p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সুলতানি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মোগল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আমলে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ঐতিহাসিক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রচনাবলি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সর্স্পকে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।</a:t>
          </a:r>
          <a:endParaRPr lang="en-GB" b="1" i="1" dirty="0">
            <a:latin typeface="NikoshBAN" pitchFamily="2" charset="0"/>
            <a:cs typeface="NikoshBAN" pitchFamily="2" charset="0"/>
          </a:endParaRPr>
        </a:p>
      </dgm:t>
    </dgm:pt>
    <dgm:pt modelId="{7EF9E33A-EC57-43DA-B922-15C90397A653}" type="parTrans" cxnId="{016EA391-6A41-4294-9949-80736C128D17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F8F50AE0-EBE2-4D3F-BDC5-15D08D512B89}" type="sibTrans" cxnId="{016EA391-6A41-4294-9949-80736C128D17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432B1277-4BF6-4A74-9587-4C6B2ECD5512}">
      <dgm:prSet phldrT="[Text]"/>
      <dgm:spPr/>
      <dgm:t>
        <a:bodyPr/>
        <a:lstStyle/>
        <a:p>
          <a:r>
            <a:rPr lang="en-US" b="1" i="1" dirty="0" smtClean="0">
              <a:latin typeface="NikoshBAN" pitchFamily="2" charset="0"/>
              <a:cs typeface="NikoshBAN" pitchFamily="2" charset="0"/>
            </a:rPr>
            <a:t>৩</a:t>
          </a:r>
          <a:endParaRPr lang="en-GB" b="1" i="1" dirty="0">
            <a:latin typeface="NikoshBAN" pitchFamily="2" charset="0"/>
            <a:cs typeface="NikoshBAN" pitchFamily="2" charset="0"/>
          </a:endParaRPr>
        </a:p>
      </dgm:t>
    </dgm:pt>
    <dgm:pt modelId="{39C1F1C2-055A-4C82-A919-C462958164EF}" type="parTrans" cxnId="{BE116BD3-B3C3-4996-81F4-D5EC26179C73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A49D2C32-6D57-47D2-B896-223871E1732E}" type="sibTrans" cxnId="{BE116BD3-B3C3-4996-81F4-D5EC26179C73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6D82C44A-2EE0-4248-84F5-B14DCC360589}">
      <dgm:prSet phldrT="[Text]"/>
      <dgm:spPr/>
      <dgm:t>
        <a:bodyPr/>
        <a:lstStyle/>
        <a:p>
          <a:r>
            <a:rPr lang="en-US" b="1" i="1" dirty="0" err="1" smtClean="0">
              <a:latin typeface="NikoshBAN" pitchFamily="2" charset="0"/>
              <a:cs typeface="NikoshBAN" pitchFamily="2" charset="0"/>
            </a:rPr>
            <a:t>সরকারি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দলিলপত্র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পর্যটক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বিবরণি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i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b="1" i="1" dirty="0" smtClean="0">
              <a:latin typeface="NikoshBAN" pitchFamily="2" charset="0"/>
              <a:cs typeface="NikoshBAN" pitchFamily="2" charset="0"/>
            </a:rPr>
            <a:t>।</a:t>
          </a:r>
          <a:endParaRPr lang="en-GB" b="1" i="1" dirty="0">
            <a:latin typeface="NikoshBAN" pitchFamily="2" charset="0"/>
            <a:cs typeface="NikoshBAN" pitchFamily="2" charset="0"/>
          </a:endParaRPr>
        </a:p>
      </dgm:t>
    </dgm:pt>
    <dgm:pt modelId="{02579F5D-FAF8-477B-A8CF-18920B6A3153}" type="parTrans" cxnId="{55010D5C-4F4D-49D3-BA7C-28322C050AE1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ABF429F0-A962-4285-A9F5-BDF6C7A134B3}" type="sibTrans" cxnId="{55010D5C-4F4D-49D3-BA7C-28322C050AE1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6D02E93C-D4C3-4F1D-A93D-A8223EA58BD1}" type="pres">
      <dgm:prSet presAssocID="{44D55586-1CAA-46AA-B705-05BA40FB02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0D216E-BA02-4180-8B73-0A2DDD68C759}" type="pres">
      <dgm:prSet presAssocID="{FFBB8253-8B11-4065-92E7-2F40BB8EDB42}" presName="composite" presStyleCnt="0"/>
      <dgm:spPr/>
    </dgm:pt>
    <dgm:pt modelId="{CDC12333-349E-423A-A324-10FECE21A728}" type="pres">
      <dgm:prSet presAssocID="{FFBB8253-8B11-4065-92E7-2F40BB8EDB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DE35D2-5829-4AD5-81B3-991ECB423092}" type="pres">
      <dgm:prSet presAssocID="{FFBB8253-8B11-4065-92E7-2F40BB8EDB4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516157-D1AF-46A0-B260-9ED9DFD7B3A9}" type="pres">
      <dgm:prSet presAssocID="{6734FD8C-4069-4C30-BF2A-E4E4F7EE30AC}" presName="sp" presStyleCnt="0"/>
      <dgm:spPr/>
    </dgm:pt>
    <dgm:pt modelId="{278AF1D1-325A-419E-B99B-53F57DF6F3BD}" type="pres">
      <dgm:prSet presAssocID="{E496B7ED-BF75-4E42-92B9-AED9D71992FD}" presName="composite" presStyleCnt="0"/>
      <dgm:spPr/>
    </dgm:pt>
    <dgm:pt modelId="{060B22DE-3599-4936-BFEF-040F81C9945A}" type="pres">
      <dgm:prSet presAssocID="{E496B7ED-BF75-4E42-92B9-AED9D71992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27DDE8-FDF8-4DFD-B0DA-47AEB9411EF5}" type="pres">
      <dgm:prSet presAssocID="{E496B7ED-BF75-4E42-92B9-AED9D71992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48659-F951-4D2D-B97D-E0A4EF78A77A}" type="pres">
      <dgm:prSet presAssocID="{22CD2455-35BA-432E-AF57-6262F6AABA45}" presName="sp" presStyleCnt="0"/>
      <dgm:spPr/>
    </dgm:pt>
    <dgm:pt modelId="{81CDD352-4336-4845-9354-FB78FBC65D25}" type="pres">
      <dgm:prSet presAssocID="{432B1277-4BF6-4A74-9587-4C6B2ECD5512}" presName="composite" presStyleCnt="0"/>
      <dgm:spPr/>
    </dgm:pt>
    <dgm:pt modelId="{57459099-A814-4BD8-94A2-DF1B74C5137E}" type="pres">
      <dgm:prSet presAssocID="{432B1277-4BF6-4A74-9587-4C6B2ECD55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04E341-7148-4486-AF71-E205690F42CE}" type="pres">
      <dgm:prSet presAssocID="{432B1277-4BF6-4A74-9587-4C6B2ECD551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4EA7C2-6A78-4068-B7C0-6DFF93529EC9}" type="presOf" srcId="{44D55586-1CAA-46AA-B705-05BA40FB02CF}" destId="{6D02E93C-D4C3-4F1D-A93D-A8223EA58BD1}" srcOrd="0" destOrd="0" presId="urn:microsoft.com/office/officeart/2005/8/layout/chevron2"/>
    <dgm:cxn modelId="{55010D5C-4F4D-49D3-BA7C-28322C050AE1}" srcId="{432B1277-4BF6-4A74-9587-4C6B2ECD5512}" destId="{6D82C44A-2EE0-4248-84F5-B14DCC360589}" srcOrd="0" destOrd="0" parTransId="{02579F5D-FAF8-477B-A8CF-18920B6A3153}" sibTransId="{ABF429F0-A962-4285-A9F5-BDF6C7A134B3}"/>
    <dgm:cxn modelId="{9E9B866F-2628-4D5C-B0BC-136A1A9937C8}" type="presOf" srcId="{432B1277-4BF6-4A74-9587-4C6B2ECD5512}" destId="{57459099-A814-4BD8-94A2-DF1B74C5137E}" srcOrd="0" destOrd="0" presId="urn:microsoft.com/office/officeart/2005/8/layout/chevron2"/>
    <dgm:cxn modelId="{F434B007-65B6-4BB3-BA02-1C06ADD17FD0}" type="presOf" srcId="{6D82C44A-2EE0-4248-84F5-B14DCC360589}" destId="{0904E341-7148-4486-AF71-E205690F42CE}" srcOrd="0" destOrd="0" presId="urn:microsoft.com/office/officeart/2005/8/layout/chevron2"/>
    <dgm:cxn modelId="{5ECC3DF8-F89C-4E64-A613-84BE171E800A}" type="presOf" srcId="{35433FB9-3B07-4F53-9746-25AC9C6A7CFE}" destId="{DEDE35D2-5829-4AD5-81B3-991ECB423092}" srcOrd="0" destOrd="0" presId="urn:microsoft.com/office/officeart/2005/8/layout/chevron2"/>
    <dgm:cxn modelId="{5646CF90-FA08-438C-813C-BBA2F4AAEC7D}" type="presOf" srcId="{D0EBBB32-6AC1-4ED5-8AF2-6F6AF5F4CA39}" destId="{1527DDE8-FDF8-4DFD-B0DA-47AEB9411EF5}" srcOrd="0" destOrd="0" presId="urn:microsoft.com/office/officeart/2005/8/layout/chevron2"/>
    <dgm:cxn modelId="{EDF7204A-7417-49B5-B5EF-01E812E39600}" srcId="{FFBB8253-8B11-4065-92E7-2F40BB8EDB42}" destId="{35433FB9-3B07-4F53-9746-25AC9C6A7CFE}" srcOrd="0" destOrd="0" parTransId="{245D16C7-B489-46B7-9666-9EA52579BD18}" sibTransId="{29644F99-B780-42A5-BA95-8B5FCA2F7ECA}"/>
    <dgm:cxn modelId="{51FA2813-8632-4D97-AED3-9A57EA47F82D}" type="presOf" srcId="{FFBB8253-8B11-4065-92E7-2F40BB8EDB42}" destId="{CDC12333-349E-423A-A324-10FECE21A728}" srcOrd="0" destOrd="0" presId="urn:microsoft.com/office/officeart/2005/8/layout/chevron2"/>
    <dgm:cxn modelId="{C9362BA5-4AD1-47C3-AB13-BEE90D3029C3}" srcId="{44D55586-1CAA-46AA-B705-05BA40FB02CF}" destId="{E496B7ED-BF75-4E42-92B9-AED9D71992FD}" srcOrd="1" destOrd="0" parTransId="{312EE031-B9DA-4081-8B20-6800E3252A2C}" sibTransId="{22CD2455-35BA-432E-AF57-6262F6AABA45}"/>
    <dgm:cxn modelId="{49964FFF-90C5-4937-A762-FD3E768D47F6}" type="presOf" srcId="{E496B7ED-BF75-4E42-92B9-AED9D71992FD}" destId="{060B22DE-3599-4936-BFEF-040F81C9945A}" srcOrd="0" destOrd="0" presId="urn:microsoft.com/office/officeart/2005/8/layout/chevron2"/>
    <dgm:cxn modelId="{BE116BD3-B3C3-4996-81F4-D5EC26179C73}" srcId="{44D55586-1CAA-46AA-B705-05BA40FB02CF}" destId="{432B1277-4BF6-4A74-9587-4C6B2ECD5512}" srcOrd="2" destOrd="0" parTransId="{39C1F1C2-055A-4C82-A919-C462958164EF}" sibTransId="{A49D2C32-6D57-47D2-B896-223871E1732E}"/>
    <dgm:cxn modelId="{8EC806D6-D557-45EB-A0D7-C7E4BD641E7F}" srcId="{44D55586-1CAA-46AA-B705-05BA40FB02CF}" destId="{FFBB8253-8B11-4065-92E7-2F40BB8EDB42}" srcOrd="0" destOrd="0" parTransId="{00271FF9-8904-43DF-B9DD-412B40323444}" sibTransId="{6734FD8C-4069-4C30-BF2A-E4E4F7EE30AC}"/>
    <dgm:cxn modelId="{016EA391-6A41-4294-9949-80736C128D17}" srcId="{E496B7ED-BF75-4E42-92B9-AED9D71992FD}" destId="{D0EBBB32-6AC1-4ED5-8AF2-6F6AF5F4CA39}" srcOrd="0" destOrd="0" parTransId="{7EF9E33A-EC57-43DA-B922-15C90397A653}" sibTransId="{F8F50AE0-EBE2-4D3F-BDC5-15D08D512B89}"/>
    <dgm:cxn modelId="{8981DE8E-5F21-4BCA-8CC8-BBF9E03D01E9}" type="presParOf" srcId="{6D02E93C-D4C3-4F1D-A93D-A8223EA58BD1}" destId="{080D216E-BA02-4180-8B73-0A2DDD68C759}" srcOrd="0" destOrd="0" presId="urn:microsoft.com/office/officeart/2005/8/layout/chevron2"/>
    <dgm:cxn modelId="{7FFB71DE-539B-472F-83C0-37BC810ADF1F}" type="presParOf" srcId="{080D216E-BA02-4180-8B73-0A2DDD68C759}" destId="{CDC12333-349E-423A-A324-10FECE21A728}" srcOrd="0" destOrd="0" presId="urn:microsoft.com/office/officeart/2005/8/layout/chevron2"/>
    <dgm:cxn modelId="{C05CE129-6363-42F1-8E5F-2FC26468657E}" type="presParOf" srcId="{080D216E-BA02-4180-8B73-0A2DDD68C759}" destId="{DEDE35D2-5829-4AD5-81B3-991ECB423092}" srcOrd="1" destOrd="0" presId="urn:microsoft.com/office/officeart/2005/8/layout/chevron2"/>
    <dgm:cxn modelId="{DDE2AC7E-6A37-4DDC-9FA0-7A513F142EEC}" type="presParOf" srcId="{6D02E93C-D4C3-4F1D-A93D-A8223EA58BD1}" destId="{68516157-D1AF-46A0-B260-9ED9DFD7B3A9}" srcOrd="1" destOrd="0" presId="urn:microsoft.com/office/officeart/2005/8/layout/chevron2"/>
    <dgm:cxn modelId="{08673D72-BE94-4007-8DB3-17D59C90DF18}" type="presParOf" srcId="{6D02E93C-D4C3-4F1D-A93D-A8223EA58BD1}" destId="{278AF1D1-325A-419E-B99B-53F57DF6F3BD}" srcOrd="2" destOrd="0" presId="urn:microsoft.com/office/officeart/2005/8/layout/chevron2"/>
    <dgm:cxn modelId="{3B1DF8C7-91CE-4CD9-B104-2D7355857213}" type="presParOf" srcId="{278AF1D1-325A-419E-B99B-53F57DF6F3BD}" destId="{060B22DE-3599-4936-BFEF-040F81C9945A}" srcOrd="0" destOrd="0" presId="urn:microsoft.com/office/officeart/2005/8/layout/chevron2"/>
    <dgm:cxn modelId="{3A71B8E9-FF71-4A00-ACFF-8817812EBE76}" type="presParOf" srcId="{278AF1D1-325A-419E-B99B-53F57DF6F3BD}" destId="{1527DDE8-FDF8-4DFD-B0DA-47AEB9411EF5}" srcOrd="1" destOrd="0" presId="urn:microsoft.com/office/officeart/2005/8/layout/chevron2"/>
    <dgm:cxn modelId="{85854443-FBAB-4C23-BBD6-39DF12D63D83}" type="presParOf" srcId="{6D02E93C-D4C3-4F1D-A93D-A8223EA58BD1}" destId="{24148659-F951-4D2D-B97D-E0A4EF78A77A}" srcOrd="3" destOrd="0" presId="urn:microsoft.com/office/officeart/2005/8/layout/chevron2"/>
    <dgm:cxn modelId="{06236AE3-902C-44F9-AC3B-97009F014671}" type="presParOf" srcId="{6D02E93C-D4C3-4F1D-A93D-A8223EA58BD1}" destId="{81CDD352-4336-4845-9354-FB78FBC65D25}" srcOrd="4" destOrd="0" presId="urn:microsoft.com/office/officeart/2005/8/layout/chevron2"/>
    <dgm:cxn modelId="{7C237CA1-D26E-406E-8768-FE41FAC2A482}" type="presParOf" srcId="{81CDD352-4336-4845-9354-FB78FBC65D25}" destId="{57459099-A814-4BD8-94A2-DF1B74C5137E}" srcOrd="0" destOrd="0" presId="urn:microsoft.com/office/officeart/2005/8/layout/chevron2"/>
    <dgm:cxn modelId="{096380D8-6FB2-4FEB-A4F5-B8BAEF71DEA6}" type="presParOf" srcId="{81CDD352-4336-4845-9354-FB78FBC65D25}" destId="{0904E341-7148-4486-AF71-E205690F42CE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8" y="274641"/>
            <a:ext cx="365500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6" y="1600203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4" y="1600203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t="-23000" r="-25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6B74-C3BA-4183-B621-F7E43DFE944C}" type="datetimeFigureOut">
              <a:rPr lang="en-US" smtClean="0"/>
              <a:pPr/>
              <a:t>10/13/2020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CC4B-03C4-4559-8A26-B079689B4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57994" y="5413028"/>
            <a:ext cx="12877799" cy="1444972"/>
          </a:xfrm>
          <a:prstGeom prst="rect">
            <a:avLst/>
          </a:prstGeom>
        </p:spPr>
      </p:pic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06" y="5181600"/>
            <a:ext cx="1028700" cy="889573"/>
          </a:xfrm>
          <a:prstGeom prst="rect">
            <a:avLst/>
          </a:prstGeom>
        </p:spPr>
      </p:pic>
      <p:pic>
        <p:nvPicPr>
          <p:cNvPr id="7" name="Picture 6" descr="butterfly-gif-lef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006" y="5334000"/>
            <a:ext cx="930310" cy="8382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206" y="5257800"/>
            <a:ext cx="1028700" cy="889573"/>
          </a:xfrm>
          <a:prstGeom prst="rect">
            <a:avLst/>
          </a:prstGeom>
        </p:spPr>
      </p:pic>
      <p:pic>
        <p:nvPicPr>
          <p:cNvPr id="10" name="Picture 9" descr="butterfly-gif-lef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806" y="5410200"/>
            <a:ext cx="930310" cy="838200"/>
          </a:xfrm>
          <a:prstGeom prst="rect">
            <a:avLst/>
          </a:prstGeom>
        </p:spPr>
      </p:pic>
      <p:pic>
        <p:nvPicPr>
          <p:cNvPr id="11" name="Picture 10" descr="unnamed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06" y="228600"/>
            <a:ext cx="3648075" cy="2432050"/>
          </a:xfrm>
          <a:prstGeom prst="rect">
            <a:avLst/>
          </a:prstGeom>
        </p:spPr>
      </p:pic>
      <p:pic>
        <p:nvPicPr>
          <p:cNvPr id="12" name="Picture 11" descr="200 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006" y="0"/>
            <a:ext cx="2295525" cy="1905000"/>
          </a:xfrm>
          <a:prstGeom prst="rect">
            <a:avLst/>
          </a:prstGeom>
        </p:spPr>
      </p:pic>
      <p:pic>
        <p:nvPicPr>
          <p:cNvPr id="13" name="Picture 3" descr="F:\New folder (2)\Animated gif\img8.gif">
            <a:extLst>
              <a:ext uri="{FF2B5EF4-FFF2-40B4-BE49-F238E27FC236}">
                <a16:creationId xmlns:a16="http://schemas.microsoft.com/office/drawing/2014/main" xmlns="" id="{612A79CF-88A9-4709-8051-3A9265F925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38994" y="33528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>
            <a:extLst>
              <a:ext uri="{FF2B5EF4-FFF2-40B4-BE49-F238E27FC236}">
                <a16:creationId xmlns:a16="http://schemas.microsoft.com/office/drawing/2014/main" xmlns="" id="{612A79CF-88A9-4709-8051-3A9265F925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0206" y="30480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2606" y="2895600"/>
            <a:ext cx="11201400" cy="101566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অন-লাইন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মোবারকবাদ</a:t>
            </a:r>
            <a:endParaRPr lang="en-GB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রাজকীয়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Royal deeds</a:t>
            </a:r>
            <a:endParaRPr lang="en-GB" sz="4800" b="1" dirty="0"/>
          </a:p>
        </p:txBody>
      </p:sp>
      <p:pic>
        <p:nvPicPr>
          <p:cNvPr id="4" name="Content Placeholder 3" descr="kalerkantho_com-01-07-17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6406" y="1752600"/>
            <a:ext cx="337561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152400"/>
            <a:ext cx="10971372" cy="13716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পর্যটকগণের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r>
              <a:rPr lang="en-GB" sz="4800" b="1" dirty="0" smtClean="0"/>
              <a:t> Details of foreign tourists</a:t>
            </a:r>
            <a:endParaRPr lang="en-GB" sz="4800" b="1" dirty="0"/>
          </a:p>
        </p:txBody>
      </p:sp>
      <p:pic>
        <p:nvPicPr>
          <p:cNvPr id="6" name="Content Placeholder 5" descr="404519515_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807" y="1566040"/>
            <a:ext cx="5105400" cy="4525963"/>
          </a:xfrm>
        </p:spPr>
      </p:pic>
      <p:pic>
        <p:nvPicPr>
          <p:cNvPr id="7" name="Picture 6" descr="440px-NorthBl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806" y="1600200"/>
            <a:ext cx="4953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206" y="1524000"/>
            <a:ext cx="11049000" cy="35394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উপমহাদেশের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নির্ভরযোগ্য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শাসকদের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রুচি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সমসাময়িককালের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জ্ঞানলাভ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রাজবংশের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ঘটনাবলির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তাম্রপত্র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শিলালিপির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শাসকগণ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অনুশাসন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অনুজ্ঞা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রাখতেন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ঘটনাবলির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7406" y="228600"/>
            <a:ext cx="2438400" cy="1143000"/>
            <a:chOff x="837406" y="762000"/>
            <a:chExt cx="2438400" cy="1143000"/>
          </a:xfrm>
        </p:grpSpPr>
        <p:pic>
          <p:nvPicPr>
            <p:cNvPr id="3" name="Content Placeholder 6" descr="images (5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406" y="762000"/>
              <a:ext cx="1219200" cy="1143000"/>
            </a:xfrm>
            <a:prstGeom prst="rect">
              <a:avLst/>
            </a:prstGeom>
          </p:spPr>
        </p:pic>
        <p:pic>
          <p:nvPicPr>
            <p:cNvPr id="4" name="Content Placeholder 7" descr="Zafar-Khan-Ghazi-Dargah-Sanskrit-Writi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6606" y="762000"/>
              <a:ext cx="1219200" cy="1143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806" y="3505202"/>
            <a:ext cx="10591800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অট্রালিকা</a:t>
            </a:r>
            <a:r>
              <a:rPr lang="en-US" sz="32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অট্রালিকা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আলোকপাত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অট্রালিকাসমূহ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শিল্পানুরাগী শাহজাহান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606" y="2"/>
            <a:ext cx="3581400" cy="2910143"/>
          </a:xfrm>
          <a:prstGeom prst="rect">
            <a:avLst/>
          </a:prstGeom>
        </p:spPr>
      </p:pic>
      <p:pic>
        <p:nvPicPr>
          <p:cNvPr id="4" name="Picture 3" descr="শিল্পানুরাগী শাহজাহান - Cop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406" y="0"/>
            <a:ext cx="4338638" cy="2895600"/>
          </a:xfrm>
          <a:prstGeom prst="rect">
            <a:avLst/>
          </a:prstGeom>
        </p:spPr>
      </p:pic>
      <p:pic>
        <p:nvPicPr>
          <p:cNvPr id="5" name="Picture 4" descr="6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07" y="304800"/>
            <a:ext cx="3380772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607" y="3276600"/>
            <a:ext cx="112776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রচনাবলি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আলি-বিন-হামিদের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চাচনামা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গ্রন্থখানি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সিন্ধুদেশের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নির্ভরযোগ্য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উত্ববী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আল-বেরুনী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ফেরদৌসী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রাজসভায়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আল-বেরুনী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বছরকাল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‘‘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কিতাব-উল-হিন্দ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একখানি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গ্রন্থটিতে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0a697e0a6a3e0a6bfe0a6a4e0a6ace0a6bfe0a6a6_e0a686e0a6b2e0a6ace0a787e0a6b0e0a781e0a6a8e0a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06" y="228600"/>
            <a:ext cx="3657600" cy="2819400"/>
          </a:xfrm>
          <a:prstGeom prst="rect">
            <a:avLst/>
          </a:prstGeom>
        </p:spPr>
      </p:pic>
      <p:pic>
        <p:nvPicPr>
          <p:cNvPr id="4" name="Picture 3" descr="Pic-1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006" y="228600"/>
            <a:ext cx="4038600" cy="28194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8914607" y="1219200"/>
            <a:ext cx="3048000" cy="143142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ফেরদৌসী এবং তার সুবিখ্যাত শাহনামা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606" y="228602"/>
            <a:ext cx="4495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806" y="962010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মিনহাজ-উদ্-দিন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সিরাজের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2453" y="947722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তাবাকাত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নাসিরি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806" y="1573651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খসরুর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2453" y="1557322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আলাই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806" y="2166922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জিয়াউদ্দিন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বারাণীর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453" y="2166922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ফিরোজশাহি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806" y="2781282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শামস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সিরাজের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2453" y="2776522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ফিরোজশাহি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806" y="3405170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সরহিন্দী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2453" y="3386122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মুবারশাহি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566" y="4010010"/>
            <a:ext cx="357664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ফিরোজশাহের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স্বরচিত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8180" y="4024314"/>
            <a:ext cx="368140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ফুতুহাত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ফিরোজশাহি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006" y="2971800"/>
            <a:ext cx="3276600" cy="1569660"/>
          </a:xfrm>
          <a:prstGeom prst="wedgeRectCallout">
            <a:avLst>
              <a:gd name="adj1" fmla="val -71850"/>
              <a:gd name="adj2" fmla="val 4429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ফিরোজশাহ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রাজত্বকাল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518" y="4619610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আইন-উল-মূলক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8652" y="4600562"/>
            <a:ext cx="369568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মহরা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8914607" y="304800"/>
            <a:ext cx="3048000" cy="2362200"/>
          </a:xfrm>
          <a:prstGeom prst="wedgeRectCallout">
            <a:avLst>
              <a:gd name="adj1" fmla="val -83177"/>
              <a:gd name="adj2" fmla="val 304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সুলতানদের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0230" y="5247596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নিজামীর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64364" y="5249637"/>
            <a:ext cx="369568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তাজ-উল-মাসির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8686006" y="4648200"/>
            <a:ext cx="3276600" cy="838200"/>
          </a:xfrm>
          <a:prstGeom prst="wedgeRectCallout">
            <a:avLst>
              <a:gd name="adj1" fmla="val -76321"/>
              <a:gd name="adj2" fmla="val 47158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দাসবংশ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তথ্যাদি</a:t>
            </a:r>
            <a:endParaRPr lang="en-GB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0230" y="5842908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64364" y="5844949"/>
            <a:ext cx="369568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ফুতুহ-উস-সালাতিন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8686006" y="5562600"/>
            <a:ext cx="3276600" cy="838200"/>
          </a:xfrm>
          <a:prstGeom prst="wedgeRectCallout">
            <a:avLst>
              <a:gd name="adj1" fmla="val -74140"/>
              <a:gd name="adj2" fmla="val 9659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গজনি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শাসনকাল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606" y="228602"/>
            <a:ext cx="55626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মুগল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530" y="1293096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জীবনস্মৃতি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তথ্যসমৃদ্ধ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177" y="1278808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তুজুক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বাবুরি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998" y="2093929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1644" y="2077600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তাজকিরাতুল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ওয়াকিয়াহ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232" y="2939456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গুলবদন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5879" y="2939456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হুমায়ুননামা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232" y="3743008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শেরওয়ানী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5879" y="3738247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শেরশাহি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232" y="4565309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ফজলের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5879" y="4546261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আকবরনামা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207" y="5344523"/>
            <a:ext cx="357664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ফজল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রচিত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5820" y="5358827"/>
            <a:ext cx="368140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আকবরি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9806" y="2971800"/>
            <a:ext cx="3276600" cy="1077218"/>
          </a:xfrm>
          <a:prstGeom prst="wedgeRectCallout">
            <a:avLst>
              <a:gd name="adj1" fmla="val -71850"/>
              <a:gd name="adj2" fmla="val 4429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শেরশাহের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8838407" y="1295400"/>
            <a:ext cx="3048000" cy="1143000"/>
          </a:xfrm>
          <a:prstGeom prst="wedgeRectCallout">
            <a:avLst>
              <a:gd name="adj1" fmla="val -72832"/>
              <a:gd name="adj2" fmla="val 207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8609806" y="4495800"/>
            <a:ext cx="3276600" cy="1828800"/>
          </a:xfrm>
          <a:prstGeom prst="wedgeRectCallout">
            <a:avLst>
              <a:gd name="adj1" fmla="val -71028"/>
              <a:gd name="adj2" fmla="val 606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গ্রন্থদ্বয়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আকবরের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রাজত্বকাল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GB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9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518" y="1214154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বাদাউনীর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8652" y="1195106"/>
            <a:ext cx="369568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মুনতাখাব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-উৎ-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তাওয়ারিখ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762" y="2015566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নিজামুদ্দীন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আহমদ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896" y="2017607"/>
            <a:ext cx="369568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আকবরি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528" y="2863134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তথ্যবহুল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7938" y="2848304"/>
            <a:ext cx="369568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তুজুক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জাহাঙ্গীরি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9806" y="838200"/>
            <a:ext cx="3276600" cy="1077218"/>
          </a:xfrm>
          <a:prstGeom prst="wedgeRectCallout">
            <a:avLst>
              <a:gd name="adj1" fmla="val -74737"/>
              <a:gd name="adj2" fmla="val 624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তথ্যসমৃদ্ধ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9806" y="2514600"/>
            <a:ext cx="3276600" cy="1077218"/>
          </a:xfrm>
          <a:prstGeom prst="wedgeRectCallout">
            <a:avLst>
              <a:gd name="adj1" fmla="val -74737"/>
              <a:gd name="adj2" fmla="val 624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জাহাঙ্গীরের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শাসনামলের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806" y="3581402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কাসিম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ফিরিস্তা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6406" y="3581402"/>
            <a:ext cx="3886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বাদশাহনামা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আলমগিরিনামা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3606" y="3733800"/>
            <a:ext cx="3276600" cy="1077218"/>
          </a:xfrm>
          <a:prstGeom prst="wedgeRectCallout">
            <a:avLst>
              <a:gd name="adj1" fmla="val -74737"/>
              <a:gd name="adj2" fmla="val 624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গ্রন্থদ্বয়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আরঙ্গজেবের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রাজত্বকাল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6406" y="5105402"/>
            <a:ext cx="3886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আলমগির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6406" y="4343402"/>
            <a:ext cx="3886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মুন্তাখাব-উল-লুবাব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806" y="4343402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কাফি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প্রণীত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9806" y="5029202"/>
            <a:ext cx="3276600" cy="1384995"/>
          </a:xfrm>
          <a:prstGeom prst="wedgeRectCallout">
            <a:avLst>
              <a:gd name="adj1" fmla="val -74737"/>
              <a:gd name="adj2" fmla="val 624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আরঙ্গজেবের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রাজত্বকালের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সন্নিবিষ্ট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806" y="5181602"/>
            <a:ext cx="3581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9606" y="304800"/>
            <a:ext cx="5410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দলিলপত্র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406" y="3886202"/>
            <a:ext cx="10972800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মোগলদের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রাজকীয়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দলিলপত্র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মুসলিম-ভারতীয়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বাদশাহগণের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নথিপত্র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606" y="1066800"/>
            <a:ext cx="3733800" cy="2800350"/>
          </a:xfrm>
          <a:prstGeom prst="rect">
            <a:avLst/>
          </a:prstGeom>
        </p:spPr>
      </p:pic>
      <p:pic>
        <p:nvPicPr>
          <p:cNvPr id="5" name="Picture 4" descr="UCL36-FLI_-6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807" y="1143000"/>
            <a:ext cx="3927043" cy="2667000"/>
          </a:xfrm>
          <a:prstGeom prst="rect">
            <a:avLst/>
          </a:prstGeom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607" y="1066800"/>
            <a:ext cx="261937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7406" y="228600"/>
            <a:ext cx="3276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পর্যটকদের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206" y="990600"/>
            <a:ext cx="113538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ভারবর্ষে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জ্ঞানলাভ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06" y="4876800"/>
            <a:ext cx="114300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আফ্রিকার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মরক্কোবাসী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বতুতা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বিখ্যাত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ভারবর্ষে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মুহম্মদ-বিন-তুঘলকের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রাজত্বকালের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সন্নিবিষ্ট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q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606" y="2667000"/>
            <a:ext cx="2743200" cy="2057400"/>
          </a:xfrm>
          <a:prstGeom prst="rect">
            <a:avLst/>
          </a:prstGeom>
        </p:spPr>
      </p:pic>
      <p:pic>
        <p:nvPicPr>
          <p:cNvPr id="6" name="Picture 5" descr="download (10).jpg"/>
          <p:cNvPicPr>
            <a:picLocks noChangeAspect="1"/>
          </p:cNvPicPr>
          <p:nvPr/>
        </p:nvPicPr>
        <p:blipFill>
          <a:blip r:embed="rId3"/>
          <a:srcRect l="16162" r="19192"/>
          <a:stretch>
            <a:fillRect/>
          </a:stretch>
        </p:blipFill>
        <p:spPr>
          <a:xfrm>
            <a:off x="6933406" y="2667000"/>
            <a:ext cx="2438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4062385" y="228600"/>
            <a:ext cx="4691126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484" y="2667002"/>
            <a:ext cx="5394795" cy="397031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7021" y="2673731"/>
            <a:ext cx="5942093" cy="3724096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(2য়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১৩/১০/২০২০</a:t>
            </a:r>
            <a:endParaRPr lang="en-GB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5860651" y="1524000"/>
            <a:ext cx="78184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896" y="152400"/>
            <a:ext cx="2501934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704279" y="2590800"/>
            <a:ext cx="390928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26094" y="6248400"/>
            <a:ext cx="390928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5313355" y="1371600"/>
            <a:ext cx="1250966" cy="1066800"/>
          </a:xfrm>
          <a:prstGeom prst="triangle">
            <a:avLst>
              <a:gd name="adj" fmla="val 4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3137d70aa_84345.jpg"/>
          <p:cNvPicPr>
            <a:picLocks noChangeAspect="1"/>
          </p:cNvPicPr>
          <p:nvPr/>
        </p:nvPicPr>
        <p:blipFill>
          <a:blip r:embed="rId3"/>
          <a:srcRect l="9231" r="10769" b="16129"/>
          <a:stretch>
            <a:fillRect/>
          </a:stretch>
        </p:blipFill>
        <p:spPr>
          <a:xfrm>
            <a:off x="9535368" y="152400"/>
            <a:ext cx="2032822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06" y="228600"/>
            <a:ext cx="2971800" cy="3124200"/>
          </a:xfrm>
          <a:prstGeom prst="rect">
            <a:avLst/>
          </a:prstGeom>
        </p:spPr>
      </p:pic>
      <p:pic>
        <p:nvPicPr>
          <p:cNvPr id="3" name="Picture 2" descr="Thomas_Row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06" y="228600"/>
            <a:ext cx="30480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806" y="3810000"/>
            <a:ext cx="112014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ইউরোপীয়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বার্নিয়ার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টেভারনিয়ার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মানুচি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র‌্যালফ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ফিচ্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ক্যারোরী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প্রমুখের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ccolò_Manuc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06" y="228600"/>
            <a:ext cx="2637934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7808" y="2438402"/>
            <a:ext cx="9608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মানুচি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4805" y="2743202"/>
            <a:ext cx="13835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</a:t>
            </a:r>
            <a:endParaRPr lang="en-GB" sz="3200" b="1" dirty="0"/>
          </a:p>
        </p:txBody>
      </p:sp>
      <p:pic>
        <p:nvPicPr>
          <p:cNvPr id="8" name="Picture 7" descr="Charles_Ralph_Fitch_original.jpg"/>
          <p:cNvPicPr>
            <a:picLocks noChangeAspect="1"/>
          </p:cNvPicPr>
          <p:nvPr/>
        </p:nvPicPr>
        <p:blipFill>
          <a:blip r:embed="rId5" cstate="print"/>
          <a:srcRect b="31220"/>
          <a:stretch>
            <a:fillRect/>
          </a:stretch>
        </p:blipFill>
        <p:spPr>
          <a:xfrm>
            <a:off x="8914606" y="304800"/>
            <a:ext cx="2979089" cy="289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10007" y="2590802"/>
            <a:ext cx="17684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র‌্যালফ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ফিচ্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406" y="4267200"/>
            <a:ext cx="108966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নিকিতন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পর্তুগিজ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পাঁয়েজ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ইতালিয়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মার্কো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মধ্যযুগীয়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উপমহাদেশের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0CywyEKNWtyhcfg_11-marco-polo-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406" y="304802"/>
            <a:ext cx="4038600" cy="36793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0807" y="3352802"/>
            <a:ext cx="22141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মার্কো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পোলোর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2406" y="381000"/>
            <a:ext cx="67818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006" y="5334000"/>
            <a:ext cx="10875093" cy="769441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lvl="0"/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ভারতর্বষে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উৎসসমূহ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82912917_afg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06" y="1219200"/>
            <a:ext cx="9753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2206" y="304800"/>
            <a:ext cx="243848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606" y="4876800"/>
            <a:ext cx="11353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১.ইতিহাসের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প্রয়োজনীয়তার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উপস্থপন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gyptian-civilization-and-culture-1-638.jpg"/>
          <p:cNvPicPr>
            <a:picLocks noChangeAspect="1"/>
          </p:cNvPicPr>
          <p:nvPr/>
        </p:nvPicPr>
        <p:blipFill>
          <a:blip r:embed="rId2"/>
          <a:srcRect l="67846" r="1568"/>
          <a:stretch>
            <a:fillRect/>
          </a:stretch>
        </p:blipFill>
        <p:spPr>
          <a:xfrm>
            <a:off x="1447006" y="1295400"/>
            <a:ext cx="2971800" cy="274320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606" y="1295400"/>
            <a:ext cx="3202021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406" y="304800"/>
            <a:ext cx="105918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406" y="1295400"/>
            <a:ext cx="10591800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১.আল-বেরুনী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ফেরদৌসী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রাজসবায়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২.সুলতানি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3.মোগল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4.‘‘আইন-ই-আকবরি’’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রাজত্বকাল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5.সফরনামা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6.ইবনে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বতুতা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406" y="4419600"/>
            <a:ext cx="10591800" cy="20621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উত্তর:1.সুলতান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2.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তাবাকাত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নাসিরি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ফিরোজশাহি,তারিখ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মুবারকশাহি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3.তাজকিরাতুল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ওয়াকিয়াত,হুমায়ুননামা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4.সম্রাট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5.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বতুতার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6.উত্তর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আফ্রিকার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মরক্কোবাসী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।%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GB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381" y="228599"/>
            <a:ext cx="5282512" cy="9144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98" y="4648200"/>
            <a:ext cx="975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1.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উল্লেযোগ্য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বিষয়গুলি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0406" y="1295400"/>
            <a:ext cx="7517421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001557">
            <a:off x="-367047" y="1872635"/>
            <a:ext cx="4696199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GB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if-history-dvdp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406" y="91440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ChangeAspect="1"/>
          </p:cNvPicPr>
          <p:nvPr/>
        </p:nvPicPr>
        <p:blipFill>
          <a:blip r:embed="rId2"/>
          <a:srcRect l="1389" r="1389"/>
          <a:stretch>
            <a:fillRect/>
          </a:stretch>
        </p:blipFill>
        <p:spPr>
          <a:xfrm>
            <a:off x="913606" y="228600"/>
            <a:ext cx="10668000" cy="6324600"/>
          </a:xfrm>
          <a:prstGeom prst="rect">
            <a:avLst/>
          </a:prstGeom>
        </p:spPr>
      </p:pic>
      <p:pic>
        <p:nvPicPr>
          <p:cNvPr id="3" name="Picture 2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06" y="304800"/>
            <a:ext cx="107442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006" y="2971800"/>
            <a:ext cx="4267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scription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6" y="762000"/>
            <a:ext cx="6019800" cy="5334000"/>
          </a:xfrm>
          <a:prstGeom prst="rect">
            <a:avLst/>
          </a:prstGeom>
        </p:spPr>
      </p:pic>
      <p:pic>
        <p:nvPicPr>
          <p:cNvPr id="6" name="Picture 5" descr="ash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06" y="1295400"/>
            <a:ext cx="51054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6406" y="3657600"/>
            <a:ext cx="3048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endParaRPr lang="en-GB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406" y="228600"/>
            <a:ext cx="11277600" cy="64479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3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413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2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3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5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07" y="2133600"/>
            <a:ext cx="10971451" cy="3657600"/>
          </a:xfrm>
          <a:prstGeom prst="foldedCorner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GB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007" y="533402"/>
            <a:ext cx="7010400" cy="1200329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GB" sz="60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006" y="1371600"/>
          <a:ext cx="10896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7207" y="304802"/>
            <a:ext cx="619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GB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C12333-349E-423A-A324-10FECE21A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DE35D2-5829-4AD5-81B3-991ECB423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B22DE-3599-4936-BFEF-040F81C99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27DDE8-FDF8-4DFD-B0DA-47AEB9411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459099-A814-4BD8-94A2-DF1B74C5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04E341-7148-4486-AF71-E205690F4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206" y="1066800"/>
            <a:ext cx="104394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ভারবর্ষের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অপ্রতুল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কষ্টসাধ্য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পথপ্রদর্শক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মুসলমানগণই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006" y="3581400"/>
            <a:ext cx="9220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-------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2400"/>
            <a:ext cx="10971372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1.মুদ্রা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GB" b="1" dirty="0" smtClean="0"/>
              <a:t>Coin 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&amp;</a:t>
            </a:r>
            <a:r>
              <a:rPr lang="en-GB" b="1" dirty="0" smtClean="0"/>
              <a:t> Inscription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406" y="1905000"/>
            <a:ext cx="5181600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images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3606" y="2819400"/>
            <a:ext cx="5121729" cy="3124200"/>
          </a:xfrm>
        </p:spPr>
      </p:pic>
      <p:pic>
        <p:nvPicPr>
          <p:cNvPr id="8" name="Content Placeholder 7" descr="Zafar-Khan-Ghazi-Dargah-Sanskrit-Writin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76206" y="2819400"/>
            <a:ext cx="4648200" cy="32004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476206" y="1905000"/>
            <a:ext cx="4648200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06" y="228600"/>
            <a:ext cx="10971372" cy="1447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2.অট্রালিকা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5400" b="1" dirty="0" err="1" smtClean="0"/>
              <a:t>Autralica</a:t>
            </a:r>
            <a:r>
              <a:rPr lang="en-GB" sz="5400" b="1" dirty="0" smtClean="0"/>
              <a:t> &amp; Memorial 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206" y="1981200"/>
            <a:ext cx="4343400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অট্রালিকা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552406" y="1828800"/>
            <a:ext cx="4648200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 descr="sajid2012_1539180636518e871a8e1836.27071208_xlar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9669" y="2721769"/>
            <a:ext cx="4286250" cy="2857500"/>
          </a:xfrm>
        </p:spPr>
      </p:pic>
      <p:pic>
        <p:nvPicPr>
          <p:cNvPr id="13" name="Content Placeholder 12" descr="sriti-stomv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00826" y="2626519"/>
            <a:ext cx="45720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1372" cy="1706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GB" sz="6600" b="1" dirty="0" smtClean="0"/>
              <a:t> </a:t>
            </a:r>
            <a:br>
              <a:rPr lang="en-GB" sz="6600" b="1" dirty="0" smtClean="0"/>
            </a:br>
            <a:r>
              <a:rPr lang="en-GB" sz="6600" b="1" dirty="0" smtClean="0"/>
              <a:t> Historical literature</a:t>
            </a:r>
            <a:endParaRPr lang="en-GB" sz="6600" b="1" dirty="0"/>
          </a:p>
        </p:txBody>
      </p:sp>
      <p:pic>
        <p:nvPicPr>
          <p:cNvPr id="4" name="Content Placeholder 3" descr="635974526628760594-309475862_boo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806" y="2057400"/>
            <a:ext cx="7864799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818</Words>
  <Application>Microsoft Office PowerPoint</Application>
  <PresentationFormat>Custom</PresentationFormat>
  <Paragraphs>120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ভারতবর্ষে মুসলিম শাসনের ঐতিহাসিক উৎস</vt:lpstr>
      <vt:lpstr>Slide 5</vt:lpstr>
      <vt:lpstr>Slide 6</vt:lpstr>
      <vt:lpstr>1.মুদ্রা ও শিলালিপি Coin &amp; Inscription</vt:lpstr>
      <vt:lpstr>2.অট্রালিকা ও স্মৃতিসৌধ Autralica &amp; Memorial </vt:lpstr>
      <vt:lpstr>3. ঐতিহাসিক সাহিত্য   Historical literature</vt:lpstr>
      <vt:lpstr>4. রাজকীয় দলিল পত্র Royal deeds</vt:lpstr>
      <vt:lpstr>5. বিদেশি পর্যটকগণের বিবরণ  Details of foreign tourists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ভারতবর্ষে মুসলিম শাসনের ঐতিহাসিক উৎস</dc:title>
  <dc:creator>HP</dc:creator>
  <cp:lastModifiedBy>HP</cp:lastModifiedBy>
  <cp:revision>81</cp:revision>
  <dcterms:created xsi:type="dcterms:W3CDTF">2020-10-12T08:03:06Z</dcterms:created>
  <dcterms:modified xsi:type="dcterms:W3CDTF">2020-10-13T04:53:14Z</dcterms:modified>
</cp:coreProperties>
</file>