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6" r:id="rId15"/>
    <p:sldId id="277" r:id="rId16"/>
    <p:sldId id="278" r:id="rId17"/>
    <p:sldId id="279" r:id="rId18"/>
    <p:sldId id="2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75" d="100"/>
          <a:sy n="75" d="100"/>
        </p:scale>
        <p:origin x="10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22BE92-4454-47BE-B02D-FF35FA8861B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9D13DC5-7202-4D39-97CB-D98E6A3293FE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rgbClr val="00FF00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n-IN" b="0" i="0" u="none" strike="noStrike" cap="none" normalizeH="0" baseline="0" smtClean="0">
              <a:ln>
                <a:noFill/>
              </a:ln>
              <a:solidFill>
                <a:srgbClr val="660033"/>
              </a:solidFill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সমাজকর্ম শিক্ষা</a:t>
          </a:r>
          <a:endParaRPr kumimoji="0" lang="bn-IN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F3650EE-D60E-4B6A-9AB4-29C0EA440BEB}" type="parTrans" cxnId="{BEBD823A-B689-4B82-B8EE-4A2A97CCFF37}">
      <dgm:prSet/>
      <dgm:spPr/>
      <dgm:t>
        <a:bodyPr/>
        <a:lstStyle/>
        <a:p>
          <a:endParaRPr lang="en-US"/>
        </a:p>
      </dgm:t>
    </dgm:pt>
    <dgm:pt modelId="{D53F85E1-FE27-4B7F-9C53-D4BF3460B02E}" type="sibTrans" cxnId="{BEBD823A-B689-4B82-B8EE-4A2A97CCFF37}">
      <dgm:prSet/>
      <dgm:spPr/>
      <dgm:t>
        <a:bodyPr/>
        <a:lstStyle/>
        <a:p>
          <a:endParaRPr lang="en-US"/>
        </a:p>
      </dgm:t>
    </dgm:pt>
    <dgm:pt modelId="{F7FC1941-9F0E-4B36-9C47-9898C93BB019}">
      <dgm:prSet/>
      <dgm:spPr>
        <a:solidFill>
          <a:srgbClr val="00FF00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n-IN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শ্রেণিকক্ষে পাঠগ্রহণ</a:t>
          </a:r>
          <a:endParaRPr kumimoji="0" lang="bn-IN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30DE417-6637-4469-B257-B2C3298C13DD}" type="parTrans" cxnId="{C9918E33-B97F-407D-90CC-77933B36C26A}">
      <dgm:prSet/>
      <dgm:spPr/>
      <dgm:t>
        <a:bodyPr/>
        <a:lstStyle/>
        <a:p>
          <a:endParaRPr lang="en-US"/>
        </a:p>
      </dgm:t>
    </dgm:pt>
    <dgm:pt modelId="{C46A8BED-BC82-4157-8459-434B4201C81B}" type="sibTrans" cxnId="{C9918E33-B97F-407D-90CC-77933B36C26A}">
      <dgm:prSet/>
      <dgm:spPr/>
      <dgm:t>
        <a:bodyPr/>
        <a:lstStyle/>
        <a:p>
          <a:endParaRPr lang="en-US"/>
        </a:p>
      </dgm:t>
    </dgm:pt>
    <dgm:pt modelId="{A50CCB17-5C78-4BC7-95F3-693375BC11D1}">
      <dgm:prSet/>
      <dgm:spPr>
        <a:solidFill>
          <a:srgbClr val="00FF00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n-IN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তত্ত্বাবধায়কের অধীনে মাঠপর্যায়ের প্রশিক্ষণ</a:t>
          </a:r>
          <a:endParaRPr kumimoji="0" lang="bn-IN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D746B39-5879-4C3E-B49B-D8A7BD3BBFE3}" type="parTrans" cxnId="{424F81D9-AC0B-4639-ADBE-419811439A6B}">
      <dgm:prSet/>
      <dgm:spPr/>
      <dgm:t>
        <a:bodyPr/>
        <a:lstStyle/>
        <a:p>
          <a:endParaRPr lang="en-US"/>
        </a:p>
      </dgm:t>
    </dgm:pt>
    <dgm:pt modelId="{2B611F2D-D2FF-415A-808A-B136F87C249C}" type="sibTrans" cxnId="{424F81D9-AC0B-4639-ADBE-419811439A6B}">
      <dgm:prSet/>
      <dgm:spPr/>
      <dgm:t>
        <a:bodyPr/>
        <a:lstStyle/>
        <a:p>
          <a:endParaRPr lang="en-US"/>
        </a:p>
      </dgm:t>
    </dgm:pt>
    <dgm:pt modelId="{3B067912-B60D-4F71-954B-01722CA7763A}" type="pres">
      <dgm:prSet presAssocID="{D022BE92-4454-47BE-B02D-FF35FA8861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F8B024D-3A2C-445F-80DD-673517C33B41}" type="pres">
      <dgm:prSet presAssocID="{E9D13DC5-7202-4D39-97CB-D98E6A3293FE}" presName="hierRoot1" presStyleCnt="0">
        <dgm:presLayoutVars>
          <dgm:hierBranch/>
        </dgm:presLayoutVars>
      </dgm:prSet>
      <dgm:spPr/>
    </dgm:pt>
    <dgm:pt modelId="{655D1147-5965-4BBB-9FDD-9E0E65BDA3E0}" type="pres">
      <dgm:prSet presAssocID="{E9D13DC5-7202-4D39-97CB-D98E6A3293FE}" presName="rootComposite1" presStyleCnt="0"/>
      <dgm:spPr/>
    </dgm:pt>
    <dgm:pt modelId="{EA33E8C1-88D2-4AA4-A304-29F4C58182EB}" type="pres">
      <dgm:prSet presAssocID="{E9D13DC5-7202-4D39-97CB-D98E6A3293FE}" presName="rootText1" presStyleLbl="node0" presStyleIdx="0" presStyleCnt="1" custScaleY="1186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4A89AF-E2A3-4DA4-B484-87CCD62BCE2A}" type="pres">
      <dgm:prSet presAssocID="{E9D13DC5-7202-4D39-97CB-D98E6A3293F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65F4081-3AE1-43F9-B5E1-84597C8A0351}" type="pres">
      <dgm:prSet presAssocID="{E9D13DC5-7202-4D39-97CB-D98E6A3293FE}" presName="hierChild2" presStyleCnt="0"/>
      <dgm:spPr/>
    </dgm:pt>
    <dgm:pt modelId="{A52E2E2B-79FC-4900-AB5D-3EF7A10AC734}" type="pres">
      <dgm:prSet presAssocID="{130DE417-6637-4469-B257-B2C3298C13DD}" presName="Name35" presStyleLbl="parChTrans1D2" presStyleIdx="0" presStyleCnt="2"/>
      <dgm:spPr/>
      <dgm:t>
        <a:bodyPr/>
        <a:lstStyle/>
        <a:p>
          <a:endParaRPr lang="en-US"/>
        </a:p>
      </dgm:t>
    </dgm:pt>
    <dgm:pt modelId="{9A2351F2-5D78-4335-AFC4-191D3CDBCA4C}" type="pres">
      <dgm:prSet presAssocID="{F7FC1941-9F0E-4B36-9C47-9898C93BB019}" presName="hierRoot2" presStyleCnt="0">
        <dgm:presLayoutVars>
          <dgm:hierBranch/>
        </dgm:presLayoutVars>
      </dgm:prSet>
      <dgm:spPr/>
    </dgm:pt>
    <dgm:pt modelId="{47B9AFA6-493E-4AC2-B485-BCF7F8D97C97}" type="pres">
      <dgm:prSet presAssocID="{F7FC1941-9F0E-4B36-9C47-9898C93BB019}" presName="rootComposite" presStyleCnt="0"/>
      <dgm:spPr/>
    </dgm:pt>
    <dgm:pt modelId="{570E6D1F-A079-4A74-9699-78F6F599BACB}" type="pres">
      <dgm:prSet presAssocID="{F7FC1941-9F0E-4B36-9C47-9898C93BB01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764832-7D69-4DC3-9BC8-C2A365F391EF}" type="pres">
      <dgm:prSet presAssocID="{F7FC1941-9F0E-4B36-9C47-9898C93BB019}" presName="rootConnector" presStyleLbl="node2" presStyleIdx="0" presStyleCnt="2"/>
      <dgm:spPr/>
      <dgm:t>
        <a:bodyPr/>
        <a:lstStyle/>
        <a:p>
          <a:endParaRPr lang="en-US"/>
        </a:p>
      </dgm:t>
    </dgm:pt>
    <dgm:pt modelId="{169E0C83-FE52-4876-B09C-E97F424DD0EA}" type="pres">
      <dgm:prSet presAssocID="{F7FC1941-9F0E-4B36-9C47-9898C93BB019}" presName="hierChild4" presStyleCnt="0"/>
      <dgm:spPr/>
    </dgm:pt>
    <dgm:pt modelId="{0E0F5C72-4B6F-4749-BB38-85D32AA3DB70}" type="pres">
      <dgm:prSet presAssocID="{F7FC1941-9F0E-4B36-9C47-9898C93BB019}" presName="hierChild5" presStyleCnt="0"/>
      <dgm:spPr/>
    </dgm:pt>
    <dgm:pt modelId="{F3FFAF5A-CAB6-47B3-9D15-A94D0F7E4D69}" type="pres">
      <dgm:prSet presAssocID="{7D746B39-5879-4C3E-B49B-D8A7BD3BBFE3}" presName="Name35" presStyleLbl="parChTrans1D2" presStyleIdx="1" presStyleCnt="2"/>
      <dgm:spPr/>
      <dgm:t>
        <a:bodyPr/>
        <a:lstStyle/>
        <a:p>
          <a:endParaRPr lang="en-US"/>
        </a:p>
      </dgm:t>
    </dgm:pt>
    <dgm:pt modelId="{A560873B-C788-49B6-8A1A-1A4F0FF3B3CE}" type="pres">
      <dgm:prSet presAssocID="{A50CCB17-5C78-4BC7-95F3-693375BC11D1}" presName="hierRoot2" presStyleCnt="0">
        <dgm:presLayoutVars>
          <dgm:hierBranch/>
        </dgm:presLayoutVars>
      </dgm:prSet>
      <dgm:spPr/>
    </dgm:pt>
    <dgm:pt modelId="{AB97A18F-AC4E-4761-9240-E775817016FF}" type="pres">
      <dgm:prSet presAssocID="{A50CCB17-5C78-4BC7-95F3-693375BC11D1}" presName="rootComposite" presStyleCnt="0"/>
      <dgm:spPr/>
    </dgm:pt>
    <dgm:pt modelId="{2E476412-1CD2-4867-BAD2-5D72F9AAF449}" type="pres">
      <dgm:prSet presAssocID="{A50CCB17-5C78-4BC7-95F3-693375BC11D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7F2D08-88B5-429C-81D1-7C7A5D11F42E}" type="pres">
      <dgm:prSet presAssocID="{A50CCB17-5C78-4BC7-95F3-693375BC11D1}" presName="rootConnector" presStyleLbl="node2" presStyleIdx="1" presStyleCnt="2"/>
      <dgm:spPr/>
      <dgm:t>
        <a:bodyPr/>
        <a:lstStyle/>
        <a:p>
          <a:endParaRPr lang="en-US"/>
        </a:p>
      </dgm:t>
    </dgm:pt>
    <dgm:pt modelId="{1D2C54B6-D63A-4088-8E56-555BDA5DC3B3}" type="pres">
      <dgm:prSet presAssocID="{A50CCB17-5C78-4BC7-95F3-693375BC11D1}" presName="hierChild4" presStyleCnt="0"/>
      <dgm:spPr/>
    </dgm:pt>
    <dgm:pt modelId="{D7E86A6B-F087-4D0A-A917-B6A7630619B5}" type="pres">
      <dgm:prSet presAssocID="{A50CCB17-5C78-4BC7-95F3-693375BC11D1}" presName="hierChild5" presStyleCnt="0"/>
      <dgm:spPr/>
    </dgm:pt>
    <dgm:pt modelId="{023E4FDF-6852-495C-9289-A7EB12B5A561}" type="pres">
      <dgm:prSet presAssocID="{E9D13DC5-7202-4D39-97CB-D98E6A3293FE}" presName="hierChild3" presStyleCnt="0"/>
      <dgm:spPr/>
    </dgm:pt>
  </dgm:ptLst>
  <dgm:cxnLst>
    <dgm:cxn modelId="{424F81D9-AC0B-4639-ADBE-419811439A6B}" srcId="{E9D13DC5-7202-4D39-97CB-D98E6A3293FE}" destId="{A50CCB17-5C78-4BC7-95F3-693375BC11D1}" srcOrd="1" destOrd="0" parTransId="{7D746B39-5879-4C3E-B49B-D8A7BD3BBFE3}" sibTransId="{2B611F2D-D2FF-415A-808A-B136F87C249C}"/>
    <dgm:cxn modelId="{946062EB-FD97-452A-9ED9-D9527F8E89BA}" type="presOf" srcId="{D022BE92-4454-47BE-B02D-FF35FA8861B0}" destId="{3B067912-B60D-4F71-954B-01722CA7763A}" srcOrd="0" destOrd="0" presId="urn:microsoft.com/office/officeart/2005/8/layout/orgChart1"/>
    <dgm:cxn modelId="{F9688532-6C35-4D07-944E-73807F411BE2}" type="presOf" srcId="{F7FC1941-9F0E-4B36-9C47-9898C93BB019}" destId="{570E6D1F-A079-4A74-9699-78F6F599BACB}" srcOrd="0" destOrd="0" presId="urn:microsoft.com/office/officeart/2005/8/layout/orgChart1"/>
    <dgm:cxn modelId="{4D9CEAD9-2114-46BB-9C31-9F6375D1603E}" type="presOf" srcId="{130DE417-6637-4469-B257-B2C3298C13DD}" destId="{A52E2E2B-79FC-4900-AB5D-3EF7A10AC734}" srcOrd="0" destOrd="0" presId="urn:microsoft.com/office/officeart/2005/8/layout/orgChart1"/>
    <dgm:cxn modelId="{7EF322D1-2DDD-4471-B11B-85C5E65D40BE}" type="presOf" srcId="{F7FC1941-9F0E-4B36-9C47-9898C93BB019}" destId="{D2764832-7D69-4DC3-9BC8-C2A365F391EF}" srcOrd="1" destOrd="0" presId="urn:microsoft.com/office/officeart/2005/8/layout/orgChart1"/>
    <dgm:cxn modelId="{BEBD823A-B689-4B82-B8EE-4A2A97CCFF37}" srcId="{D022BE92-4454-47BE-B02D-FF35FA8861B0}" destId="{E9D13DC5-7202-4D39-97CB-D98E6A3293FE}" srcOrd="0" destOrd="0" parTransId="{DF3650EE-D60E-4B6A-9AB4-29C0EA440BEB}" sibTransId="{D53F85E1-FE27-4B7F-9C53-D4BF3460B02E}"/>
    <dgm:cxn modelId="{C08C408A-256F-4999-B32F-B8E264F90C9A}" type="presOf" srcId="{A50CCB17-5C78-4BC7-95F3-693375BC11D1}" destId="{997F2D08-88B5-429C-81D1-7C7A5D11F42E}" srcOrd="1" destOrd="0" presId="urn:microsoft.com/office/officeart/2005/8/layout/orgChart1"/>
    <dgm:cxn modelId="{FC1689F7-964C-4529-8129-ED61C7A14CC2}" type="presOf" srcId="{E9D13DC5-7202-4D39-97CB-D98E6A3293FE}" destId="{824A89AF-E2A3-4DA4-B484-87CCD62BCE2A}" srcOrd="1" destOrd="0" presId="urn:microsoft.com/office/officeart/2005/8/layout/orgChart1"/>
    <dgm:cxn modelId="{C9918E33-B97F-407D-90CC-77933B36C26A}" srcId="{E9D13DC5-7202-4D39-97CB-D98E6A3293FE}" destId="{F7FC1941-9F0E-4B36-9C47-9898C93BB019}" srcOrd="0" destOrd="0" parTransId="{130DE417-6637-4469-B257-B2C3298C13DD}" sibTransId="{C46A8BED-BC82-4157-8459-434B4201C81B}"/>
    <dgm:cxn modelId="{719C8496-D955-4448-A4B6-E315CCE71A13}" type="presOf" srcId="{7D746B39-5879-4C3E-B49B-D8A7BD3BBFE3}" destId="{F3FFAF5A-CAB6-47B3-9D15-A94D0F7E4D69}" srcOrd="0" destOrd="0" presId="urn:microsoft.com/office/officeart/2005/8/layout/orgChart1"/>
    <dgm:cxn modelId="{F980FD82-0D22-445A-96D7-D62D08270386}" type="presOf" srcId="{A50CCB17-5C78-4BC7-95F3-693375BC11D1}" destId="{2E476412-1CD2-4867-BAD2-5D72F9AAF449}" srcOrd="0" destOrd="0" presId="urn:microsoft.com/office/officeart/2005/8/layout/orgChart1"/>
    <dgm:cxn modelId="{D3C2AA7F-F58E-4943-B1B9-B0A1BE44066B}" type="presOf" srcId="{E9D13DC5-7202-4D39-97CB-D98E6A3293FE}" destId="{EA33E8C1-88D2-4AA4-A304-29F4C58182EB}" srcOrd="0" destOrd="0" presId="urn:microsoft.com/office/officeart/2005/8/layout/orgChart1"/>
    <dgm:cxn modelId="{B5F621A9-E819-463B-BF8B-B289A0DDD0D3}" type="presParOf" srcId="{3B067912-B60D-4F71-954B-01722CA7763A}" destId="{3F8B024D-3A2C-445F-80DD-673517C33B41}" srcOrd="0" destOrd="0" presId="urn:microsoft.com/office/officeart/2005/8/layout/orgChart1"/>
    <dgm:cxn modelId="{42120D99-AF24-4CB4-9EBC-04F208DE06B9}" type="presParOf" srcId="{3F8B024D-3A2C-445F-80DD-673517C33B41}" destId="{655D1147-5965-4BBB-9FDD-9E0E65BDA3E0}" srcOrd="0" destOrd="0" presId="urn:microsoft.com/office/officeart/2005/8/layout/orgChart1"/>
    <dgm:cxn modelId="{9C117579-5AA6-47D3-93E8-E514C0780D89}" type="presParOf" srcId="{655D1147-5965-4BBB-9FDD-9E0E65BDA3E0}" destId="{EA33E8C1-88D2-4AA4-A304-29F4C58182EB}" srcOrd="0" destOrd="0" presId="urn:microsoft.com/office/officeart/2005/8/layout/orgChart1"/>
    <dgm:cxn modelId="{FEF6F937-7C71-41F9-B921-A2E09DF321EA}" type="presParOf" srcId="{655D1147-5965-4BBB-9FDD-9E0E65BDA3E0}" destId="{824A89AF-E2A3-4DA4-B484-87CCD62BCE2A}" srcOrd="1" destOrd="0" presId="urn:microsoft.com/office/officeart/2005/8/layout/orgChart1"/>
    <dgm:cxn modelId="{A040415C-0B99-477C-98E8-68A735037C2A}" type="presParOf" srcId="{3F8B024D-3A2C-445F-80DD-673517C33B41}" destId="{265F4081-3AE1-43F9-B5E1-84597C8A0351}" srcOrd="1" destOrd="0" presId="urn:microsoft.com/office/officeart/2005/8/layout/orgChart1"/>
    <dgm:cxn modelId="{8D51EECC-959C-4241-BCD6-B78F4A8AA1CD}" type="presParOf" srcId="{265F4081-3AE1-43F9-B5E1-84597C8A0351}" destId="{A52E2E2B-79FC-4900-AB5D-3EF7A10AC734}" srcOrd="0" destOrd="0" presId="urn:microsoft.com/office/officeart/2005/8/layout/orgChart1"/>
    <dgm:cxn modelId="{57C51BE0-9577-43A2-9C83-0884556D099F}" type="presParOf" srcId="{265F4081-3AE1-43F9-B5E1-84597C8A0351}" destId="{9A2351F2-5D78-4335-AFC4-191D3CDBCA4C}" srcOrd="1" destOrd="0" presId="urn:microsoft.com/office/officeart/2005/8/layout/orgChart1"/>
    <dgm:cxn modelId="{4E9C2467-6A03-4D0A-BFBE-CF369DBFE6B2}" type="presParOf" srcId="{9A2351F2-5D78-4335-AFC4-191D3CDBCA4C}" destId="{47B9AFA6-493E-4AC2-B485-BCF7F8D97C97}" srcOrd="0" destOrd="0" presId="urn:microsoft.com/office/officeart/2005/8/layout/orgChart1"/>
    <dgm:cxn modelId="{8ACA5EF1-B92C-4F60-B8BF-6F2789B0C664}" type="presParOf" srcId="{47B9AFA6-493E-4AC2-B485-BCF7F8D97C97}" destId="{570E6D1F-A079-4A74-9699-78F6F599BACB}" srcOrd="0" destOrd="0" presId="urn:microsoft.com/office/officeart/2005/8/layout/orgChart1"/>
    <dgm:cxn modelId="{4F26BC34-A5DB-4733-86BF-A6937AE1B26E}" type="presParOf" srcId="{47B9AFA6-493E-4AC2-B485-BCF7F8D97C97}" destId="{D2764832-7D69-4DC3-9BC8-C2A365F391EF}" srcOrd="1" destOrd="0" presId="urn:microsoft.com/office/officeart/2005/8/layout/orgChart1"/>
    <dgm:cxn modelId="{DCBAEFA1-CDAB-41E0-8303-9B7A0369230A}" type="presParOf" srcId="{9A2351F2-5D78-4335-AFC4-191D3CDBCA4C}" destId="{169E0C83-FE52-4876-B09C-E97F424DD0EA}" srcOrd="1" destOrd="0" presId="urn:microsoft.com/office/officeart/2005/8/layout/orgChart1"/>
    <dgm:cxn modelId="{046C7D9F-FF90-47B6-93AC-4C4FC63DDEFD}" type="presParOf" srcId="{9A2351F2-5D78-4335-AFC4-191D3CDBCA4C}" destId="{0E0F5C72-4B6F-4749-BB38-85D32AA3DB70}" srcOrd="2" destOrd="0" presId="urn:microsoft.com/office/officeart/2005/8/layout/orgChart1"/>
    <dgm:cxn modelId="{D30F960C-BDD1-4D4C-850C-40C337B99B92}" type="presParOf" srcId="{265F4081-3AE1-43F9-B5E1-84597C8A0351}" destId="{F3FFAF5A-CAB6-47B3-9D15-A94D0F7E4D69}" srcOrd="2" destOrd="0" presId="urn:microsoft.com/office/officeart/2005/8/layout/orgChart1"/>
    <dgm:cxn modelId="{8320D322-994B-409F-8C11-A1814DC60235}" type="presParOf" srcId="{265F4081-3AE1-43F9-B5E1-84597C8A0351}" destId="{A560873B-C788-49B6-8A1A-1A4F0FF3B3CE}" srcOrd="3" destOrd="0" presId="urn:microsoft.com/office/officeart/2005/8/layout/orgChart1"/>
    <dgm:cxn modelId="{8ABA0A7E-8F93-4178-92BB-3EE9BBA50B4A}" type="presParOf" srcId="{A560873B-C788-49B6-8A1A-1A4F0FF3B3CE}" destId="{AB97A18F-AC4E-4761-9240-E775817016FF}" srcOrd="0" destOrd="0" presId="urn:microsoft.com/office/officeart/2005/8/layout/orgChart1"/>
    <dgm:cxn modelId="{D2D42E3C-2F73-44FB-B5C1-E1F23A45CFF0}" type="presParOf" srcId="{AB97A18F-AC4E-4761-9240-E775817016FF}" destId="{2E476412-1CD2-4867-BAD2-5D72F9AAF449}" srcOrd="0" destOrd="0" presId="urn:microsoft.com/office/officeart/2005/8/layout/orgChart1"/>
    <dgm:cxn modelId="{3D0E45AB-EE66-4FD9-BA17-936690AA23EB}" type="presParOf" srcId="{AB97A18F-AC4E-4761-9240-E775817016FF}" destId="{997F2D08-88B5-429C-81D1-7C7A5D11F42E}" srcOrd="1" destOrd="0" presId="urn:microsoft.com/office/officeart/2005/8/layout/orgChart1"/>
    <dgm:cxn modelId="{33E728BC-FDAE-4A39-B6B3-0D9C0B8E9443}" type="presParOf" srcId="{A560873B-C788-49B6-8A1A-1A4F0FF3B3CE}" destId="{1D2C54B6-D63A-4088-8E56-555BDA5DC3B3}" srcOrd="1" destOrd="0" presId="urn:microsoft.com/office/officeart/2005/8/layout/orgChart1"/>
    <dgm:cxn modelId="{D588848B-B9C5-41E7-8EF7-50F2ED4DC4D1}" type="presParOf" srcId="{A560873B-C788-49B6-8A1A-1A4F0FF3B3CE}" destId="{D7E86A6B-F087-4D0A-A917-B6A7630619B5}" srcOrd="2" destOrd="0" presId="urn:microsoft.com/office/officeart/2005/8/layout/orgChart1"/>
    <dgm:cxn modelId="{E4433843-5EF1-4854-B30C-5F59D0FE1B35}" type="presParOf" srcId="{3F8B024D-3A2C-445F-80DD-673517C33B41}" destId="{023E4FDF-6852-495C-9289-A7EB12B5A5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FAF5A-CAB6-47B3-9D15-A94D0F7E4D69}">
      <dsp:nvSpPr>
        <dsp:cNvPr id="0" name=""/>
        <dsp:cNvSpPr/>
      </dsp:nvSpPr>
      <dsp:spPr>
        <a:xfrm>
          <a:off x="5981700" y="2746562"/>
          <a:ext cx="2796364" cy="970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5319"/>
              </a:lnTo>
              <a:lnTo>
                <a:pt x="2796364" y="485319"/>
              </a:lnTo>
              <a:lnTo>
                <a:pt x="2796364" y="9706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E2E2B-79FC-4900-AB5D-3EF7A10AC734}">
      <dsp:nvSpPr>
        <dsp:cNvPr id="0" name=""/>
        <dsp:cNvSpPr/>
      </dsp:nvSpPr>
      <dsp:spPr>
        <a:xfrm>
          <a:off x="3185335" y="2746562"/>
          <a:ext cx="2796364" cy="970638"/>
        </a:xfrm>
        <a:custGeom>
          <a:avLst/>
          <a:gdLst/>
          <a:ahLst/>
          <a:cxnLst/>
          <a:rect l="0" t="0" r="0" b="0"/>
          <a:pathLst>
            <a:path>
              <a:moveTo>
                <a:pt x="2796364" y="0"/>
              </a:moveTo>
              <a:lnTo>
                <a:pt x="2796364" y="485319"/>
              </a:lnTo>
              <a:lnTo>
                <a:pt x="0" y="485319"/>
              </a:lnTo>
              <a:lnTo>
                <a:pt x="0" y="9706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33E8C1-88D2-4AA4-A304-29F4C58182EB}">
      <dsp:nvSpPr>
        <dsp:cNvPr id="0" name=""/>
        <dsp:cNvSpPr/>
      </dsp:nvSpPr>
      <dsp:spPr>
        <a:xfrm>
          <a:off x="3670655" y="4253"/>
          <a:ext cx="4622089" cy="2742309"/>
        </a:xfrm>
        <a:prstGeom prst="rect">
          <a:avLst/>
        </a:prstGeom>
        <a:solidFill>
          <a:srgbClr val="00FF00"/>
        </a:soli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n-IN" sz="5500" b="0" i="0" u="none" strike="noStrike" kern="1200" cap="none" normalizeH="0" baseline="0" smtClean="0">
              <a:ln>
                <a:noFill/>
              </a:ln>
              <a:solidFill>
                <a:srgbClr val="660033"/>
              </a:solidFill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সমাজকর্ম শিক্ষা</a:t>
          </a:r>
          <a:endParaRPr kumimoji="0" lang="bn-IN" sz="5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670655" y="4253"/>
        <a:ext cx="4622089" cy="2742309"/>
      </dsp:txXfrm>
    </dsp:sp>
    <dsp:sp modelId="{570E6D1F-A079-4A74-9699-78F6F599BACB}">
      <dsp:nvSpPr>
        <dsp:cNvPr id="0" name=""/>
        <dsp:cNvSpPr/>
      </dsp:nvSpPr>
      <dsp:spPr>
        <a:xfrm>
          <a:off x="874290" y="3717201"/>
          <a:ext cx="4622089" cy="2311044"/>
        </a:xfrm>
        <a:prstGeom prst="rect">
          <a:avLst/>
        </a:prstGeom>
        <a:solidFill>
          <a:srgbClr val="00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n-IN" sz="5500" b="0" i="0" u="none" strike="noStrike" kern="1200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শ্রেণিকক্ষে পাঠগ্রহণ</a:t>
          </a:r>
          <a:endParaRPr kumimoji="0" lang="bn-IN" sz="5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874290" y="3717201"/>
        <a:ext cx="4622089" cy="2311044"/>
      </dsp:txXfrm>
    </dsp:sp>
    <dsp:sp modelId="{2E476412-1CD2-4867-BAD2-5D72F9AAF449}">
      <dsp:nvSpPr>
        <dsp:cNvPr id="0" name=""/>
        <dsp:cNvSpPr/>
      </dsp:nvSpPr>
      <dsp:spPr>
        <a:xfrm>
          <a:off x="6467019" y="3717201"/>
          <a:ext cx="4622089" cy="2311044"/>
        </a:xfrm>
        <a:prstGeom prst="rect">
          <a:avLst/>
        </a:prstGeom>
        <a:solidFill>
          <a:srgbClr val="00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n-IN" sz="5500" b="0" i="0" u="none" strike="noStrike" kern="1200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তত্ত্বাবধায়কের অধীনে মাঠপর্যায়ের প্রশিক্ষণ</a:t>
          </a:r>
          <a:endParaRPr kumimoji="0" lang="bn-IN" sz="5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6467019" y="3717201"/>
        <a:ext cx="4622089" cy="2311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5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5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7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2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6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8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6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4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9383E-3AFD-4CB8-B851-2ADCA73FCF40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7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1.ppt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forms.gle/mRAwNPZG36QECKU2A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721883"/>
              </p:ext>
            </p:extLst>
          </p:nvPr>
        </p:nvGraphicFramePr>
        <p:xfrm>
          <a:off x="92074" y="92075"/>
          <a:ext cx="12099925" cy="676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Presentation" r:id="rId3" imgW="6350040" imgH="3571920" progId="PowerPoint.Show.12">
                  <p:embed/>
                </p:oleObj>
              </mc:Choice>
              <mc:Fallback>
                <p:oleObj name="Presentation" r:id="rId3" imgW="6350040" imgH="357192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074" y="92075"/>
                        <a:ext cx="12099925" cy="676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531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292100" y="228600"/>
            <a:ext cx="9956799" cy="1746250"/>
          </a:xfrm>
          <a:prstGeom prst="rightArrow">
            <a:avLst>
              <a:gd name="adj1" fmla="val 50000"/>
              <a:gd name="adj2" fmla="val 185378"/>
            </a:avLst>
          </a:prstGeom>
          <a:gradFill rotWithShape="1">
            <a:gsLst>
              <a:gs pos="0">
                <a:srgbClr val="FF0000"/>
              </a:gs>
              <a:gs pos="100000">
                <a:srgbClr val="70AD47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bn-IN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অবহেলিত</a:t>
            </a:r>
            <a:r>
              <a:rPr kumimoji="0" lang="bn-BD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kumimoji="0" lang="bn-IN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শ্রেণির স্বার্থরক্ষা: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92100" y="2362200"/>
            <a:ext cx="11188700" cy="2298700"/>
          </a:xfrm>
          <a:prstGeom prst="rightArrow">
            <a:avLst>
              <a:gd name="adj1" fmla="val 50000"/>
              <a:gd name="adj2" fmla="val 185378"/>
            </a:avLst>
          </a:prstGeom>
          <a:gradFill rotWithShape="1">
            <a:gsLst>
              <a:gs pos="0">
                <a:srgbClr val="FF0000"/>
              </a:gs>
              <a:gs pos="100000">
                <a:srgbClr val="70AD47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প্রচলিত কর্মসূচী  সম্পর্কে জ্ঞান ও স্বেচ্ছামূলক সংস্থার কার্যক্রম তত্ত্বাবধান করা: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92100" y="4749800"/>
            <a:ext cx="9956799" cy="1746250"/>
          </a:xfrm>
          <a:prstGeom prst="rightArrow">
            <a:avLst>
              <a:gd name="adj1" fmla="val 50000"/>
              <a:gd name="adj2" fmla="val 185378"/>
            </a:avLst>
          </a:prstGeom>
          <a:gradFill rotWithShape="1">
            <a:gsLst>
              <a:gs pos="0">
                <a:srgbClr val="FF0000"/>
              </a:gs>
              <a:gs pos="100000">
                <a:srgbClr val="70AD47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ভূমিকা পালনে সহায়ক</a:t>
            </a:r>
            <a:r>
              <a:rPr lang="bn-BD" sz="4800" dirty="0"/>
              <a:t>: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67026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54000" y="381000"/>
            <a:ext cx="9969500" cy="1943100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সম্পদের যথাযথ ব্যবহার ও সমন্বয় সাধনের জ্ঞান অর্জন: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54000" y="2501900"/>
            <a:ext cx="9969500" cy="1943100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স্থানীয় নেতৃত্বের বিকাশ: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54000" y="4622800"/>
            <a:ext cx="9969500" cy="1943100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পেশাদার সমাজকর্মী তৈরী: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471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368300" y="254000"/>
            <a:ext cx="9715500" cy="2425700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সমাজের সার্বিক উন্নয়ন: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68300" y="4051300"/>
            <a:ext cx="9715500" cy="2425700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নীতি ও পরিকল্পনা প্রণয়ন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69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2329"/>
            <a:ext cx="12014200" cy="563243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4800" u="heavy" dirty="0" smtClean="0"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7030A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সমাজকর্ম</a:t>
            </a:r>
            <a:r>
              <a:rPr lang="bn-IN" sz="4400" u="heavy" dirty="0" smtClean="0"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7030A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 শিক্ষার প্রয়োজনীয়তা</a:t>
            </a:r>
            <a:endParaRPr lang="en-US" sz="4400" dirty="0" smtClean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BD" sz="4400" dirty="0" smtClean="0"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(</a:t>
            </a:r>
            <a:r>
              <a:rPr lang="bn-BD" sz="6000" dirty="0" smtClean="0"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Importance</a:t>
            </a:r>
            <a:r>
              <a:rPr lang="bn-BD" sz="4400" dirty="0" smtClean="0"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 of Social Work Education):</a:t>
            </a:r>
            <a:endParaRPr lang="en-US" sz="44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BD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Social Work Dictionary-</a:t>
            </a:r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তে সমাজকর্ম শিক্ষা সম্পর্কে বলা হয়েছে, সমাজকর্ম শিক্ষা হলো আনুষ্ঠানিক প্রশিক্ষণ ও পরবর্তী অভিজ্ঞতা যা সমাজকর্মীদেরকে তাদের পেশাগত ভূমিকা পালনে প্রস্তুত করে তোলে।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4825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12897134"/>
              </p:ext>
            </p:extLst>
          </p:nvPr>
        </p:nvGraphicFramePr>
        <p:xfrm>
          <a:off x="0" y="558800"/>
          <a:ext cx="11963400" cy="603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800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96900"/>
            <a:ext cx="12280900" cy="50321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6000" dirty="0">
                <a:solidFill>
                  <a:srgbClr val="660033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সুতরাং, সমাজকর্ম শিক্ষা বলতে এমন এক ব্যবস্থাকে বুঝায় যা লক্ষ্যভুক্ত মানুষকে সেবা প্রদাণের নিমিত্তে সমাজকর্মের শিক্ষার্থীদের আনুষ্ঠানিক শিক্ষা ও প্রশিক্ষণ প্রদান করে সমাজকর্মীদের পেশাদার সমাজকর্মী হিসাবে গড়ে তোলে।</a:t>
            </a:r>
            <a:endParaRPr lang="en-US" sz="6000" dirty="0"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0465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96944"/>
            <a:ext cx="10350500" cy="4084708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n-IN" sz="96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একক </a:t>
            </a:r>
            <a:r>
              <a:rPr lang="bn-IN" sz="9600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কাজ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8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নিচের লিঙ্কটিতে ক্লিক কর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5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নিচের সঠিক উত্তরের পার্শে টিক চিহ্ন দাও।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34716" y="4656221"/>
            <a:ext cx="10262937" cy="1058779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35274"/>
              </p:ext>
            </p:extLst>
          </p:nvPr>
        </p:nvGraphicFramePr>
        <p:xfrm>
          <a:off x="1034716" y="4656221"/>
          <a:ext cx="10262937" cy="1116299"/>
        </p:xfrm>
        <a:graphic>
          <a:graphicData uri="http://schemas.openxmlformats.org/drawingml/2006/table">
            <a:tbl>
              <a:tblPr/>
              <a:tblGrid>
                <a:gridCol w="10262937"/>
              </a:tblGrid>
              <a:tr h="671484"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815"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</a:txBody>
                  <a:tcPr marL="57150" marR="57150" marT="3810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480372"/>
              </p:ext>
            </p:extLst>
          </p:nvPr>
        </p:nvGraphicFramePr>
        <p:xfrm>
          <a:off x="1034716" y="4656221"/>
          <a:ext cx="7507706" cy="1058779"/>
        </p:xfrm>
        <a:graphic>
          <a:graphicData uri="http://schemas.openxmlformats.org/drawingml/2006/table">
            <a:tbl>
              <a:tblPr/>
              <a:tblGrid>
                <a:gridCol w="7507706"/>
              </a:tblGrid>
              <a:tr h="663232"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547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hlinkClick r:id="rId2"/>
                        </a:rPr>
                        <a:t>https://forms.gle/mRAwNPZG36QECKU2A</a:t>
                      </a:r>
                      <a:endParaRPr lang="en-US" dirty="0">
                        <a:effectLst/>
                      </a:endParaRPr>
                    </a:p>
                  </a:txBody>
                  <a:tcPr marL="57150" marR="57150" marT="3810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https://1.bp.blogspot.com/-9xD-LRQ02o0/XfZdtZ9bDhI/AAAAAAAACKE/u9fQtrQcDM8CWQPx9oRogw5xxY71lk1zACLcBGAsYHQ/s1600/IMG1526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831" y="4662760"/>
            <a:ext cx="1788819" cy="105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833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89158" y="554121"/>
            <a:ext cx="5305926" cy="1335505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Bevel 2"/>
          <p:cNvSpPr/>
          <p:nvPr/>
        </p:nvSpPr>
        <p:spPr>
          <a:xfrm>
            <a:off x="216568" y="2394284"/>
            <a:ext cx="11851106" cy="3585411"/>
          </a:xfrm>
          <a:prstGeom prst="bevel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অধ্যায়ে যত বহুনির্বাচনী প্র্রশ্ন হতে পারে লিখে আনবে।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7949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372979" y="228600"/>
            <a:ext cx="11586410" cy="6316579"/>
          </a:xfrm>
          <a:prstGeom prst="bevel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31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79989"/>
            <a:ext cx="12161520" cy="27191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-1954424" y="349368"/>
            <a:ext cx="2350464" cy="5821061"/>
            <a:chOff x="6987410" y="250520"/>
            <a:chExt cx="2350464" cy="5821061"/>
          </a:xfrm>
          <a:solidFill>
            <a:srgbClr val="FF0000"/>
          </a:solidFill>
        </p:grpSpPr>
        <p:grpSp>
          <p:nvGrpSpPr>
            <p:cNvPr id="3" name="Group 2"/>
            <p:cNvGrpSpPr/>
            <p:nvPr/>
          </p:nvGrpSpPr>
          <p:grpSpPr>
            <a:xfrm>
              <a:off x="6987410" y="250520"/>
              <a:ext cx="2350464" cy="5821061"/>
              <a:chOff x="6812045" y="-84984"/>
              <a:chExt cx="2350464" cy="5821061"/>
            </a:xfrm>
            <a:grpFill/>
          </p:grpSpPr>
          <p:sp>
            <p:nvSpPr>
              <p:cNvPr id="25" name="Rounded Rectangle 24"/>
              <p:cNvSpPr/>
              <p:nvPr/>
            </p:nvSpPr>
            <p:spPr>
              <a:xfrm rot="3120981">
                <a:off x="7327726" y="4513946"/>
                <a:ext cx="1266093" cy="1178169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7372668" y="-84984"/>
                <a:ext cx="1138620" cy="1159524"/>
              </a:xfrm>
              <a:custGeom>
                <a:avLst/>
                <a:gdLst>
                  <a:gd name="connsiteX0" fmla="*/ 506353 w 1026183"/>
                  <a:gd name="connsiteY0" fmla="*/ 0 h 1064712"/>
                  <a:gd name="connsiteX1" fmla="*/ 1026183 w 1026183"/>
                  <a:gd name="connsiteY1" fmla="*/ 532356 h 1064712"/>
                  <a:gd name="connsiteX2" fmla="*/ 506353 w 1026183"/>
                  <a:gd name="connsiteY2" fmla="*/ 1064712 h 1064712"/>
                  <a:gd name="connsiteX3" fmla="*/ 27374 w 1026183"/>
                  <a:gd name="connsiteY3" fmla="*/ 739573 h 1064712"/>
                  <a:gd name="connsiteX4" fmla="*/ 12657 w 1026183"/>
                  <a:gd name="connsiteY4" fmla="*/ 691019 h 1064712"/>
                  <a:gd name="connsiteX5" fmla="*/ 300708 w 1026183"/>
                  <a:gd name="connsiteY5" fmla="*/ 691019 h 1064712"/>
                  <a:gd name="connsiteX6" fmla="*/ 322566 w 1026183"/>
                  <a:gd name="connsiteY6" fmla="*/ 725001 h 1064712"/>
                  <a:gd name="connsiteX7" fmla="*/ 506353 w 1026183"/>
                  <a:gd name="connsiteY7" fmla="*/ 804797 h 1064712"/>
                  <a:gd name="connsiteX8" fmla="*/ 766268 w 1026183"/>
                  <a:gd name="connsiteY8" fmla="*/ 532356 h 1064712"/>
                  <a:gd name="connsiteX9" fmla="*/ 506353 w 1026183"/>
                  <a:gd name="connsiteY9" fmla="*/ 259915 h 1064712"/>
                  <a:gd name="connsiteX10" fmla="*/ 322566 w 1026183"/>
                  <a:gd name="connsiteY10" fmla="*/ 339711 h 1064712"/>
                  <a:gd name="connsiteX11" fmla="*/ 273851 w 1026183"/>
                  <a:gd name="connsiteY11" fmla="*/ 415447 h 1064712"/>
                  <a:gd name="connsiteX12" fmla="*/ 0 w 1026183"/>
                  <a:gd name="connsiteY12" fmla="*/ 415447 h 1064712"/>
                  <a:gd name="connsiteX13" fmla="*/ 27374 w 1026183"/>
                  <a:gd name="connsiteY13" fmla="*/ 325139 h 1064712"/>
                  <a:gd name="connsiteX14" fmla="*/ 506353 w 1026183"/>
                  <a:gd name="connsiteY14" fmla="*/ 0 h 1064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6183" h="1064712">
                    <a:moveTo>
                      <a:pt x="506353" y="0"/>
                    </a:moveTo>
                    <a:cubicBezTo>
                      <a:pt x="793447" y="0"/>
                      <a:pt x="1026183" y="238344"/>
                      <a:pt x="1026183" y="532356"/>
                    </a:cubicBezTo>
                    <a:cubicBezTo>
                      <a:pt x="1026183" y="826368"/>
                      <a:pt x="793447" y="1064712"/>
                      <a:pt x="506353" y="1064712"/>
                    </a:cubicBezTo>
                    <a:cubicBezTo>
                      <a:pt x="291033" y="1064712"/>
                      <a:pt x="106289" y="930644"/>
                      <a:pt x="27374" y="739573"/>
                    </a:cubicBezTo>
                    <a:lnTo>
                      <a:pt x="12657" y="691019"/>
                    </a:lnTo>
                    <a:lnTo>
                      <a:pt x="300708" y="691019"/>
                    </a:lnTo>
                    <a:lnTo>
                      <a:pt x="322566" y="725001"/>
                    </a:lnTo>
                    <a:cubicBezTo>
                      <a:pt x="369601" y="774303"/>
                      <a:pt x="434580" y="804797"/>
                      <a:pt x="506353" y="804797"/>
                    </a:cubicBezTo>
                    <a:cubicBezTo>
                      <a:pt x="649900" y="804797"/>
                      <a:pt x="766268" y="682821"/>
                      <a:pt x="766268" y="532356"/>
                    </a:cubicBezTo>
                    <a:cubicBezTo>
                      <a:pt x="766268" y="381891"/>
                      <a:pt x="649900" y="259915"/>
                      <a:pt x="506353" y="259915"/>
                    </a:cubicBezTo>
                    <a:cubicBezTo>
                      <a:pt x="434580" y="259915"/>
                      <a:pt x="369601" y="290409"/>
                      <a:pt x="322566" y="339711"/>
                    </a:cubicBezTo>
                    <a:lnTo>
                      <a:pt x="273851" y="415447"/>
                    </a:lnTo>
                    <a:lnTo>
                      <a:pt x="0" y="415447"/>
                    </a:lnTo>
                    <a:lnTo>
                      <a:pt x="27374" y="325139"/>
                    </a:lnTo>
                    <a:cubicBezTo>
                      <a:pt x="106289" y="134069"/>
                      <a:pt x="291033" y="0"/>
                      <a:pt x="50635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 rot="2644588">
                <a:off x="6812045" y="1396520"/>
                <a:ext cx="2350464" cy="2306998"/>
                <a:chOff x="4659682" y="1402915"/>
                <a:chExt cx="2118360" cy="2118360"/>
              </a:xfrm>
              <a:grpFill/>
            </p:grpSpPr>
            <p:sp>
              <p:nvSpPr>
                <p:cNvPr id="10" name="Oval 9"/>
                <p:cNvSpPr/>
                <p:nvPr/>
              </p:nvSpPr>
              <p:spPr>
                <a:xfrm>
                  <a:off x="4659682" y="1402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4812082" y="1555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4964482" y="1707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5116882" y="1860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5269282" y="20125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5421682" y="2164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5574082" y="2317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5726482" y="2469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5971843" y="2719935"/>
                  <a:ext cx="123616" cy="12594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6183682" y="2926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6336082" y="3079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6488482" y="3231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6640882" y="3384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 flipV="1">
                  <a:off x="5979839" y="2751525"/>
                  <a:ext cx="73581" cy="6089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" name="TextBox 1"/>
              <p:cNvSpPr txBox="1"/>
              <p:nvPr/>
            </p:nvSpPr>
            <p:spPr>
              <a:xfrm rot="2203725">
                <a:off x="7753612" y="4459264"/>
                <a:ext cx="47598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endParaRPr lang="en-US" sz="6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28" name="Oval 27"/>
            <p:cNvSpPr/>
            <p:nvPr/>
          </p:nvSpPr>
          <p:spPr>
            <a:xfrm rot="2644588" flipH="1" flipV="1">
              <a:off x="8108182" y="4712549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-2771265" y="382988"/>
            <a:ext cx="2350464" cy="5689176"/>
            <a:chOff x="6987410" y="250520"/>
            <a:chExt cx="2350464" cy="5689176"/>
          </a:xfrm>
          <a:solidFill>
            <a:srgbClr val="002060"/>
          </a:solidFill>
        </p:grpSpPr>
        <p:grpSp>
          <p:nvGrpSpPr>
            <p:cNvPr id="30" name="Group 29"/>
            <p:cNvGrpSpPr/>
            <p:nvPr/>
          </p:nvGrpSpPr>
          <p:grpSpPr>
            <a:xfrm>
              <a:off x="6987410" y="250520"/>
              <a:ext cx="2350464" cy="5689176"/>
              <a:chOff x="6812045" y="-84984"/>
              <a:chExt cx="2350464" cy="5689176"/>
            </a:xfrm>
            <a:grpFill/>
          </p:grpSpPr>
          <p:sp>
            <p:nvSpPr>
              <p:cNvPr id="32" name="Rounded Rectangle 31"/>
              <p:cNvSpPr/>
              <p:nvPr/>
            </p:nvSpPr>
            <p:spPr>
              <a:xfrm rot="2524218">
                <a:off x="7415650" y="4426023"/>
                <a:ext cx="1266093" cy="1178169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7372668" y="-84984"/>
                <a:ext cx="1138620" cy="1159524"/>
              </a:xfrm>
              <a:custGeom>
                <a:avLst/>
                <a:gdLst>
                  <a:gd name="connsiteX0" fmla="*/ 506353 w 1026183"/>
                  <a:gd name="connsiteY0" fmla="*/ 0 h 1064712"/>
                  <a:gd name="connsiteX1" fmla="*/ 1026183 w 1026183"/>
                  <a:gd name="connsiteY1" fmla="*/ 532356 h 1064712"/>
                  <a:gd name="connsiteX2" fmla="*/ 506353 w 1026183"/>
                  <a:gd name="connsiteY2" fmla="*/ 1064712 h 1064712"/>
                  <a:gd name="connsiteX3" fmla="*/ 27374 w 1026183"/>
                  <a:gd name="connsiteY3" fmla="*/ 739573 h 1064712"/>
                  <a:gd name="connsiteX4" fmla="*/ 12657 w 1026183"/>
                  <a:gd name="connsiteY4" fmla="*/ 691019 h 1064712"/>
                  <a:gd name="connsiteX5" fmla="*/ 300708 w 1026183"/>
                  <a:gd name="connsiteY5" fmla="*/ 691019 h 1064712"/>
                  <a:gd name="connsiteX6" fmla="*/ 322566 w 1026183"/>
                  <a:gd name="connsiteY6" fmla="*/ 725001 h 1064712"/>
                  <a:gd name="connsiteX7" fmla="*/ 506353 w 1026183"/>
                  <a:gd name="connsiteY7" fmla="*/ 804797 h 1064712"/>
                  <a:gd name="connsiteX8" fmla="*/ 766268 w 1026183"/>
                  <a:gd name="connsiteY8" fmla="*/ 532356 h 1064712"/>
                  <a:gd name="connsiteX9" fmla="*/ 506353 w 1026183"/>
                  <a:gd name="connsiteY9" fmla="*/ 259915 h 1064712"/>
                  <a:gd name="connsiteX10" fmla="*/ 322566 w 1026183"/>
                  <a:gd name="connsiteY10" fmla="*/ 339711 h 1064712"/>
                  <a:gd name="connsiteX11" fmla="*/ 273851 w 1026183"/>
                  <a:gd name="connsiteY11" fmla="*/ 415447 h 1064712"/>
                  <a:gd name="connsiteX12" fmla="*/ 0 w 1026183"/>
                  <a:gd name="connsiteY12" fmla="*/ 415447 h 1064712"/>
                  <a:gd name="connsiteX13" fmla="*/ 27374 w 1026183"/>
                  <a:gd name="connsiteY13" fmla="*/ 325139 h 1064712"/>
                  <a:gd name="connsiteX14" fmla="*/ 506353 w 1026183"/>
                  <a:gd name="connsiteY14" fmla="*/ 0 h 1064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6183" h="1064712">
                    <a:moveTo>
                      <a:pt x="506353" y="0"/>
                    </a:moveTo>
                    <a:cubicBezTo>
                      <a:pt x="793447" y="0"/>
                      <a:pt x="1026183" y="238344"/>
                      <a:pt x="1026183" y="532356"/>
                    </a:cubicBezTo>
                    <a:cubicBezTo>
                      <a:pt x="1026183" y="826368"/>
                      <a:pt x="793447" y="1064712"/>
                      <a:pt x="506353" y="1064712"/>
                    </a:cubicBezTo>
                    <a:cubicBezTo>
                      <a:pt x="291033" y="1064712"/>
                      <a:pt x="106289" y="930644"/>
                      <a:pt x="27374" y="739573"/>
                    </a:cubicBezTo>
                    <a:lnTo>
                      <a:pt x="12657" y="691019"/>
                    </a:lnTo>
                    <a:lnTo>
                      <a:pt x="300708" y="691019"/>
                    </a:lnTo>
                    <a:lnTo>
                      <a:pt x="322566" y="725001"/>
                    </a:lnTo>
                    <a:cubicBezTo>
                      <a:pt x="369601" y="774303"/>
                      <a:pt x="434580" y="804797"/>
                      <a:pt x="506353" y="804797"/>
                    </a:cubicBezTo>
                    <a:cubicBezTo>
                      <a:pt x="649900" y="804797"/>
                      <a:pt x="766268" y="682821"/>
                      <a:pt x="766268" y="532356"/>
                    </a:cubicBezTo>
                    <a:cubicBezTo>
                      <a:pt x="766268" y="381891"/>
                      <a:pt x="649900" y="259915"/>
                      <a:pt x="506353" y="259915"/>
                    </a:cubicBezTo>
                    <a:cubicBezTo>
                      <a:pt x="434580" y="259915"/>
                      <a:pt x="369601" y="290409"/>
                      <a:pt x="322566" y="339711"/>
                    </a:cubicBezTo>
                    <a:lnTo>
                      <a:pt x="273851" y="415447"/>
                    </a:lnTo>
                    <a:lnTo>
                      <a:pt x="0" y="415447"/>
                    </a:lnTo>
                    <a:lnTo>
                      <a:pt x="27374" y="325139"/>
                    </a:lnTo>
                    <a:cubicBezTo>
                      <a:pt x="106289" y="134069"/>
                      <a:pt x="291033" y="0"/>
                      <a:pt x="50635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4" name="Group 33"/>
              <p:cNvGrpSpPr/>
              <p:nvPr/>
            </p:nvGrpSpPr>
            <p:grpSpPr>
              <a:xfrm rot="2644588">
                <a:off x="6812045" y="1396520"/>
                <a:ext cx="2350464" cy="2306998"/>
                <a:chOff x="4659682" y="1402915"/>
                <a:chExt cx="2118360" cy="2118360"/>
              </a:xfrm>
              <a:grpFill/>
            </p:grpSpPr>
            <p:sp>
              <p:nvSpPr>
                <p:cNvPr id="36" name="Oval 35"/>
                <p:cNvSpPr/>
                <p:nvPr/>
              </p:nvSpPr>
              <p:spPr>
                <a:xfrm>
                  <a:off x="4659682" y="1402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812082" y="1555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4964482" y="1707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5116882" y="1860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5269282" y="20125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5421682" y="2164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5574082" y="2317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5726482" y="2469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5878882" y="2622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6031282" y="27745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6183682" y="2926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6336082" y="3079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6488482" y="3231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6640882" y="3384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" name="TextBox 34"/>
              <p:cNvSpPr txBox="1"/>
              <p:nvPr/>
            </p:nvSpPr>
            <p:spPr>
              <a:xfrm rot="2203725">
                <a:off x="7648104" y="4388925"/>
                <a:ext cx="475989" cy="101566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endParaRPr lang="en-US" sz="6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31" name="Oval 30"/>
            <p:cNvSpPr/>
            <p:nvPr/>
          </p:nvSpPr>
          <p:spPr>
            <a:xfrm rot="2644588" flipH="1" flipV="1">
              <a:off x="8108182" y="4712549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-3761381" y="385391"/>
            <a:ext cx="2350464" cy="5750723"/>
            <a:chOff x="6987410" y="250520"/>
            <a:chExt cx="2350464" cy="5750723"/>
          </a:xfrm>
          <a:solidFill>
            <a:srgbClr val="00B050"/>
          </a:solidFill>
        </p:grpSpPr>
        <p:grpSp>
          <p:nvGrpSpPr>
            <p:cNvPr id="51" name="Group 50"/>
            <p:cNvGrpSpPr/>
            <p:nvPr/>
          </p:nvGrpSpPr>
          <p:grpSpPr>
            <a:xfrm>
              <a:off x="6987410" y="250520"/>
              <a:ext cx="2350464" cy="5750723"/>
              <a:chOff x="6812045" y="-84984"/>
              <a:chExt cx="2350464" cy="5750723"/>
            </a:xfrm>
            <a:grpFill/>
          </p:grpSpPr>
          <p:sp>
            <p:nvSpPr>
              <p:cNvPr id="53" name="Rounded Rectangle 52"/>
              <p:cNvSpPr/>
              <p:nvPr/>
            </p:nvSpPr>
            <p:spPr>
              <a:xfrm rot="3120981">
                <a:off x="7362895" y="4443608"/>
                <a:ext cx="1266093" cy="1178169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7372668" y="-84984"/>
                <a:ext cx="1138620" cy="1159524"/>
              </a:xfrm>
              <a:custGeom>
                <a:avLst/>
                <a:gdLst>
                  <a:gd name="connsiteX0" fmla="*/ 506353 w 1026183"/>
                  <a:gd name="connsiteY0" fmla="*/ 0 h 1064712"/>
                  <a:gd name="connsiteX1" fmla="*/ 1026183 w 1026183"/>
                  <a:gd name="connsiteY1" fmla="*/ 532356 h 1064712"/>
                  <a:gd name="connsiteX2" fmla="*/ 506353 w 1026183"/>
                  <a:gd name="connsiteY2" fmla="*/ 1064712 h 1064712"/>
                  <a:gd name="connsiteX3" fmla="*/ 27374 w 1026183"/>
                  <a:gd name="connsiteY3" fmla="*/ 739573 h 1064712"/>
                  <a:gd name="connsiteX4" fmla="*/ 12657 w 1026183"/>
                  <a:gd name="connsiteY4" fmla="*/ 691019 h 1064712"/>
                  <a:gd name="connsiteX5" fmla="*/ 300708 w 1026183"/>
                  <a:gd name="connsiteY5" fmla="*/ 691019 h 1064712"/>
                  <a:gd name="connsiteX6" fmla="*/ 322566 w 1026183"/>
                  <a:gd name="connsiteY6" fmla="*/ 725001 h 1064712"/>
                  <a:gd name="connsiteX7" fmla="*/ 506353 w 1026183"/>
                  <a:gd name="connsiteY7" fmla="*/ 804797 h 1064712"/>
                  <a:gd name="connsiteX8" fmla="*/ 766268 w 1026183"/>
                  <a:gd name="connsiteY8" fmla="*/ 532356 h 1064712"/>
                  <a:gd name="connsiteX9" fmla="*/ 506353 w 1026183"/>
                  <a:gd name="connsiteY9" fmla="*/ 259915 h 1064712"/>
                  <a:gd name="connsiteX10" fmla="*/ 322566 w 1026183"/>
                  <a:gd name="connsiteY10" fmla="*/ 339711 h 1064712"/>
                  <a:gd name="connsiteX11" fmla="*/ 273851 w 1026183"/>
                  <a:gd name="connsiteY11" fmla="*/ 415447 h 1064712"/>
                  <a:gd name="connsiteX12" fmla="*/ 0 w 1026183"/>
                  <a:gd name="connsiteY12" fmla="*/ 415447 h 1064712"/>
                  <a:gd name="connsiteX13" fmla="*/ 27374 w 1026183"/>
                  <a:gd name="connsiteY13" fmla="*/ 325139 h 1064712"/>
                  <a:gd name="connsiteX14" fmla="*/ 506353 w 1026183"/>
                  <a:gd name="connsiteY14" fmla="*/ 0 h 1064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6183" h="1064712">
                    <a:moveTo>
                      <a:pt x="506353" y="0"/>
                    </a:moveTo>
                    <a:cubicBezTo>
                      <a:pt x="793447" y="0"/>
                      <a:pt x="1026183" y="238344"/>
                      <a:pt x="1026183" y="532356"/>
                    </a:cubicBezTo>
                    <a:cubicBezTo>
                      <a:pt x="1026183" y="826368"/>
                      <a:pt x="793447" y="1064712"/>
                      <a:pt x="506353" y="1064712"/>
                    </a:cubicBezTo>
                    <a:cubicBezTo>
                      <a:pt x="291033" y="1064712"/>
                      <a:pt x="106289" y="930644"/>
                      <a:pt x="27374" y="739573"/>
                    </a:cubicBezTo>
                    <a:lnTo>
                      <a:pt x="12657" y="691019"/>
                    </a:lnTo>
                    <a:lnTo>
                      <a:pt x="300708" y="691019"/>
                    </a:lnTo>
                    <a:lnTo>
                      <a:pt x="322566" y="725001"/>
                    </a:lnTo>
                    <a:cubicBezTo>
                      <a:pt x="369601" y="774303"/>
                      <a:pt x="434580" y="804797"/>
                      <a:pt x="506353" y="804797"/>
                    </a:cubicBezTo>
                    <a:cubicBezTo>
                      <a:pt x="649900" y="804797"/>
                      <a:pt x="766268" y="682821"/>
                      <a:pt x="766268" y="532356"/>
                    </a:cubicBezTo>
                    <a:cubicBezTo>
                      <a:pt x="766268" y="381891"/>
                      <a:pt x="649900" y="259915"/>
                      <a:pt x="506353" y="259915"/>
                    </a:cubicBezTo>
                    <a:cubicBezTo>
                      <a:pt x="434580" y="259915"/>
                      <a:pt x="369601" y="290409"/>
                      <a:pt x="322566" y="339711"/>
                    </a:cubicBezTo>
                    <a:lnTo>
                      <a:pt x="273851" y="415447"/>
                    </a:lnTo>
                    <a:lnTo>
                      <a:pt x="0" y="415447"/>
                    </a:lnTo>
                    <a:lnTo>
                      <a:pt x="27374" y="325139"/>
                    </a:lnTo>
                    <a:cubicBezTo>
                      <a:pt x="106289" y="134069"/>
                      <a:pt x="291033" y="0"/>
                      <a:pt x="50635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 rot="2644588">
                <a:off x="6812045" y="1396520"/>
                <a:ext cx="2350464" cy="2306998"/>
                <a:chOff x="4659682" y="1402915"/>
                <a:chExt cx="2118360" cy="2118360"/>
              </a:xfrm>
              <a:grpFill/>
            </p:grpSpPr>
            <p:sp>
              <p:nvSpPr>
                <p:cNvPr id="57" name="Oval 56"/>
                <p:cNvSpPr/>
                <p:nvPr/>
              </p:nvSpPr>
              <p:spPr>
                <a:xfrm>
                  <a:off x="4659682" y="1402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4812082" y="1555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4964482" y="1707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5116882" y="1860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5269282" y="20125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61"/>
                <p:cNvSpPr/>
                <p:nvPr/>
              </p:nvSpPr>
              <p:spPr>
                <a:xfrm>
                  <a:off x="5421682" y="2164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5574082" y="2317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5726482" y="2469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5878882" y="2622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6031282" y="27745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6183682" y="2926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6336082" y="3079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6488482" y="3231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6640882" y="3384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6" name="TextBox 55"/>
              <p:cNvSpPr txBox="1"/>
              <p:nvPr/>
            </p:nvSpPr>
            <p:spPr>
              <a:xfrm rot="2203725">
                <a:off x="7753612" y="4459264"/>
                <a:ext cx="475989" cy="101566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</a:t>
                </a:r>
              </a:p>
            </p:txBody>
          </p:sp>
        </p:grpSp>
        <p:sp>
          <p:nvSpPr>
            <p:cNvPr id="52" name="Oval 51"/>
            <p:cNvSpPr/>
            <p:nvPr/>
          </p:nvSpPr>
          <p:spPr>
            <a:xfrm rot="2644588" flipH="1" flipV="1">
              <a:off x="8108182" y="4712549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-4674201" y="271925"/>
            <a:ext cx="2350464" cy="5750723"/>
            <a:chOff x="6987410" y="250520"/>
            <a:chExt cx="2350464" cy="5750723"/>
          </a:xfrm>
          <a:solidFill>
            <a:srgbClr val="812181"/>
          </a:solidFill>
        </p:grpSpPr>
        <p:grpSp>
          <p:nvGrpSpPr>
            <p:cNvPr id="72" name="Group 71"/>
            <p:cNvGrpSpPr/>
            <p:nvPr/>
          </p:nvGrpSpPr>
          <p:grpSpPr>
            <a:xfrm>
              <a:off x="6987410" y="250520"/>
              <a:ext cx="2350464" cy="5750723"/>
              <a:chOff x="6812045" y="-84984"/>
              <a:chExt cx="2350464" cy="5750723"/>
            </a:xfrm>
            <a:grpFill/>
          </p:grpSpPr>
          <p:sp>
            <p:nvSpPr>
              <p:cNvPr id="74" name="Rounded Rectangle 73"/>
              <p:cNvSpPr/>
              <p:nvPr/>
            </p:nvSpPr>
            <p:spPr>
              <a:xfrm rot="3120981">
                <a:off x="7362895" y="4443608"/>
                <a:ext cx="1266093" cy="1178169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7372668" y="-84984"/>
                <a:ext cx="1138620" cy="1159524"/>
              </a:xfrm>
              <a:custGeom>
                <a:avLst/>
                <a:gdLst>
                  <a:gd name="connsiteX0" fmla="*/ 506353 w 1026183"/>
                  <a:gd name="connsiteY0" fmla="*/ 0 h 1064712"/>
                  <a:gd name="connsiteX1" fmla="*/ 1026183 w 1026183"/>
                  <a:gd name="connsiteY1" fmla="*/ 532356 h 1064712"/>
                  <a:gd name="connsiteX2" fmla="*/ 506353 w 1026183"/>
                  <a:gd name="connsiteY2" fmla="*/ 1064712 h 1064712"/>
                  <a:gd name="connsiteX3" fmla="*/ 27374 w 1026183"/>
                  <a:gd name="connsiteY3" fmla="*/ 739573 h 1064712"/>
                  <a:gd name="connsiteX4" fmla="*/ 12657 w 1026183"/>
                  <a:gd name="connsiteY4" fmla="*/ 691019 h 1064712"/>
                  <a:gd name="connsiteX5" fmla="*/ 300708 w 1026183"/>
                  <a:gd name="connsiteY5" fmla="*/ 691019 h 1064712"/>
                  <a:gd name="connsiteX6" fmla="*/ 322566 w 1026183"/>
                  <a:gd name="connsiteY6" fmla="*/ 725001 h 1064712"/>
                  <a:gd name="connsiteX7" fmla="*/ 506353 w 1026183"/>
                  <a:gd name="connsiteY7" fmla="*/ 804797 h 1064712"/>
                  <a:gd name="connsiteX8" fmla="*/ 766268 w 1026183"/>
                  <a:gd name="connsiteY8" fmla="*/ 532356 h 1064712"/>
                  <a:gd name="connsiteX9" fmla="*/ 506353 w 1026183"/>
                  <a:gd name="connsiteY9" fmla="*/ 259915 h 1064712"/>
                  <a:gd name="connsiteX10" fmla="*/ 322566 w 1026183"/>
                  <a:gd name="connsiteY10" fmla="*/ 339711 h 1064712"/>
                  <a:gd name="connsiteX11" fmla="*/ 273851 w 1026183"/>
                  <a:gd name="connsiteY11" fmla="*/ 415447 h 1064712"/>
                  <a:gd name="connsiteX12" fmla="*/ 0 w 1026183"/>
                  <a:gd name="connsiteY12" fmla="*/ 415447 h 1064712"/>
                  <a:gd name="connsiteX13" fmla="*/ 27374 w 1026183"/>
                  <a:gd name="connsiteY13" fmla="*/ 325139 h 1064712"/>
                  <a:gd name="connsiteX14" fmla="*/ 506353 w 1026183"/>
                  <a:gd name="connsiteY14" fmla="*/ 0 h 1064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6183" h="1064712">
                    <a:moveTo>
                      <a:pt x="506353" y="0"/>
                    </a:moveTo>
                    <a:cubicBezTo>
                      <a:pt x="793447" y="0"/>
                      <a:pt x="1026183" y="238344"/>
                      <a:pt x="1026183" y="532356"/>
                    </a:cubicBezTo>
                    <a:cubicBezTo>
                      <a:pt x="1026183" y="826368"/>
                      <a:pt x="793447" y="1064712"/>
                      <a:pt x="506353" y="1064712"/>
                    </a:cubicBezTo>
                    <a:cubicBezTo>
                      <a:pt x="291033" y="1064712"/>
                      <a:pt x="106289" y="930644"/>
                      <a:pt x="27374" y="739573"/>
                    </a:cubicBezTo>
                    <a:lnTo>
                      <a:pt x="12657" y="691019"/>
                    </a:lnTo>
                    <a:lnTo>
                      <a:pt x="300708" y="691019"/>
                    </a:lnTo>
                    <a:lnTo>
                      <a:pt x="322566" y="725001"/>
                    </a:lnTo>
                    <a:cubicBezTo>
                      <a:pt x="369601" y="774303"/>
                      <a:pt x="434580" y="804797"/>
                      <a:pt x="506353" y="804797"/>
                    </a:cubicBezTo>
                    <a:cubicBezTo>
                      <a:pt x="649900" y="804797"/>
                      <a:pt x="766268" y="682821"/>
                      <a:pt x="766268" y="532356"/>
                    </a:cubicBezTo>
                    <a:cubicBezTo>
                      <a:pt x="766268" y="381891"/>
                      <a:pt x="649900" y="259915"/>
                      <a:pt x="506353" y="259915"/>
                    </a:cubicBezTo>
                    <a:cubicBezTo>
                      <a:pt x="434580" y="259915"/>
                      <a:pt x="369601" y="290409"/>
                      <a:pt x="322566" y="339711"/>
                    </a:cubicBezTo>
                    <a:lnTo>
                      <a:pt x="273851" y="415447"/>
                    </a:lnTo>
                    <a:lnTo>
                      <a:pt x="0" y="415447"/>
                    </a:lnTo>
                    <a:lnTo>
                      <a:pt x="27374" y="325139"/>
                    </a:lnTo>
                    <a:cubicBezTo>
                      <a:pt x="106289" y="134069"/>
                      <a:pt x="291033" y="0"/>
                      <a:pt x="50635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6" name="Group 75"/>
              <p:cNvGrpSpPr/>
              <p:nvPr/>
            </p:nvGrpSpPr>
            <p:grpSpPr>
              <a:xfrm rot="2644588">
                <a:off x="6812045" y="1396520"/>
                <a:ext cx="2350464" cy="2306998"/>
                <a:chOff x="4659682" y="1402915"/>
                <a:chExt cx="2118360" cy="2118360"/>
              </a:xfrm>
              <a:grpFill/>
            </p:grpSpPr>
            <p:sp>
              <p:nvSpPr>
                <p:cNvPr id="78" name="Oval 77"/>
                <p:cNvSpPr/>
                <p:nvPr/>
              </p:nvSpPr>
              <p:spPr>
                <a:xfrm>
                  <a:off x="4659682" y="1402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/>
                <p:cNvSpPr/>
                <p:nvPr/>
              </p:nvSpPr>
              <p:spPr>
                <a:xfrm>
                  <a:off x="4812082" y="1555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4964482" y="1707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5116882" y="1860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81"/>
                <p:cNvSpPr/>
                <p:nvPr/>
              </p:nvSpPr>
              <p:spPr>
                <a:xfrm>
                  <a:off x="5269282" y="20125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82"/>
                <p:cNvSpPr/>
                <p:nvPr/>
              </p:nvSpPr>
              <p:spPr>
                <a:xfrm>
                  <a:off x="5421682" y="2164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>
                  <a:off x="5574082" y="2317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84"/>
                <p:cNvSpPr/>
                <p:nvPr/>
              </p:nvSpPr>
              <p:spPr>
                <a:xfrm>
                  <a:off x="5726482" y="2469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85"/>
                <p:cNvSpPr/>
                <p:nvPr/>
              </p:nvSpPr>
              <p:spPr>
                <a:xfrm>
                  <a:off x="5878882" y="2622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86"/>
                <p:cNvSpPr/>
                <p:nvPr/>
              </p:nvSpPr>
              <p:spPr>
                <a:xfrm>
                  <a:off x="6031282" y="27745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87"/>
                <p:cNvSpPr/>
                <p:nvPr/>
              </p:nvSpPr>
              <p:spPr>
                <a:xfrm>
                  <a:off x="6183682" y="2926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6336082" y="3079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6488482" y="3231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6640882" y="3384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7" name="TextBox 76"/>
              <p:cNvSpPr txBox="1"/>
              <p:nvPr/>
            </p:nvSpPr>
            <p:spPr>
              <a:xfrm rot="2203725">
                <a:off x="7742502" y="4492728"/>
                <a:ext cx="587903" cy="101566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স্বা</a:t>
                </a:r>
                <a:endParaRPr lang="en-US" sz="6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73" name="Oval 72"/>
            <p:cNvSpPr/>
            <p:nvPr/>
          </p:nvSpPr>
          <p:spPr>
            <a:xfrm rot="2644588" flipH="1" flipV="1">
              <a:off x="8108182" y="4712549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5348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48148E-6 L 0.77162 0.008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81" y="4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33333E-6 -1.85185E-6 L 0.73672 0.0037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36" y="1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3.33333E-6 -2.96296E-6 L 0.72604 0.004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02" y="23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3.125E-6 3.7037E-6 L 0.69036 0.0194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18" y="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6479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621699" y="328614"/>
            <a:ext cx="11125801" cy="5945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en-US" sz="6000" b="1" dirty="0">
              <a:ln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36433" y="328614"/>
            <a:ext cx="3581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s-IN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948" y="909981"/>
            <a:ext cx="1947952" cy="20230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717354" y="2946894"/>
            <a:ext cx="4692846" cy="22775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s-IN" sz="5400" b="1" dirty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নাইমা আক্তার</a:t>
            </a:r>
            <a:endParaRPr lang="en-US" sz="5400" b="1" dirty="0">
              <a:ln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b="1" dirty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প্রভাষক, সমাজকর্ম বিভাগ</a:t>
            </a:r>
          </a:p>
          <a:p>
            <a:pPr algn="ctr"/>
            <a:r>
              <a:rPr lang="as-IN" sz="40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কুমিল্লা মডেল কলেজ </a:t>
            </a:r>
            <a:endParaRPr lang="en-US" sz="4000" b="1" dirty="0">
              <a:ln/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24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নবিয়াবাদ, দেবিদ্বার, কুমিল্লা</a:t>
            </a:r>
            <a:r>
              <a:rPr lang="as-IN" sz="2400" b="1" dirty="0" smtClean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b="1" dirty="0">
              <a:ln/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54700" y="2963028"/>
            <a:ext cx="5207000" cy="20005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s-IN" sz="44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একাদশ </a:t>
            </a:r>
            <a:endParaRPr lang="en-US" sz="4400" b="1" dirty="0">
              <a:ln/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4000" b="1" dirty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সমাজকর্ম প্রথম পত্র  </a:t>
            </a:r>
            <a:endParaRPr lang="en-US" sz="4000" b="1" dirty="0">
              <a:ln/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40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as-IN" sz="4000" b="1" dirty="0" smtClean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en-US" sz="4000" b="1" dirty="0">
              <a:ln/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5034" y="5344151"/>
            <a:ext cx="7585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s-IN" sz="5400" b="1" cap="none" spc="0" dirty="0">
                <a:ln/>
                <a:solidFill>
                  <a:schemeClr val="accent4"/>
                </a:solidFill>
                <a:effectLst/>
              </a:rPr>
              <a:t>আমার ঘরে আমার স্কুল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15" name="Content Placeholder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381" y="909981"/>
            <a:ext cx="1790700" cy="20530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44" y="-42338"/>
            <a:ext cx="1374697" cy="19046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08828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s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84" y="0"/>
            <a:ext cx="12026816" cy="507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5184" y="5412368"/>
            <a:ext cx="6394699" cy="882678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4800" b="1" dirty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উপরের ছবিটিতে কী দেখা যাচ্ছে?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658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288" y="23813"/>
            <a:ext cx="12041354" cy="68341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7CAAC"/>
              </a:gs>
            </a:gsLst>
            <a:lin ang="54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bn-BD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ea typeface="Arial" panose="020B0604020202020204" pitchFamily="34" charset="0"/>
              <a:cs typeface="NikoshBAN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ea typeface="Arial" panose="020B0604020202020204" pitchFamily="34" charset="0"/>
              <a:cs typeface="NikoshBAN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bn-IN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সমাজকর্মের </a:t>
            </a:r>
            <a:r>
              <a:rPr kumimoji="0" lang="bn-IN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গুরুত্ব</a:t>
            </a:r>
            <a:r>
              <a:rPr kumimoji="0" lang="bn-IN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:</a:t>
            </a:r>
            <a:endParaRPr kumimoji="0" lang="en-US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ea typeface="Arial" panose="020B0604020202020204" pitchFamily="34" charset="0"/>
              <a:cs typeface="NikoshBAN" panose="02000000000000000000" pitchFamily="2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bn-IN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kumimoji="0" lang="bn-BD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(Importance of Social Work)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495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397192" y="0"/>
            <a:ext cx="12177712" cy="7172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শিখনফল: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সমাজকর্মের গুরুত্ব সম্পর্কে বিভিন্ন মণিষীর বক্তব্য বলতে পারবে।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সমাজকর্মের গুরুত্ব অনুধাবন করতে পারবে।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সমাজকর্মের জ্ঞান বাস্তবে প্রয়োগ করতে পারবে।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 সামাজিক সমস্যা সমাধানে সমাজকর্মের অর্জিত জ্ঞান প্রয়োগ করতে পারবে।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333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01600" y="1"/>
            <a:ext cx="12293600" cy="695959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সমাজকর্মের গুরুত্ব সম্পর্কে 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Rex.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A.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Skidmore, Milton G. Thackeray and O.William Farely (1991)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বলেন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, “‌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সমাজকল্যাণ ও সমাজকর্ম আধুনিক সমাজের একটি গুরুত্বপূর্ণ উপাদান। এটি প্রত্যক্ষ বা পরোক্ষভাবে সমাজের প্রতিটি মানুষের জীবনকে প্রভাবিত করে। সমাজকর্ম যেমন সাধারণ শিক্ষার একটি গুরুত্বপূর্ণ অঙ্গ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,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ঠিক তেমনি সাহায্যকারী পেশার প্রস্তুতি গ্রহণের গুরুত্বপূর্ণ অঙ্গও বটে।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”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আধুনিক শিল্প ও প্রযুক্তিভিত্তিক সমাজের জটিল সমস্যাবলি নিয়ন্ত্রণ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,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সমাধান এবং সামাজিক উন্নয়নে সমাজকর্মের জ্ঞান ও দক্ষতা যেভাবে গুরুত্বপূর্ণ ভূমিকা পালন করতে পারে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,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তার কতি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পয় দিক-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   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        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NikoshBAN" panose="02000000000000000000" pitchFamily="2" charset="0"/>
              <a:ea typeface="Arial" panose="020B060402020202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793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73100" y="927100"/>
            <a:ext cx="9563100" cy="2057400"/>
          </a:xfrm>
          <a:prstGeom prst="rightArrow">
            <a:avLst>
              <a:gd name="adj1" fmla="val 50000"/>
              <a:gd name="adj2" fmla="val 75787"/>
            </a:avLst>
          </a:prstGeom>
          <a:solidFill>
            <a:srgbClr val="70AD47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মানুষের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চাহিদা ও সমস্যা সম্পর্কে সুস্পষ্ট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জ্ঞান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আহরণ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NikoshBAN" panose="02000000000000000000" pitchFamily="2" charset="0"/>
              <a:ea typeface="Arial" panose="020B060402020202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03200" y="4076700"/>
            <a:ext cx="9944100" cy="2184400"/>
          </a:xfrm>
          <a:prstGeom prst="rightArrow">
            <a:avLst>
              <a:gd name="adj1" fmla="val 50000"/>
              <a:gd name="adj2" fmla="val 147121"/>
            </a:avLst>
          </a:prstGeom>
          <a:solidFill>
            <a:srgbClr val="ED7D31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bn-IN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সুপ্ত প্রতিভা বিকাশে সহায়তা: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972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28600" y="368300"/>
            <a:ext cx="9398000" cy="1790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8848" y="861135"/>
            <a:ext cx="7454285" cy="8050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28800" indent="-1828800">
              <a:lnSpc>
                <a:spcPct val="107000"/>
              </a:lnSpc>
              <a:spcAft>
                <a:spcPts val="800"/>
              </a:spcAft>
            </a:pPr>
            <a:r>
              <a:rPr lang="bn-IN" sz="4400" b="1" spc="200" dirty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সমস্যা সমাধানে বিজ্ঞানসম্মত জ্ঞানার্জন:</a:t>
            </a:r>
            <a:endParaRPr lang="en-US" sz="1600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88848" y="2260599"/>
            <a:ext cx="9398001" cy="1790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 মোকাবেলায় জনগনের অংশগ্রহণ: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88848" y="3981449"/>
            <a:ext cx="9398000" cy="1790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কাঙ্ক্ষিত ও পরিকল্পিত সামাজিক পরিবর্তন: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5643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363</Words>
  <Application>Microsoft Office PowerPoint</Application>
  <PresentationFormat>Widescreen</PresentationFormat>
  <Paragraphs>52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Office Theme</vt:lpstr>
      <vt:lpstr>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Sikdermalek</dc:creator>
  <cp:lastModifiedBy>Microsoft account</cp:lastModifiedBy>
  <cp:revision>35</cp:revision>
  <dcterms:created xsi:type="dcterms:W3CDTF">2019-11-04T15:36:04Z</dcterms:created>
  <dcterms:modified xsi:type="dcterms:W3CDTF">2020-10-11T06:50:24Z</dcterms:modified>
</cp:coreProperties>
</file>