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60" r:id="rId3"/>
    <p:sldId id="261" r:id="rId4"/>
    <p:sldId id="270" r:id="rId5"/>
    <p:sldId id="274" r:id="rId6"/>
    <p:sldId id="266" r:id="rId7"/>
    <p:sldId id="280" r:id="rId8"/>
    <p:sldId id="276" r:id="rId9"/>
    <p:sldId id="281" r:id="rId10"/>
    <p:sldId id="277" r:id="rId11"/>
    <p:sldId id="264" r:id="rId12"/>
    <p:sldId id="278" r:id="rId13"/>
    <p:sldId id="279" r:id="rId14"/>
    <p:sldId id="275" r:id="rId15"/>
    <p:sldId id="262" r:id="rId16"/>
    <p:sldId id="283" r:id="rId17"/>
    <p:sldId id="286" r:id="rId18"/>
    <p:sldId id="287" r:id="rId19"/>
    <p:sldId id="271" r:id="rId20"/>
    <p:sldId id="267" r:id="rId21"/>
    <p:sldId id="268" r:id="rId22"/>
    <p:sldId id="263" r:id="rId23"/>
    <p:sldId id="269" r:id="rId24"/>
    <p:sldId id="273" r:id="rId25"/>
    <p:sldId id="272" r:id="rId26"/>
    <p:sldId id="257" r:id="rId27"/>
    <p:sldId id="258" r:id="rId28"/>
    <p:sldId id="256" r:id="rId29"/>
    <p:sldId id="265"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0502" autoAdjust="0"/>
  </p:normalViewPr>
  <p:slideViewPr>
    <p:cSldViewPr>
      <p:cViewPr>
        <p:scale>
          <a:sx n="57" d="100"/>
          <a:sy n="57" d="100"/>
        </p:scale>
        <p:origin x="-432" y="-27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4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10/13/2020</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10/13/2020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21D778-B565-4D7E-94D7-64010A445B68}"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10/13/2020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10/13/2020</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10/13/2020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10/13/2020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21D778-B565-4D7E-94D7-64010A445B68}" type="datetimeFigureOut">
              <a:rPr lang="en-US" smtClean="0"/>
              <a:pPr/>
              <a:t>10/13/2020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10/13/2020</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438400"/>
            <a:ext cx="3657600" cy="1862048"/>
          </a:xfrm>
          <a:prstGeom prst="rect">
            <a:avLst/>
          </a:prstGeom>
          <a:noFill/>
          <a:ln>
            <a:solidFill>
              <a:srgbClr val="002060"/>
            </a:solidFill>
          </a:ln>
        </p:spPr>
        <p:txBody>
          <a:bodyPr wrap="square" rtlCol="0">
            <a:spAutoFit/>
            <a:scene3d>
              <a:camera prst="obliqueTopLeft"/>
              <a:lightRig rig="threePt" dir="t"/>
            </a:scene3d>
          </a:bodyPr>
          <a:lstStyle/>
          <a:p>
            <a:r>
              <a:rPr lang="en-US" sz="11500" dirty="0" err="1" smtClean="0">
                <a:solidFill>
                  <a:srgbClr val="00CC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স্বাগতম</a:t>
            </a:r>
            <a:endParaRPr lang="en-US" sz="11500" dirty="0">
              <a:solidFill>
                <a:srgbClr val="00CC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a:xfrm>
            <a:off x="6096000" y="228600"/>
            <a:ext cx="2819400" cy="707886"/>
          </a:xfrm>
          <a:prstGeom prst="rect">
            <a:avLst/>
          </a:prstGeom>
          <a:ln>
            <a:solidFill>
              <a:srgbClr val="002060"/>
            </a:solidFill>
          </a:ln>
        </p:spPr>
        <p:txBody>
          <a:bodyPr wrap="square">
            <a:spAutoFit/>
          </a:bodyPr>
          <a:lstStyle/>
          <a:p>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ছবিটি</a:t>
            </a:r>
            <a:r>
              <a:rPr lang="en-US" sz="4000" dirty="0"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লক্ষ্য</a:t>
            </a:r>
            <a:r>
              <a:rPr lang="en-US" sz="4000" dirty="0"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কর</a:t>
            </a:r>
            <a:endParaRPr lang="en-US" sz="4000" dirty="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3" name="Rectangle 2"/>
          <p:cNvSpPr/>
          <p:nvPr/>
        </p:nvSpPr>
        <p:spPr>
          <a:xfrm>
            <a:off x="6019800" y="1371600"/>
            <a:ext cx="2743200" cy="707886"/>
          </a:xfrm>
          <a:prstGeom prst="rect">
            <a:avLst/>
          </a:prstGeom>
          <a:ln>
            <a:solidFill>
              <a:srgbClr val="002060"/>
            </a:solidFill>
          </a:ln>
        </p:spPr>
        <p:txBody>
          <a:bodyPr wrap="square">
            <a:spAutoFit/>
          </a:bodyPr>
          <a:lstStyle/>
          <a:p>
            <a:pPr algn="ctr"/>
            <a:r>
              <a:rPr lang="en-US" sz="4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বই</a:t>
            </a:r>
            <a:r>
              <a:rPr lang="en-US" sz="4000" dirty="0"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পড়ার</a:t>
            </a:r>
            <a:r>
              <a:rPr lang="en-US" sz="4000" dirty="0"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a:t>
            </a:r>
            <a:endParaRPr lang="en-US" sz="4000" dirty="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2743200" y="381000"/>
            <a:ext cx="30480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ছবিগুলো</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লক্ষ্য</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কর</a:t>
            </a:r>
            <a:r>
              <a:rPr lang="en-US" sz="32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pic>
        <p:nvPicPr>
          <p:cNvPr id="4" name="Picture 3" descr="57ce38cac2287f9fe55310d1235b2edb.gif"/>
          <p:cNvPicPr>
            <a:picLocks noChangeAspect="1"/>
          </p:cNvPicPr>
          <p:nvPr/>
        </p:nvPicPr>
        <p:blipFill>
          <a:blip r:embed="rId3"/>
          <a:stretch>
            <a:fillRect/>
          </a:stretch>
        </p:blipFill>
        <p:spPr>
          <a:xfrm>
            <a:off x="304800" y="1371600"/>
            <a:ext cx="3810000" cy="4343400"/>
          </a:xfrm>
          <a:prstGeom prst="rect">
            <a:avLst/>
          </a:prstGeom>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5" name="Picture 4" descr="Beautiful Blue Flowers Wallpapers 4.jpg"/>
          <p:cNvPicPr>
            <a:picLocks noChangeAspect="1"/>
          </p:cNvPicPr>
          <p:nvPr/>
        </p:nvPicPr>
        <p:blipFill>
          <a:blip r:embed="rId4" cstate="print"/>
          <a:stretch>
            <a:fillRect/>
          </a:stretch>
        </p:blipFill>
        <p:spPr>
          <a:xfrm>
            <a:off x="5029200" y="1295400"/>
            <a:ext cx="3457099" cy="4419600"/>
          </a:xfrm>
          <a:prstGeom prst="rect">
            <a:avLst/>
          </a:prstGeom>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Rectangle 5"/>
          <p:cNvSpPr/>
          <p:nvPr/>
        </p:nvSpPr>
        <p:spPr>
          <a:xfrm>
            <a:off x="3200400" y="5867400"/>
            <a:ext cx="2743200" cy="707886"/>
          </a:xfrm>
          <a:prstGeom prst="rect">
            <a:avLst/>
          </a:prstGeom>
          <a:ln>
            <a:solidFill>
              <a:srgbClr val="002060"/>
            </a:solidFill>
          </a:ln>
        </p:spPr>
        <p:txBody>
          <a:bodyPr wrap="square">
            <a:spAutoFit/>
          </a:bodyPr>
          <a:lstStyle/>
          <a:p>
            <a:pPr algn="ct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বই</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পড়ার</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2000"/>
                                        <p:tgtEl>
                                          <p:spTgt spid="2"/>
                                        </p:tgtEl>
                                      </p:cBhvr>
                                    </p:animEffect>
                                  </p:childTnLst>
                                </p:cTn>
                              </p:par>
                              <p:par>
                                <p:cTn id="15" presetID="2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par>
                                <p:cTn id="18" presetID="2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edg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ppt_x</p:attrName>
                                        </p:attrNameLst>
                                      </p:cBhvr>
                                      <p:tavLst>
                                        <p:tav tm="0">
                                          <p:val>
                                            <p:strVal val="#ppt_x-.2"/>
                                          </p:val>
                                        </p:tav>
                                        <p:tav tm="100000">
                                          <p:val>
                                            <p:strVal val="#ppt_x"/>
                                          </p:val>
                                        </p:tav>
                                      </p:tavLst>
                                    </p:anim>
                                    <p:anim calcmode="lin" valueType="num">
                                      <p:cBhvr>
                                        <p:cTn id="26"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5" name="Rectangle 4"/>
          <p:cNvSpPr/>
          <p:nvPr/>
        </p:nvSpPr>
        <p:spPr>
          <a:xfrm>
            <a:off x="5715000" y="228600"/>
            <a:ext cx="3048000" cy="707886"/>
          </a:xfrm>
          <a:prstGeom prst="rect">
            <a:avLst/>
          </a:prstGeom>
          <a:ln>
            <a:solidFill>
              <a:srgbClr val="002060"/>
            </a:solidFill>
          </a:ln>
        </p:spPr>
        <p:txBody>
          <a:bodyPr wrap="square">
            <a:spAutoFit/>
          </a:bodyPr>
          <a:lstStyle/>
          <a:p>
            <a:pPr algn="ct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ছবিটি</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লক্ষ্য</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কর</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3" name="Rectangle 2"/>
          <p:cNvSpPr/>
          <p:nvPr/>
        </p:nvSpPr>
        <p:spPr>
          <a:xfrm>
            <a:off x="3124200" y="5029200"/>
            <a:ext cx="2743200" cy="707886"/>
          </a:xfrm>
          <a:prstGeom prst="rect">
            <a:avLst/>
          </a:prstGeom>
          <a:ln>
            <a:solidFill>
              <a:srgbClr val="002060"/>
            </a:solidFill>
          </a:ln>
        </p:spPr>
        <p:txBody>
          <a:bodyPr wrap="square">
            <a:spAutoFit/>
          </a:bodyPr>
          <a:lstStyle/>
          <a:p>
            <a:pPr algn="ct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স্কুলের</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5" name="Rectangle 4"/>
          <p:cNvSpPr/>
          <p:nvPr/>
        </p:nvSpPr>
        <p:spPr>
          <a:xfrm>
            <a:off x="5943600" y="304800"/>
            <a:ext cx="2895600" cy="707886"/>
          </a:xfrm>
          <a:prstGeom prst="rect">
            <a:avLst/>
          </a:prstGeom>
          <a:ln>
            <a:solidFill>
              <a:srgbClr val="002060"/>
            </a:solidFill>
          </a:ln>
        </p:spPr>
        <p:txBody>
          <a:bodyPr wrap="square">
            <a:spAutoFit/>
          </a:bodyPr>
          <a:lstStyle/>
          <a:p>
            <a:pPr algn="ctr"/>
            <a:r>
              <a:rPr lang="en-US" sz="4000" dirty="0"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ছবিটি</a:t>
            </a:r>
            <a:r>
              <a:rPr lang="en-US" sz="4000" dirty="0"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লক্ষ্য</a:t>
            </a:r>
            <a:r>
              <a:rPr lang="en-US" sz="4000" dirty="0"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কর</a:t>
            </a:r>
            <a:endParaRPr lang="en-US" sz="4000" dirty="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3" name="Rectangle 2"/>
          <p:cNvSpPr/>
          <p:nvPr/>
        </p:nvSpPr>
        <p:spPr>
          <a:xfrm>
            <a:off x="3124200" y="5867400"/>
            <a:ext cx="2743200" cy="707886"/>
          </a:xfrm>
          <a:prstGeom prst="rect">
            <a:avLst/>
          </a:prstGeom>
          <a:ln>
            <a:solidFill>
              <a:srgbClr val="002060"/>
            </a:solidFill>
          </a:ln>
        </p:spPr>
        <p:txBody>
          <a:bodyPr wrap="square">
            <a:spAutoFit/>
          </a:bodyPr>
          <a:lstStyle/>
          <a:p>
            <a:pPr algn="ct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লাইব্রেরির</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extBox 1"/>
          <p:cNvSpPr txBox="1"/>
          <p:nvPr/>
        </p:nvSpPr>
        <p:spPr>
          <a:xfrm>
            <a:off x="5562600" y="304800"/>
            <a:ext cx="3200400" cy="646331"/>
          </a:xfrm>
          <a:prstGeom prst="rect">
            <a:avLst/>
          </a:prstGeom>
          <a:ln/>
          <a:scene3d>
            <a:camera prst="obliqueTopLeft"/>
            <a:lightRig rig="threePt" dir="t">
              <a:rot lat="0" lon="0" rev="0"/>
            </a:lightRig>
          </a:scene3d>
          <a:sp3d contourW="9525"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wrap="square" rtlCol="0">
            <a:spAutoFit/>
            <a:scene3d>
              <a:camera prst="obliqueTopLeft"/>
              <a:lightRig rig="threePt" dir="t"/>
            </a:scene3d>
          </a:bodyPr>
          <a:lstStyle/>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নিচের</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লক্ষ্য</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কর</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pic>
        <p:nvPicPr>
          <p:cNvPr id="3" name="Picture 2" descr="Beautiful Blue Flowers Wallpapers 4.jpg"/>
          <p:cNvPicPr>
            <a:picLocks noChangeAspect="1"/>
          </p:cNvPicPr>
          <p:nvPr/>
        </p:nvPicPr>
        <p:blipFill>
          <a:blip r:embed="rId3"/>
          <a:stretch>
            <a:fillRect/>
          </a:stretch>
        </p:blipFill>
        <p:spPr>
          <a:xfrm>
            <a:off x="609600" y="1371600"/>
            <a:ext cx="3733800" cy="2819400"/>
          </a:xfrm>
          <a:prstGeom prst="rect">
            <a:avLst/>
          </a:prstGeom>
          <a:ln>
            <a:no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বই-পড়া-নিয়ে-বিখ্যাত-ব্যাক্তিদের-কিছু-বিখ্যাত-উক্তি.jpg"/>
          <p:cNvPicPr>
            <a:picLocks noChangeAspect="1"/>
          </p:cNvPicPr>
          <p:nvPr/>
        </p:nvPicPr>
        <p:blipFill>
          <a:blip r:embed="rId4"/>
          <a:stretch>
            <a:fillRect/>
          </a:stretch>
        </p:blipFill>
        <p:spPr>
          <a:xfrm>
            <a:off x="4648200" y="1371600"/>
            <a:ext cx="3495674" cy="28194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Rectangle 4"/>
          <p:cNvSpPr/>
          <p:nvPr/>
        </p:nvSpPr>
        <p:spPr>
          <a:xfrm>
            <a:off x="3657600" y="5334000"/>
            <a:ext cx="2743200" cy="707886"/>
          </a:xfrm>
          <a:prstGeom prst="rect">
            <a:avLst/>
          </a:prstGeom>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a:spAutoFit/>
          </a:bodyPr>
          <a:lstStyle/>
          <a:p>
            <a:pPr algn="ct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লাইব্রেরির</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ppt_x</p:attrName>
                                        </p:attrNameLst>
                                      </p:cBhvr>
                                      <p:tavLst>
                                        <p:tav tm="0">
                                          <p:val>
                                            <p:strVal val="#ppt_x-.2"/>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4724400" y="4343400"/>
            <a:ext cx="3962400" cy="1446550"/>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88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বইপড়তে</a:t>
            </a:r>
            <a:r>
              <a:rPr lang="en-US" sz="8000" dirty="0"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endParaRPr lang="en-US" sz="8800" dirty="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pic>
        <p:nvPicPr>
          <p:cNvPr id="3" name="Picture 2" descr="Beautiful Blue Flowers Wallpapers 4.jpg"/>
          <p:cNvPicPr>
            <a:picLocks noChangeAspect="1"/>
          </p:cNvPicPr>
          <p:nvPr/>
        </p:nvPicPr>
        <p:blipFill>
          <a:blip r:embed="rId3" cstate="print"/>
          <a:stretch>
            <a:fillRect/>
          </a:stretch>
        </p:blipFill>
        <p:spPr>
          <a:xfrm>
            <a:off x="6629400" y="381000"/>
            <a:ext cx="2286000" cy="2895600"/>
          </a:xfrm>
          <a:prstGeom prst="rect">
            <a:avLst/>
          </a:prstGeom>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57ce38cac2287f9fe55310d1235b2edb.gif"/>
          <p:cNvPicPr>
            <a:picLocks noChangeAspect="1"/>
          </p:cNvPicPr>
          <p:nvPr/>
        </p:nvPicPr>
        <p:blipFill>
          <a:blip r:embed="rId4"/>
          <a:stretch>
            <a:fillRect/>
          </a:stretch>
        </p:blipFill>
        <p:spPr>
          <a:xfrm>
            <a:off x="4038600" y="381000"/>
            <a:ext cx="2571750" cy="28194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TextBox 5"/>
          <p:cNvSpPr txBox="1"/>
          <p:nvPr/>
        </p:nvSpPr>
        <p:spPr>
          <a:xfrm>
            <a:off x="4953000" y="3733800"/>
            <a:ext cx="3581400" cy="523220"/>
          </a:xfrm>
          <a:prstGeom prst="rect">
            <a:avLst/>
          </a:prstGeom>
          <a:noFill/>
          <a:ln>
            <a:solidFill>
              <a:srgbClr val="002060"/>
            </a:solidFill>
          </a:ln>
        </p:spPr>
        <p:txBody>
          <a:bodyPr wrap="square" rtlCol="0">
            <a:spAutoFit/>
          </a:bodyPr>
          <a:lstStyle/>
          <a:p>
            <a:r>
              <a:rPr lang="en-US" sz="2800" dirty="0" err="1" smtClean="0">
                <a:solidFill>
                  <a:srgbClr val="FFFF00"/>
                </a:solidFill>
              </a:rPr>
              <a:t>ছবিগুলোতে</a:t>
            </a:r>
            <a:r>
              <a:rPr lang="en-US" sz="2800" dirty="0" smtClean="0">
                <a:solidFill>
                  <a:srgbClr val="FFFF00"/>
                </a:solidFill>
              </a:rPr>
              <a:t> </a:t>
            </a:r>
            <a:r>
              <a:rPr lang="en-US" sz="2800" dirty="0" err="1" smtClean="0">
                <a:solidFill>
                  <a:srgbClr val="FFFF00"/>
                </a:solidFill>
              </a:rPr>
              <a:t>কী</a:t>
            </a:r>
            <a:r>
              <a:rPr lang="en-US" sz="2800" dirty="0" smtClean="0">
                <a:solidFill>
                  <a:srgbClr val="FFFF00"/>
                </a:solidFill>
              </a:rPr>
              <a:t> </a:t>
            </a:r>
            <a:r>
              <a:rPr lang="en-US" sz="2800" dirty="0" err="1" smtClean="0">
                <a:solidFill>
                  <a:srgbClr val="FFFF00"/>
                </a:solidFill>
              </a:rPr>
              <a:t>দেখছ</a:t>
            </a:r>
            <a:r>
              <a:rPr lang="en-US" sz="2800" dirty="0" smtClean="0">
                <a:solidFill>
                  <a:srgbClr val="FFFF00"/>
                </a:solidFill>
              </a:rPr>
              <a:t>?</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ppt_x</p:attrName>
                                        </p:attrNameLst>
                                      </p:cBhvr>
                                      <p:tavLst>
                                        <p:tav tm="0">
                                          <p:val>
                                            <p:strVal val="#ppt_x-.2"/>
                                          </p:val>
                                        </p:tav>
                                        <p:tav tm="100000">
                                          <p:val>
                                            <p:strVal val="#ppt_x"/>
                                          </p:val>
                                        </p:tav>
                                      </p:tavLst>
                                    </p:anim>
                                    <p:anim calcmode="lin" valueType="num">
                                      <p:cBhvr>
                                        <p:cTn id="1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2000" fill="hold"/>
                                        <p:tgtEl>
                                          <p:spTgt spid="2"/>
                                        </p:tgtEl>
                                        <p:attrNameLst>
                                          <p:attrName>ppt_w</p:attrName>
                                        </p:attrNameLst>
                                      </p:cBhvr>
                                      <p:tavLst>
                                        <p:tav tm="0">
                                          <p:val>
                                            <p:fltVal val="0"/>
                                          </p:val>
                                        </p:tav>
                                        <p:tav tm="100000">
                                          <p:val>
                                            <p:strVal val="#ppt_w"/>
                                          </p:val>
                                        </p:tav>
                                      </p:tavLst>
                                    </p:anim>
                                    <p:anim calcmode="lin" valueType="num">
                                      <p:cBhvr>
                                        <p:cTn id="25"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962400" y="5257800"/>
            <a:ext cx="50292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bodyPr>
          <a:lstStyle/>
          <a:p>
            <a:r>
              <a:rPr lang="en-US" dirty="0" smtClean="0">
                <a:effectLst>
                  <a:outerShdw blurRad="60007" dist="200025" dir="15000000" sy="30000" kx="-1800000" algn="bl" rotWithShape="0">
                    <a:prstClr val="black">
                      <a:alpha val="32000"/>
                    </a:prstClr>
                  </a:outerShdw>
                  <a:reflection blurRad="6350" stA="60000" endA="900" endPos="58000" dir="5400000" sy="-100000" algn="bl" rotWithShape="0"/>
                </a:effectLst>
              </a:rPr>
              <a:t>                  </a:t>
            </a:r>
            <a:r>
              <a:rPr lang="en-US" dirty="0" err="1" smtClean="0">
                <a:effectLst>
                  <a:outerShdw blurRad="60007" dist="200025" dir="15000000" sy="30000" kx="-1800000" algn="bl" rotWithShape="0">
                    <a:prstClr val="black">
                      <a:alpha val="32000"/>
                    </a:prstClr>
                  </a:outerShdw>
                  <a:reflection blurRad="6350" stA="60000" endA="900" endPos="58000" dir="5400000" sy="-100000" algn="bl" rotWithShape="0"/>
                </a:effectLst>
              </a:rPr>
              <a:t>মোঃ</a:t>
            </a:r>
            <a:r>
              <a:rPr lang="en-US" dirty="0" smtClean="0">
                <a:effectLst>
                  <a:outerShdw blurRad="60007" dist="200025" dir="15000000" sy="30000" kx="-1800000" algn="bl" rotWithShape="0">
                    <a:prstClr val="black">
                      <a:alpha val="32000"/>
                    </a:prstClr>
                  </a:outerShdw>
                  <a:reflection blurRad="6350" stA="60000" endA="900" endPos="58000" dir="5400000" sy="-100000" algn="bl" rotWithShape="0"/>
                </a:effectLst>
              </a:rPr>
              <a:t> </a:t>
            </a:r>
            <a:r>
              <a:rPr lang="en-US" dirty="0" err="1" smtClean="0">
                <a:effectLst>
                  <a:outerShdw blurRad="60007" dist="200025" dir="15000000" sy="30000" kx="-1800000" algn="bl" rotWithShape="0">
                    <a:prstClr val="black">
                      <a:alpha val="32000"/>
                    </a:prstClr>
                  </a:outerShdw>
                  <a:reflection blurRad="6350" stA="60000" endA="900" endPos="58000" dir="5400000" sy="-100000" algn="bl" rotWithShape="0"/>
                </a:effectLst>
              </a:rPr>
              <a:t>বাকি</a:t>
            </a:r>
            <a:r>
              <a:rPr lang="en-US" dirty="0" smtClean="0">
                <a:effectLst>
                  <a:outerShdw blurRad="60007" dist="200025" dir="15000000" sy="30000" kx="-1800000" algn="bl" rotWithShape="0">
                    <a:prstClr val="black">
                      <a:alpha val="32000"/>
                    </a:prstClr>
                  </a:outerShdw>
                  <a:reflection blurRad="6350" stA="60000" endA="900" endPos="58000" dir="5400000" sy="-100000" algn="bl" rotWithShape="0"/>
                </a:effectLst>
              </a:rPr>
              <a:t> </a:t>
            </a:r>
            <a:r>
              <a:rPr lang="en-US" dirty="0" err="1" smtClean="0">
                <a:effectLst>
                  <a:outerShdw blurRad="60007" dist="200025" dir="15000000" sy="30000" kx="-1800000" algn="bl" rotWithShape="0">
                    <a:prstClr val="black">
                      <a:alpha val="32000"/>
                    </a:prstClr>
                  </a:outerShdw>
                  <a:reflection blurRad="6350" stA="60000" endA="900" endPos="58000" dir="5400000" sy="-100000" algn="bl" rotWithShape="0"/>
                </a:effectLst>
              </a:rPr>
              <a:t>বিল্লাহ</a:t>
            </a:r>
            <a:endParaRPr lang="en-US" dirty="0" smtClean="0">
              <a:effectLst>
                <a:outerShdw blurRad="60007" dist="200025" dir="15000000" sy="30000" kx="-1800000" algn="bl" rotWithShape="0">
                  <a:prstClr val="black">
                    <a:alpha val="32000"/>
                  </a:prstClr>
                </a:outerShdw>
                <a:reflection blurRad="6350" stA="60000" endA="900" endPos="58000" dir="5400000" sy="-100000" algn="bl" rotWithShape="0"/>
              </a:effectLst>
            </a:endParaRPr>
          </a:p>
          <a:p>
            <a:r>
              <a:rPr lang="en-US" dirty="0" smtClean="0">
                <a:effectLst>
                  <a:outerShdw blurRad="60007" dist="200025" dir="15000000" sy="30000" kx="-1800000" algn="bl" rotWithShape="0">
                    <a:prstClr val="black">
                      <a:alpha val="32000"/>
                    </a:prstClr>
                  </a:outerShdw>
                  <a:reflection blurRad="6350" stA="60000" endA="900" endPos="58000" dir="5400000" sy="-100000" algn="bl" rotWithShape="0"/>
                </a:effectLst>
              </a:rPr>
              <a:t>                            </a:t>
            </a:r>
            <a:r>
              <a:rPr lang="en-US" dirty="0" err="1" smtClean="0">
                <a:effectLst>
                  <a:outerShdw blurRad="60007" dist="200025" dir="15000000" sy="30000" kx="-1800000" algn="bl" rotWithShape="0">
                    <a:prstClr val="black">
                      <a:alpha val="32000"/>
                    </a:prstClr>
                  </a:outerShdw>
                  <a:reflection blurRad="6350" stA="60000" endA="900" endPos="58000" dir="5400000" sy="-100000" algn="bl" rotWithShape="0"/>
                </a:effectLst>
              </a:rPr>
              <a:t>শিক্ষক</a:t>
            </a:r>
            <a:endParaRPr lang="en-US" dirty="0" smtClean="0">
              <a:effectLst>
                <a:outerShdw blurRad="60007" dist="200025" dir="15000000" sy="30000" kx="-1800000" algn="bl" rotWithShape="0">
                  <a:prstClr val="black">
                    <a:alpha val="32000"/>
                  </a:prstClr>
                </a:outerShdw>
                <a:reflection blurRad="6350" stA="60000" endA="900" endPos="58000" dir="5400000" sy="-100000" algn="bl" rotWithShape="0"/>
              </a:effectLst>
            </a:endParaRPr>
          </a:p>
          <a:p>
            <a:r>
              <a:rPr lang="en-US" dirty="0" smtClean="0">
                <a:effectLst>
                  <a:outerShdw blurRad="60007" dist="200025" dir="15000000" sy="30000" kx="-1800000" algn="bl" rotWithShape="0">
                    <a:prstClr val="black">
                      <a:alpha val="32000"/>
                    </a:prstClr>
                  </a:outerShdw>
                  <a:reflection blurRad="6350" stA="60000" endA="900" endPos="58000" dir="5400000" sy="-100000" algn="bl" rotWithShape="0"/>
                </a:effectLst>
              </a:rPr>
              <a:t>      </a:t>
            </a:r>
            <a:r>
              <a:rPr lang="en-US" dirty="0" err="1" smtClean="0">
                <a:effectLst>
                  <a:outerShdw blurRad="60007" dist="200025" dir="15000000" sy="30000" kx="-1800000" algn="bl" rotWithShape="0">
                    <a:prstClr val="black">
                      <a:alpha val="32000"/>
                    </a:prstClr>
                  </a:outerShdw>
                  <a:reflection blurRad="6350" stA="60000" endA="900" endPos="58000" dir="5400000" sy="-100000" algn="bl" rotWithShape="0"/>
                </a:effectLst>
              </a:rPr>
              <a:t>জাগির</a:t>
            </a:r>
            <a:r>
              <a:rPr lang="en-US" dirty="0" smtClean="0">
                <a:effectLst>
                  <a:outerShdw blurRad="60007" dist="200025" dir="15000000" sy="30000" kx="-1800000" algn="bl" rotWithShape="0">
                    <a:prstClr val="black">
                      <a:alpha val="32000"/>
                    </a:prstClr>
                  </a:outerShdw>
                  <a:reflection blurRad="6350" stA="60000" endA="900" endPos="58000" dir="5400000" sy="-100000" algn="bl" rotWithShape="0"/>
                </a:effectLst>
              </a:rPr>
              <a:t> </a:t>
            </a:r>
            <a:r>
              <a:rPr lang="en-US" dirty="0" err="1" smtClean="0">
                <a:effectLst>
                  <a:outerShdw blurRad="60007" dist="200025" dir="15000000" sy="30000" kx="-1800000" algn="bl" rotWithShape="0">
                    <a:prstClr val="black">
                      <a:alpha val="32000"/>
                    </a:prstClr>
                  </a:outerShdw>
                  <a:reflection blurRad="6350" stA="60000" endA="900" endPos="58000" dir="5400000" sy="-100000" algn="bl" rotWithShape="0"/>
                </a:effectLst>
              </a:rPr>
              <a:t>হোসেন</a:t>
            </a:r>
            <a:r>
              <a:rPr lang="en-US" dirty="0" smtClean="0">
                <a:effectLst>
                  <a:outerShdw blurRad="60007" dist="200025" dir="15000000" sy="30000" kx="-1800000" algn="bl" rotWithShape="0">
                    <a:prstClr val="black">
                      <a:alpha val="32000"/>
                    </a:prstClr>
                  </a:outerShdw>
                  <a:reflection blurRad="6350" stA="60000" endA="900" endPos="58000" dir="5400000" sy="-100000" algn="bl" rotWithShape="0"/>
                </a:effectLst>
              </a:rPr>
              <a:t> </a:t>
            </a:r>
            <a:r>
              <a:rPr lang="en-US" dirty="0" err="1" smtClean="0">
                <a:effectLst>
                  <a:outerShdw blurRad="60007" dist="200025" dir="15000000" sy="30000" kx="-1800000" algn="bl" rotWithShape="0">
                    <a:prstClr val="black">
                      <a:alpha val="32000"/>
                    </a:prstClr>
                  </a:outerShdw>
                  <a:reflection blurRad="6350" stA="60000" endA="900" endPos="58000" dir="5400000" sy="-100000" algn="bl" rotWithShape="0"/>
                </a:effectLst>
              </a:rPr>
              <a:t>একাডেমি,পাবনা</a:t>
            </a:r>
            <a:endParaRPr lang="en-US" dirty="0">
              <a:effectLst>
                <a:outerShdw blurRad="60007" dist="200025" dir="15000000" sy="30000" kx="-1800000" algn="bl" rotWithShape="0">
                  <a:prstClr val="black">
                    <a:alpha val="32000"/>
                  </a:prstClr>
                </a:outerShdw>
                <a:reflection blurRad="6350" stA="60000" endA="900" endPos="58000" dir="5400000" sy="-100000" algn="bl" rotWithShape="0"/>
              </a:effectLst>
            </a:endParaRPr>
          </a:p>
        </p:txBody>
      </p:sp>
      <p:pic>
        <p:nvPicPr>
          <p:cNvPr id="4" name="Picture 3" descr="BeautyPlus_20171211065713_save.jpg"/>
          <p:cNvPicPr>
            <a:picLocks noChangeAspect="1"/>
          </p:cNvPicPr>
          <p:nvPr/>
        </p:nvPicPr>
        <p:blipFill>
          <a:blip r:embed="rId3" cstate="print"/>
          <a:stretch>
            <a:fillRect/>
          </a:stretch>
        </p:blipFill>
        <p:spPr>
          <a:xfrm>
            <a:off x="7924800" y="5257800"/>
            <a:ext cx="1066800" cy="1143000"/>
          </a:xfrm>
          <a:prstGeom prst="ellipse">
            <a:avLst/>
          </a:prstGeom>
          <a:ln>
            <a:noFill/>
          </a:ln>
          <a:effectLst>
            <a:outerShdw blurRad="76200" dir="18900000" sy="23000" kx="-1200000" algn="bl" rotWithShape="0">
              <a:prstClr val="black">
                <a:alpha val="20000"/>
              </a:prstClr>
            </a:outerShdw>
            <a:reflection blurRad="6350" stA="50000" endA="300" endPos="55000" dir="5400000" sy="-100000" algn="bl" rotWithShape="0"/>
            <a:softEdge rad="112500"/>
          </a:effectLst>
          <a:scene3d>
            <a:camera prst="obliqueTopLeft"/>
            <a:lightRig rig="threePt" dir="t"/>
          </a:scene3d>
        </p:spPr>
      </p:pic>
    </p:spTree>
  </p:cSld>
  <p:clrMapOvr>
    <a:masterClrMapping/>
  </p:clrMapOvr>
  <p:transition spd="slow">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4800" y="3810000"/>
            <a:ext cx="8610600" cy="2677656"/>
          </a:xfrm>
          <a:prstGeom prst="rect">
            <a:avLst/>
          </a:prstGeom>
        </p:spPr>
        <p:txBody>
          <a:bodyPr wrap="square">
            <a:spAutoFit/>
          </a:bodyPr>
          <a:lstStyle/>
          <a:p>
            <a:r>
              <a:rPr lang="as-IN" sz="2800" dirty="0" smtClean="0">
                <a:solidFill>
                  <a:srgbClr val="002060"/>
                </a:solidFill>
                <a:latin typeface="NikoshBAN" pitchFamily="2" charset="0"/>
                <a:cs typeface="NikoshBAN" pitchFamily="2" charset="0"/>
              </a:rPr>
              <a:t>বই পড়া ছাড়া সাহিত্যচর্চার উপায়ান্তর নেই।ধর্মের চর্চা চাই কি মন্দিরের বাইরেও করা চলে, দর্শনের চর্চা গুহায়,নীতির চর্চা ঘরে এবং বিজ্ঞানের চর্চা জাদুঘর; কিন্তু সাহিত্যের চর্চার জন্য চাই লাইব্রেরি;ও-চর্চা মানুষে কারখানাতেও করতে পারে না; চিড়িয়াখানাতেও নয়। এইসব কথা যদি সত্য হয়,তাহলে আমাদের মানতেই হবে যে,সাহিত্যের মধ্যে আমাদের জাত মানুষ হবে। সেইজন্য আমরা যত বেশি লাইব্রেরি প্রতিষ্ঠা করব,দেশের তত বেশি উপকার হবে।</a:t>
            </a:r>
            <a:endParaRPr lang="en-US" sz="2800" dirty="0">
              <a:solidFill>
                <a:srgbClr val="002060"/>
              </a:solidFill>
              <a:latin typeface="NikoshBAN" pitchFamily="2" charset="0"/>
              <a:cs typeface="NikoshBAN" pitchFamily="2" charset="0"/>
            </a:endParaRPr>
          </a:p>
        </p:txBody>
      </p:sp>
      <p:pic>
        <p:nvPicPr>
          <p:cNvPr id="8" name="Picture 7" descr="img-20180221-5a8cfd79a590b.jpg"/>
          <p:cNvPicPr>
            <a:picLocks noChangeAspect="1"/>
          </p:cNvPicPr>
          <p:nvPr/>
        </p:nvPicPr>
        <p:blipFill>
          <a:blip r:embed="rId3"/>
          <a:stretch>
            <a:fillRect/>
          </a:stretch>
        </p:blipFill>
        <p:spPr>
          <a:xfrm>
            <a:off x="381000" y="1295400"/>
            <a:ext cx="3810000" cy="2286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9" name="Picture 8" descr="images (2).jpg"/>
          <p:cNvPicPr>
            <a:picLocks noChangeAspect="1"/>
          </p:cNvPicPr>
          <p:nvPr/>
        </p:nvPicPr>
        <p:blipFill>
          <a:blip r:embed="rId4"/>
          <a:stretch>
            <a:fillRect/>
          </a:stretch>
        </p:blipFill>
        <p:spPr>
          <a:xfrm>
            <a:off x="4572000" y="1295400"/>
            <a:ext cx="3733800" cy="2286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TextBox 5"/>
          <p:cNvSpPr txBox="1"/>
          <p:nvPr/>
        </p:nvSpPr>
        <p:spPr>
          <a:xfrm>
            <a:off x="2895600" y="304800"/>
            <a:ext cx="28194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পাঠ</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পর্যালোচনা</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fltVal val="0"/>
                                          </p:val>
                                        </p:tav>
                                        <p:tav tm="100000">
                                          <p:val>
                                            <p:strVal val="#ppt_w"/>
                                          </p:val>
                                        </p:tav>
                                      </p:tavLst>
                                    </p:anim>
                                    <p:anim calcmode="lin" valueType="num">
                                      <p:cBhvr>
                                        <p:cTn id="18" dur="2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ppt_x</p:attrName>
                                        </p:attrNameLst>
                                      </p:cBhvr>
                                      <p:tavLst>
                                        <p:tav tm="0">
                                          <p:val>
                                            <p:strVal val="#ppt_x-.2"/>
                                          </p:val>
                                        </p:tav>
                                        <p:tav tm="100000">
                                          <p:val>
                                            <p:strVal val="#ppt_x"/>
                                          </p:val>
                                        </p:tav>
                                      </p:tavLst>
                                    </p:anim>
                                    <p:anim calcmode="lin" valueType="num">
                                      <p:cBhvr>
                                        <p:cTn id="2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2000" fill="hold"/>
                                        <p:tgtEl>
                                          <p:spTgt spid="7"/>
                                        </p:tgtEl>
                                        <p:attrNameLst>
                                          <p:attrName>ppt_x</p:attrName>
                                        </p:attrNameLst>
                                      </p:cBhvr>
                                      <p:tavLst>
                                        <p:tav tm="0">
                                          <p:val>
                                            <p:strVal val="#ppt_x-.2"/>
                                          </p:val>
                                        </p:tav>
                                        <p:tav tm="100000">
                                          <p:val>
                                            <p:strVal val="#ppt_x"/>
                                          </p:val>
                                        </p:tav>
                                      </p:tavLst>
                                    </p:anim>
                                    <p:anim calcmode="lin" valueType="num">
                                      <p:cBhvr>
                                        <p:cTn id="31"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img-20180221-5a8cfd79a590b.jpg"/>
          <p:cNvPicPr>
            <a:picLocks noChangeAspect="1"/>
          </p:cNvPicPr>
          <p:nvPr/>
        </p:nvPicPr>
        <p:blipFill>
          <a:blip r:embed="rId3"/>
          <a:stretch>
            <a:fillRect/>
          </a:stretch>
        </p:blipFill>
        <p:spPr>
          <a:xfrm>
            <a:off x="381000" y="1295400"/>
            <a:ext cx="3810000" cy="2286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9" name="Picture 8" descr="images (2).jpg"/>
          <p:cNvPicPr>
            <a:picLocks noChangeAspect="1"/>
          </p:cNvPicPr>
          <p:nvPr/>
        </p:nvPicPr>
        <p:blipFill>
          <a:blip r:embed="rId4"/>
          <a:stretch>
            <a:fillRect/>
          </a:stretch>
        </p:blipFill>
        <p:spPr>
          <a:xfrm>
            <a:off x="4572000" y="1295400"/>
            <a:ext cx="3733800" cy="2286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TextBox 4"/>
          <p:cNvSpPr txBox="1"/>
          <p:nvPr/>
        </p:nvSpPr>
        <p:spPr>
          <a:xfrm>
            <a:off x="2895600" y="304800"/>
            <a:ext cx="28194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পাঠ</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পর্যালোচনা</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6" name="Rectangle 5"/>
          <p:cNvSpPr/>
          <p:nvPr/>
        </p:nvSpPr>
        <p:spPr>
          <a:xfrm>
            <a:off x="304800" y="4419600"/>
            <a:ext cx="8610600" cy="1569660"/>
          </a:xfrm>
          <a:prstGeom prst="rect">
            <a:avLst/>
          </a:prstGeom>
        </p:spPr>
        <p:txBody>
          <a:bodyPr wrap="square">
            <a:spAutoFit/>
          </a:bodyPr>
          <a:lstStyle/>
          <a:p>
            <a:pPr marL="571500" indent="-571500" algn="just"/>
            <a:r>
              <a:rPr lang="bn-IN" sz="3200" b="1" dirty="0" smtClean="0">
                <a:solidFill>
                  <a:srgbClr val="002060"/>
                </a:solidFill>
                <a:latin typeface="NikoshBAN" pitchFamily="2" charset="0"/>
                <a:cs typeface="NikoshBAN" pitchFamily="2" charset="0"/>
              </a:rPr>
              <a:t>প্রকৃত শিক্ষার মাধ্যমে মনুষ্যত্ববোধ অর্জন করতে</a:t>
            </a:r>
            <a:r>
              <a:rPr lang="bn-BD" sz="3200" b="1" dirty="0" smtClean="0">
                <a:solidFill>
                  <a:srgbClr val="002060"/>
                </a:solidFill>
                <a:latin typeface="NikoshBAN" pitchFamily="2" charset="0"/>
                <a:cs typeface="NikoshBAN" pitchFamily="2" charset="0"/>
              </a:rPr>
              <a:t> হলে </a:t>
            </a:r>
            <a:r>
              <a:rPr lang="bn-IN" sz="3200" b="1" dirty="0" smtClean="0">
                <a:solidFill>
                  <a:srgbClr val="002060"/>
                </a:solidFill>
                <a:latin typeface="NikoshBAN" pitchFamily="2" charset="0"/>
                <a:cs typeface="NikoshBAN" pitchFamily="2" charset="0"/>
              </a:rPr>
              <a:t>আমাদের </a:t>
            </a:r>
            <a:r>
              <a:rPr lang="bn-IN" sz="3200" b="1" dirty="0" smtClean="0">
                <a:solidFill>
                  <a:srgbClr val="002060"/>
                </a:solidFill>
                <a:latin typeface="NikoshBAN" pitchFamily="2" charset="0"/>
                <a:cs typeface="NikoshBAN" pitchFamily="2" charset="0"/>
              </a:rPr>
              <a:t>বই</a:t>
            </a:r>
            <a:endParaRPr lang="en-US" sz="3200" b="1" dirty="0" smtClean="0">
              <a:solidFill>
                <a:srgbClr val="002060"/>
              </a:solidFill>
              <a:latin typeface="NikoshBAN" pitchFamily="2" charset="0"/>
              <a:cs typeface="NikoshBAN" pitchFamily="2" charset="0"/>
            </a:endParaRPr>
          </a:p>
          <a:p>
            <a:pPr marL="571500" indent="-571500" algn="just"/>
            <a:r>
              <a:rPr lang="bn-IN" sz="3200" b="1" dirty="0" smtClean="0">
                <a:solidFill>
                  <a:srgbClr val="002060"/>
                </a:solidFill>
                <a:latin typeface="NikoshBAN" pitchFamily="2" charset="0"/>
                <a:cs typeface="NikoshBAN" pitchFamily="2" charset="0"/>
              </a:rPr>
              <a:t>পড়তে </a:t>
            </a:r>
            <a:r>
              <a:rPr lang="bn-BD" sz="3200" b="1" dirty="0" smtClean="0">
                <a:solidFill>
                  <a:srgbClr val="002060"/>
                </a:solidFill>
                <a:latin typeface="NikoshBAN" pitchFamily="2" charset="0"/>
                <a:cs typeface="NikoshBAN" pitchFamily="2" charset="0"/>
              </a:rPr>
              <a:t>হবে। এর জন্য লাইব্রেরি প্রতিষ্ঠার প্রয়োজন। লাইব্রেরিতে </a:t>
            </a:r>
            <a:r>
              <a:rPr lang="bn-BD" sz="3200" b="1" dirty="0" smtClean="0">
                <a:solidFill>
                  <a:srgbClr val="002060"/>
                </a:solidFill>
                <a:latin typeface="NikoshBAN" pitchFamily="2" charset="0"/>
                <a:cs typeface="NikoshBAN" pitchFamily="2" charset="0"/>
              </a:rPr>
              <a:t>লোক</a:t>
            </a:r>
            <a:endParaRPr lang="en-US" sz="3200" b="1" dirty="0" smtClean="0">
              <a:solidFill>
                <a:srgbClr val="002060"/>
              </a:solidFill>
              <a:latin typeface="NikoshBAN" pitchFamily="2" charset="0"/>
              <a:cs typeface="NikoshBAN" pitchFamily="2" charset="0"/>
            </a:endParaRPr>
          </a:p>
          <a:p>
            <a:pPr marL="571500" indent="-571500" algn="just"/>
            <a:r>
              <a:rPr lang="bn-BD" sz="3200" b="1" dirty="0" smtClean="0">
                <a:solidFill>
                  <a:srgbClr val="002060"/>
                </a:solidFill>
                <a:latin typeface="NikoshBAN" pitchFamily="2" charset="0"/>
                <a:cs typeface="NikoshBAN" pitchFamily="2" charset="0"/>
              </a:rPr>
              <a:t>নিজের </a:t>
            </a:r>
            <a:r>
              <a:rPr lang="bn-BD" sz="3200" b="1" dirty="0" smtClean="0">
                <a:solidFill>
                  <a:srgbClr val="002060"/>
                </a:solidFill>
                <a:latin typeface="NikoshBAN" pitchFamily="2" charset="0"/>
                <a:cs typeface="NikoshBAN" pitchFamily="2" charset="0"/>
              </a:rPr>
              <a:t>পছন্দ অনুযায়ী বই পড়ে সুশিক্ষিত হয়ে উঠতে পারে।</a:t>
            </a:r>
            <a:endParaRPr lang="en-US" sz="3200" b="1"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2000" fill="hold"/>
                                        <p:tgtEl>
                                          <p:spTgt spid="6"/>
                                        </p:tgtEl>
                                        <p:attrNameLst>
                                          <p:attrName>ppt_x</p:attrName>
                                        </p:attrNameLst>
                                      </p:cBhvr>
                                      <p:tavLst>
                                        <p:tav tm="0">
                                          <p:val>
                                            <p:strVal val="#ppt_x-.2"/>
                                          </p:val>
                                        </p:tav>
                                        <p:tav tm="100000">
                                          <p:val>
                                            <p:strVal val="#ppt_x"/>
                                          </p:val>
                                        </p:tav>
                                      </p:tavLst>
                                    </p:anim>
                                    <p:anim calcmode="lin" valueType="num">
                                      <p:cBhvr>
                                        <p:cTn id="31"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3ed54464fd47c859abb17cd7e26a10ad.png"/>
          <p:cNvPicPr>
            <a:picLocks noChangeAspect="1"/>
          </p:cNvPicPr>
          <p:nvPr/>
        </p:nvPicPr>
        <p:blipFill>
          <a:blip r:embed="rId3"/>
          <a:stretch>
            <a:fillRect/>
          </a:stretch>
        </p:blipFill>
        <p:spPr>
          <a:xfrm>
            <a:off x="304800" y="1143000"/>
            <a:ext cx="4343400" cy="2286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images (3).jpg"/>
          <p:cNvPicPr>
            <a:picLocks noChangeAspect="1"/>
          </p:cNvPicPr>
          <p:nvPr/>
        </p:nvPicPr>
        <p:blipFill>
          <a:blip r:embed="rId4"/>
          <a:stretch>
            <a:fillRect/>
          </a:stretch>
        </p:blipFill>
        <p:spPr>
          <a:xfrm>
            <a:off x="4876800" y="1143000"/>
            <a:ext cx="3886200" cy="23368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Rectangle 4"/>
          <p:cNvSpPr/>
          <p:nvPr/>
        </p:nvSpPr>
        <p:spPr>
          <a:xfrm>
            <a:off x="381000" y="3810000"/>
            <a:ext cx="8382000" cy="2246769"/>
          </a:xfrm>
          <a:prstGeom prst="rect">
            <a:avLst/>
          </a:prstGeom>
        </p:spPr>
        <p:txBody>
          <a:bodyPr wrap="square">
            <a:spAutoFit/>
          </a:bodyPr>
          <a:lstStyle/>
          <a:p>
            <a:r>
              <a:rPr lang="as-IN" sz="2800" dirty="0" smtClean="0">
                <a:solidFill>
                  <a:srgbClr val="002060"/>
                </a:solidFill>
                <a:latin typeface="NikoshBAN" pitchFamily="2" charset="0"/>
                <a:cs typeface="NikoshBAN" pitchFamily="2" charset="0"/>
              </a:rPr>
              <a:t>আমাদের পাঠচর্চার অনভ্যাস যে শিক্ষা ব্যবস্থার ত্রুটির জন্য ঘটছে তা সহজেই লক্ষণীয়। আর্থিক অনটনের কারণে অর্থকরী নয় এমন সবকিছুই এদেশে অনর্থক বলে বিবেচনা করা হয়। সেজন্য বই পড়ার প্রতি লোকের অনীহা বিদ্যমান। শিক্ষা প্রতিষ্ঠান থেকে লব্ধ শিক্ষা পূর্ণাঙ্গ নয় বলে ব্যাপকভাবে বই পড়া দরকার। </a:t>
            </a:r>
            <a:endParaRPr lang="en-US" sz="2800" dirty="0">
              <a:solidFill>
                <a:srgbClr val="002060"/>
              </a:solidFill>
              <a:latin typeface="NikoshBAN" pitchFamily="2" charset="0"/>
              <a:cs typeface="NikoshBAN" pitchFamily="2" charset="0"/>
            </a:endParaRPr>
          </a:p>
        </p:txBody>
      </p:sp>
      <p:sp>
        <p:nvSpPr>
          <p:cNvPr id="7" name="TextBox 6"/>
          <p:cNvSpPr txBox="1"/>
          <p:nvPr/>
        </p:nvSpPr>
        <p:spPr>
          <a:xfrm>
            <a:off x="2895600" y="304800"/>
            <a:ext cx="28194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পাঠ</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পর্যালোচনা</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2000" fill="hold"/>
                                        <p:tgtEl>
                                          <p:spTgt spid="3"/>
                                        </p:tgtEl>
                                        <p:attrNameLst>
                                          <p:attrName>ppt_w</p:attrName>
                                        </p:attrNameLst>
                                      </p:cBhvr>
                                      <p:tavLst>
                                        <p:tav tm="0">
                                          <p:val>
                                            <p:fltVal val="0"/>
                                          </p:val>
                                        </p:tav>
                                        <p:tav tm="100000">
                                          <p:val>
                                            <p:strVal val="#ppt_w"/>
                                          </p:val>
                                        </p:tav>
                                      </p:tavLst>
                                    </p:anim>
                                    <p:anim calcmode="lin" valueType="num">
                                      <p:cBhvr>
                                        <p:cTn id="21" dur="2000" fill="hold"/>
                                        <p:tgtEl>
                                          <p:spTgt spid="3"/>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ppt_w</p:attrName>
                                        </p:attrNameLst>
                                      </p:cBhvr>
                                      <p:tavLst>
                                        <p:tav tm="0">
                                          <p:val>
                                            <p:fltVal val="0"/>
                                          </p:val>
                                        </p:tav>
                                        <p:tav tm="100000">
                                          <p:val>
                                            <p:strVal val="#ppt_w"/>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2000" fill="hold"/>
                                        <p:tgtEl>
                                          <p:spTgt spid="5"/>
                                        </p:tgtEl>
                                        <p:attrNameLst>
                                          <p:attrName>ppt_x</p:attrName>
                                        </p:attrNameLst>
                                      </p:cBhvr>
                                      <p:tavLst>
                                        <p:tav tm="0">
                                          <p:val>
                                            <p:strVal val="#ppt_x-.2"/>
                                          </p:val>
                                        </p:tav>
                                        <p:tav tm="100000">
                                          <p:val>
                                            <p:strVal val="#ppt_x"/>
                                          </p:val>
                                        </p:tav>
                                      </p:tavLst>
                                    </p:anim>
                                    <p:anim calcmode="lin" valueType="num">
                                      <p:cBhvr>
                                        <p:cTn id="31"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extBox 1"/>
          <p:cNvSpPr txBox="1"/>
          <p:nvPr/>
        </p:nvSpPr>
        <p:spPr>
          <a:xfrm rot="1143151">
            <a:off x="1261713" y="3706221"/>
            <a:ext cx="3434216" cy="1877437"/>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2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মোঃ</a:t>
            </a:r>
            <a:r>
              <a:rPr lang="en-US" sz="32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2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বাকি</a:t>
            </a:r>
            <a:r>
              <a:rPr lang="en-US" sz="32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2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বিল্লাহ</a:t>
            </a:r>
            <a:endParaRPr lang="en-US" sz="32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a:p>
            <a:r>
              <a:rPr lang="en-US" sz="24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24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সহকারী</a:t>
            </a:r>
            <a:r>
              <a:rPr lang="en-US" sz="24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24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শিক্ষক</a:t>
            </a:r>
            <a:endParaRPr lang="en-US" sz="24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a:p>
            <a:r>
              <a:rPr lang="en-US" sz="28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28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জাগির</a:t>
            </a:r>
            <a:r>
              <a:rPr lang="en-US" sz="28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28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হোসেন</a:t>
            </a:r>
            <a:r>
              <a:rPr lang="en-US" sz="28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28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একাডেমি</a:t>
            </a:r>
            <a:r>
              <a:rPr lang="en-US" sz="28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a:t>
            </a:r>
          </a:p>
          <a:p>
            <a:r>
              <a:rPr lang="en-US" sz="28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28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পাবনা</a:t>
            </a:r>
            <a:r>
              <a:rPr lang="en-US" sz="28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endParaRPr lang="en-US" sz="32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pic>
        <p:nvPicPr>
          <p:cNvPr id="3" name="Picture 2" descr="Beautiful Blue Flowers Wallpapers 4.jpg"/>
          <p:cNvPicPr>
            <a:picLocks noChangeAspect="1"/>
          </p:cNvPicPr>
          <p:nvPr/>
        </p:nvPicPr>
        <p:blipFill>
          <a:blip r:embed="rId3" cstate="print"/>
          <a:stretch>
            <a:fillRect/>
          </a:stretch>
        </p:blipFill>
        <p:spPr>
          <a:xfrm rot="734914">
            <a:off x="5509919" y="4173500"/>
            <a:ext cx="2193273" cy="1893739"/>
          </a:xfrm>
          <a:prstGeom prst="ellipse">
            <a:avLst/>
          </a:prstGeom>
          <a:ln>
            <a:solidFill>
              <a:srgbClr val="002060"/>
            </a:solid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95600" y="304800"/>
            <a:ext cx="28194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পাঠ</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পর্যালোচনা</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pic>
        <p:nvPicPr>
          <p:cNvPr id="3" name="Picture 2" descr="Beautiful Blue Flowers Wallpapers 4.jpg"/>
          <p:cNvPicPr>
            <a:picLocks noChangeAspect="1"/>
          </p:cNvPicPr>
          <p:nvPr/>
        </p:nvPicPr>
        <p:blipFill>
          <a:blip r:embed="rId3" cstate="print"/>
          <a:stretch>
            <a:fillRect/>
          </a:stretch>
        </p:blipFill>
        <p:spPr>
          <a:xfrm>
            <a:off x="609600" y="1219200"/>
            <a:ext cx="3505200" cy="2514600"/>
          </a:xfrm>
          <a:prstGeom prst="rect">
            <a:avLst/>
          </a:prstGeom>
          <a:ln>
            <a:noFill/>
          </a:ln>
          <a:effectLst>
            <a:outerShdw blurRad="292100" dist="139700" dir="2700000" algn="tl" rotWithShape="0">
              <a:srgbClr val="333333">
                <a:alpha val="65000"/>
              </a:srgbClr>
            </a:outerShdw>
          </a:effectLst>
        </p:spPr>
      </p:pic>
      <p:pic>
        <p:nvPicPr>
          <p:cNvPr id="4" name="Picture 3" descr="বই-পড়া-নিয়ে-বিখ্যাত-ব্যাক্তিদের-কিছু-বিখ্যাত-উক্তি.jpg"/>
          <p:cNvPicPr>
            <a:picLocks noChangeAspect="1"/>
          </p:cNvPicPr>
          <p:nvPr/>
        </p:nvPicPr>
        <p:blipFill>
          <a:blip r:embed="rId4"/>
          <a:stretch>
            <a:fillRect/>
          </a:stretch>
        </p:blipFill>
        <p:spPr>
          <a:xfrm>
            <a:off x="4648200" y="1295400"/>
            <a:ext cx="3495674" cy="2362200"/>
          </a:xfrm>
          <a:prstGeom prst="rect">
            <a:avLst/>
          </a:prstGeom>
        </p:spPr>
      </p:pic>
      <p:sp>
        <p:nvSpPr>
          <p:cNvPr id="5" name="Rectangle 4"/>
          <p:cNvSpPr/>
          <p:nvPr/>
        </p:nvSpPr>
        <p:spPr>
          <a:xfrm>
            <a:off x="228600" y="3886200"/>
            <a:ext cx="8610600" cy="2246769"/>
          </a:xfrm>
          <a:prstGeom prst="rect">
            <a:avLst/>
          </a:prstGeom>
        </p:spPr>
        <p:txBody>
          <a:bodyPr wrap="square">
            <a:spAutoFit/>
          </a:bodyPr>
          <a:lstStyle/>
          <a:p>
            <a:r>
              <a:rPr lang="as-IN" sz="2800" dirty="0" smtClean="0">
                <a:solidFill>
                  <a:srgbClr val="002060"/>
                </a:solidFill>
                <a:latin typeface="NikoshBAN" pitchFamily="2" charset="0"/>
                <a:cs typeface="NikoshBAN" pitchFamily="2" charset="0"/>
              </a:rPr>
              <a:t>সুশিক্ষিত লোক মাত্রই স্বশিক্ষিত। যথার্থ শিক্ষিত হতে হলে মনের প্রসার দরকার। তার জন্য বই পড়ার অভ্যাস বাড়াতে হবে। এর জন্য লাইব্রেরি প্রতিষ্ঠার প্রয়োজন। বাধ্য না হলে লোকে বই পড়ে না। লাইব্রেরিতে লোকে নিজের পছন্দ অনুযায়ী বই পড়ে যথার্থ শিক্ষিত হয়ে উঠতে পারে। প্রগতিশীল জগতের সঙ্গে তাল মিলিয়ে চলার জন্য সাহিত্যচর্চা করা আবশ্যক বলে লেখক মনে করেন।</a:t>
            </a:r>
            <a:endParaRPr lang="en-US" sz="28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ppt_w</p:attrName>
                                        </p:attrNameLst>
                                      </p:cBhvr>
                                      <p:tavLst>
                                        <p:tav tm="0">
                                          <p:val>
                                            <p:fltVal val="0"/>
                                          </p:val>
                                        </p:tav>
                                        <p:tav tm="100000">
                                          <p:val>
                                            <p:strVal val="#ppt_w"/>
                                          </p:val>
                                        </p:tav>
                                      </p:tavLst>
                                    </p:anim>
                                    <p:anim calcmode="lin" valueType="num">
                                      <p:cBhvr>
                                        <p:cTn id="19" dur="2000" fill="hold"/>
                                        <p:tgtEl>
                                          <p:spTgt spid="3"/>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ppt_w</p:attrName>
                                        </p:attrNameLst>
                                      </p:cBhvr>
                                      <p:tavLst>
                                        <p:tav tm="0">
                                          <p:val>
                                            <p:fltVal val="0"/>
                                          </p:val>
                                        </p:tav>
                                        <p:tav tm="100000">
                                          <p:val>
                                            <p:strVal val="#ppt_w"/>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ppt_x</p:attrName>
                                        </p:attrNameLst>
                                      </p:cBhvr>
                                      <p:tavLst>
                                        <p:tav tm="0">
                                          <p:val>
                                            <p:strVal val="#ppt_x-.2"/>
                                          </p:val>
                                        </p:tav>
                                        <p:tav tm="100000">
                                          <p:val>
                                            <p:strVal val="#ppt_x"/>
                                          </p:val>
                                        </p:tav>
                                      </p:tavLst>
                                    </p:anim>
                                    <p:anim calcmode="lin" valueType="num">
                                      <p:cBhvr>
                                        <p:cTn id="29"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Beautiful Blue Flowers Wallpapers 4.jpg"/>
          <p:cNvPicPr>
            <a:picLocks noChangeAspect="1"/>
          </p:cNvPicPr>
          <p:nvPr/>
        </p:nvPicPr>
        <p:blipFill>
          <a:blip r:embed="rId3"/>
          <a:stretch>
            <a:fillRect/>
          </a:stretch>
        </p:blipFill>
        <p:spPr>
          <a:xfrm>
            <a:off x="609600" y="1371600"/>
            <a:ext cx="3733800" cy="2819400"/>
          </a:xfrm>
          <a:prstGeom prst="rect">
            <a:avLst/>
          </a:prstGeom>
          <a:ln>
            <a:noFill/>
          </a:ln>
          <a:effectLst>
            <a:outerShdw blurRad="292100" dist="139700" dir="2700000" algn="tl" rotWithShape="0">
              <a:srgbClr val="333333">
                <a:alpha val="65000"/>
              </a:srgbClr>
            </a:outerShdw>
          </a:effectLst>
        </p:spPr>
      </p:pic>
      <p:pic>
        <p:nvPicPr>
          <p:cNvPr id="4" name="Picture 3" descr="বই-পড়া-নিয়ে-বিখ্যাত-ব্যাক্তিদের-কিছু-বিখ্যাত-উক্তি.jpg"/>
          <p:cNvPicPr>
            <a:picLocks noChangeAspect="1"/>
          </p:cNvPicPr>
          <p:nvPr/>
        </p:nvPicPr>
        <p:blipFill>
          <a:blip r:embed="rId4"/>
          <a:stretch>
            <a:fillRect/>
          </a:stretch>
        </p:blipFill>
        <p:spPr>
          <a:xfrm>
            <a:off x="4648200" y="1371600"/>
            <a:ext cx="3495674" cy="2819400"/>
          </a:xfrm>
          <a:prstGeom prst="rect">
            <a:avLst/>
          </a:prstGeom>
        </p:spPr>
      </p:pic>
      <p:sp>
        <p:nvSpPr>
          <p:cNvPr id="5" name="Rectangle 4"/>
          <p:cNvSpPr/>
          <p:nvPr/>
        </p:nvSpPr>
        <p:spPr>
          <a:xfrm>
            <a:off x="381000" y="4419600"/>
            <a:ext cx="8458200" cy="1815882"/>
          </a:xfrm>
          <a:prstGeom prst="rect">
            <a:avLst/>
          </a:prstGeom>
        </p:spPr>
        <p:txBody>
          <a:bodyPr wrap="square">
            <a:spAutoFit/>
          </a:bodyPr>
          <a:lstStyle/>
          <a:p>
            <a:r>
              <a:rPr lang="as-IN" sz="2800" dirty="0" smtClean="0">
                <a:solidFill>
                  <a:srgbClr val="002060"/>
                </a:solidFill>
                <a:latin typeface="NikoshBAN" pitchFamily="2" charset="0"/>
                <a:cs typeface="NikoshBAN" pitchFamily="2" charset="0"/>
              </a:rPr>
              <a:t>লাইব্রেরির সার্থকতা হাসপাতালের চেয়ে কম নয়। দেহের সুস্থতার জন্য হাসপাতালের প্রয়োজন আর মনের সুস্থতার জন্য দরকার লাইব্রেরি। মনের সুস্থতাই শারীরিক সুস্থতা। মনকে সুস্থ রাখার জন্য বই পড়া প্রয়োজন। তার জন্য চাই লাইব্রেরি।</a:t>
            </a:r>
            <a:endParaRPr lang="en-US" sz="2800" dirty="0">
              <a:solidFill>
                <a:srgbClr val="002060"/>
              </a:solidFill>
              <a:latin typeface="NikoshBAN" pitchFamily="2" charset="0"/>
              <a:cs typeface="NikoshBAN" pitchFamily="2" charset="0"/>
            </a:endParaRPr>
          </a:p>
        </p:txBody>
      </p:sp>
      <p:sp>
        <p:nvSpPr>
          <p:cNvPr id="6" name="TextBox 5"/>
          <p:cNvSpPr txBox="1"/>
          <p:nvPr/>
        </p:nvSpPr>
        <p:spPr>
          <a:xfrm>
            <a:off x="2895600" y="304800"/>
            <a:ext cx="28194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পাঠ</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পর্যালোচনা</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1"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2000" fill="hold"/>
                                        <p:tgtEl>
                                          <p:spTgt spid="3"/>
                                        </p:tgtEl>
                                        <p:attrNameLst>
                                          <p:attrName>ppt_w</p:attrName>
                                        </p:attrNameLst>
                                      </p:cBhvr>
                                      <p:tavLst>
                                        <p:tav tm="0">
                                          <p:val>
                                            <p:fltVal val="0"/>
                                          </p:val>
                                        </p:tav>
                                        <p:tav tm="100000">
                                          <p:val>
                                            <p:strVal val="#ppt_w"/>
                                          </p:val>
                                        </p:tav>
                                      </p:tavLst>
                                    </p:anim>
                                    <p:anim calcmode="lin" valueType="num">
                                      <p:cBhvr>
                                        <p:cTn id="21" dur="2000" fill="hold"/>
                                        <p:tgtEl>
                                          <p:spTgt spid="3"/>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ppt_w</p:attrName>
                                        </p:attrNameLst>
                                      </p:cBhvr>
                                      <p:tavLst>
                                        <p:tav tm="0">
                                          <p:val>
                                            <p:fltVal val="0"/>
                                          </p:val>
                                        </p:tav>
                                        <p:tav tm="100000">
                                          <p:val>
                                            <p:strVal val="#ppt_w"/>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2000" fill="hold"/>
                                        <p:tgtEl>
                                          <p:spTgt spid="5"/>
                                        </p:tgtEl>
                                        <p:attrNameLst>
                                          <p:attrName>ppt_x</p:attrName>
                                        </p:attrNameLst>
                                      </p:cBhvr>
                                      <p:tavLst>
                                        <p:tav tm="0">
                                          <p:val>
                                            <p:strVal val="#ppt_x-.2"/>
                                          </p:val>
                                        </p:tav>
                                        <p:tav tm="100000">
                                          <p:val>
                                            <p:strVal val="#ppt_x"/>
                                          </p:val>
                                        </p:tav>
                                      </p:tavLst>
                                    </p:anim>
                                    <p:anim calcmode="lin" valueType="num">
                                      <p:cBhvr>
                                        <p:cTn id="31"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8600" y="3505200"/>
            <a:ext cx="8610600" cy="2677656"/>
          </a:xfrm>
          <a:prstGeom prst="rect">
            <a:avLst/>
          </a:prstGeom>
        </p:spPr>
        <p:txBody>
          <a:bodyPr wrap="square">
            <a:spAutoFit/>
          </a:bodyPr>
          <a:lstStyle/>
          <a:p>
            <a:r>
              <a:rPr lang="as-IN" sz="2800" dirty="0" smtClean="0">
                <a:solidFill>
                  <a:srgbClr val="002060"/>
                </a:solidFill>
                <a:latin typeface="NikoshBAN" pitchFamily="2" charset="0"/>
                <a:cs typeface="NikoshBAN" pitchFamily="2" charset="0"/>
              </a:rPr>
              <a:t>বই পড়া ছাড়া সাহিত্যচর্চার উপায়ান্তর নেই।ধর্মের চর্চা চাই কি মন্দিরের বাইরেও করা চলে, দর্শনের চর্চা গুহায়,নীতির চর্চা ঘরে এবং বিজ্ঞানের চর্চা জাদুঘর; কিন্তু সাহিত্যের চর্চার জন্য চাই লাইব্রেরি;ও-চর্চা মানুষে কারখানাতেও করতে পারে না; চিড়িয়াখানাতেও নয়। এইসব কথা যদি সত্য হয়,তাহলে আমাদের মানতেই হবে যে,সাহিত্যের মধ্যে আমাদের জাত মানুষ হবে। সেইজন্য আমরা যত বেশি লাইব্রেরি প্রতিষ্ঠা করব,দেশের তত বেশি উপকার হবে।</a:t>
            </a:r>
            <a:endParaRPr lang="en-US" sz="2800" dirty="0">
              <a:solidFill>
                <a:srgbClr val="002060"/>
              </a:solidFill>
              <a:latin typeface="NikoshBAN" pitchFamily="2" charset="0"/>
              <a:cs typeface="NikoshBAN" pitchFamily="2" charset="0"/>
            </a:endParaRPr>
          </a:p>
        </p:txBody>
      </p:sp>
      <p:pic>
        <p:nvPicPr>
          <p:cNvPr id="6" name="Picture 5" descr="l10-500x500.jpg"/>
          <p:cNvPicPr>
            <a:picLocks noChangeAspect="1"/>
          </p:cNvPicPr>
          <p:nvPr/>
        </p:nvPicPr>
        <p:blipFill>
          <a:blip r:embed="rId3"/>
          <a:stretch>
            <a:fillRect/>
          </a:stretch>
        </p:blipFill>
        <p:spPr>
          <a:xfrm>
            <a:off x="457200" y="1066800"/>
            <a:ext cx="4267200" cy="2286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7" name="Picture 6" descr="img-20180221-5a8cfd79a590b.jpg"/>
          <p:cNvPicPr>
            <a:picLocks noChangeAspect="1"/>
          </p:cNvPicPr>
          <p:nvPr/>
        </p:nvPicPr>
        <p:blipFill>
          <a:blip r:embed="rId4"/>
          <a:stretch>
            <a:fillRect/>
          </a:stretch>
        </p:blipFill>
        <p:spPr>
          <a:xfrm>
            <a:off x="4876800" y="1143000"/>
            <a:ext cx="3657600" cy="2264664"/>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8" name="TextBox 7"/>
          <p:cNvSpPr txBox="1"/>
          <p:nvPr/>
        </p:nvSpPr>
        <p:spPr>
          <a:xfrm>
            <a:off x="2895600" y="304800"/>
            <a:ext cx="28194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পাঠ</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পর্যালোচনা</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2"/>
                                          </p:val>
                                        </p:tav>
                                        <p:tav tm="100000">
                                          <p:val>
                                            <p:strVal val="#ppt_x"/>
                                          </p:val>
                                        </p:tav>
                                      </p:tavLst>
                                    </p:anim>
                                    <p:anim calcmode="lin" valueType="num">
                                      <p:cBhvr>
                                        <p:cTn id="8"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fltVal val="0"/>
                                          </p:val>
                                        </p:tav>
                                        <p:tav tm="100000">
                                          <p:val>
                                            <p:strVal val="#ppt_w"/>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2000" fill="hold"/>
                                        <p:tgtEl>
                                          <p:spTgt spid="5"/>
                                        </p:tgtEl>
                                        <p:attrNameLst>
                                          <p:attrName>ppt_x</p:attrName>
                                        </p:attrNameLst>
                                      </p:cBhvr>
                                      <p:tavLst>
                                        <p:tav tm="0">
                                          <p:val>
                                            <p:strVal val="#ppt_x-.2"/>
                                          </p:val>
                                        </p:tav>
                                        <p:tav tm="100000">
                                          <p:val>
                                            <p:strVal val="#ppt_x"/>
                                          </p:val>
                                        </p:tav>
                                      </p:tavLst>
                                    </p:anim>
                                    <p:anim calcmode="lin" valueType="num">
                                      <p:cBhvr>
                                        <p:cTn id="31"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672800" y="609599"/>
            <a:ext cx="1361208" cy="935181"/>
          </a:xfrm>
          <a:prstGeom prst="roundRect">
            <a:avLst/>
          </a:prstGeom>
          <a:noFill/>
        </p:spPr>
        <p:style>
          <a:lnRef idx="0">
            <a:schemeClr val="accent5"/>
          </a:lnRef>
          <a:fillRef idx="3">
            <a:schemeClr val="accent5"/>
          </a:fillRef>
          <a:effectRef idx="3">
            <a:schemeClr val="accent5"/>
          </a:effectRef>
          <a:fontRef idx="minor">
            <a:schemeClr val="lt1"/>
          </a:fontRef>
        </p:style>
        <p:txBody>
          <a:bodyPr rtlCol="0" anchor="ctr">
            <a:sp3d extrusionH="57150">
              <a:bevelT w="38100" h="38100"/>
            </a:sp3d>
          </a:bodyPr>
          <a:lstStyle/>
          <a:p>
            <a:pPr algn="ctr"/>
            <a:r>
              <a:rPr lang="bn-BD" sz="4400" b="1" dirty="0" smtClean="0">
                <a:solidFill>
                  <a:srgbClr val="002060"/>
                </a:solidFill>
                <a:latin typeface="NikoshBAN" pitchFamily="2" charset="0"/>
                <a:cs typeface="NikoshBAN" pitchFamily="2" charset="0"/>
              </a:rPr>
              <a:t>গতাসু</a:t>
            </a:r>
            <a:endParaRPr lang="en-US" sz="1600" b="1" dirty="0">
              <a:solidFill>
                <a:srgbClr val="002060"/>
              </a:solidFill>
              <a:latin typeface="NikoshBAN" pitchFamily="2" charset="0"/>
              <a:cs typeface="NikoshBAN" pitchFamily="2" charset="0"/>
            </a:endParaRPr>
          </a:p>
        </p:txBody>
      </p:sp>
      <p:sp>
        <p:nvSpPr>
          <p:cNvPr id="13" name="Rounded Rectangle 12"/>
          <p:cNvSpPr/>
          <p:nvPr/>
        </p:nvSpPr>
        <p:spPr>
          <a:xfrm>
            <a:off x="134204" y="3086100"/>
            <a:ext cx="2438400" cy="762000"/>
          </a:xfrm>
          <a:prstGeom prst="roundRect">
            <a:avLst/>
          </a:prstGeom>
          <a:noFill/>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bn-BD" sz="4000" b="1" dirty="0" smtClean="0">
                <a:blipFill>
                  <a:blip r:embed="rId3"/>
                  <a:tile tx="0" ty="0" sx="100000" sy="100000" flip="none" algn="tl"/>
                </a:blipFill>
                <a:latin typeface="NikoshBAN" pitchFamily="2" charset="0"/>
                <a:cs typeface="NikoshBAN" pitchFamily="2" charset="0"/>
              </a:rPr>
              <a:t>ভাঁড়েও ভবানী</a:t>
            </a:r>
            <a:endParaRPr lang="en-US" sz="4000" b="1" dirty="0">
              <a:blipFill>
                <a:blip r:embed="rId3"/>
                <a:tile tx="0" ty="0" sx="100000" sy="100000" flip="none" algn="tl"/>
              </a:blipFill>
              <a:latin typeface="NikoshBAN" pitchFamily="2" charset="0"/>
              <a:cs typeface="NikoshBAN" pitchFamily="2" charset="0"/>
            </a:endParaRPr>
          </a:p>
        </p:txBody>
      </p:sp>
      <p:sp>
        <p:nvSpPr>
          <p:cNvPr id="14" name="Rounded Rectangle 13"/>
          <p:cNvSpPr/>
          <p:nvPr/>
        </p:nvSpPr>
        <p:spPr>
          <a:xfrm>
            <a:off x="6629400" y="2819400"/>
            <a:ext cx="2285997" cy="907473"/>
          </a:xfrm>
          <a:prstGeom prst="roundRect">
            <a:avLst/>
          </a:prstGeom>
          <a:noFill/>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bn-BD" sz="4000" b="1" dirty="0" smtClean="0">
                <a:solidFill>
                  <a:srgbClr val="002060"/>
                </a:solidFill>
                <a:latin typeface="NikoshBAN" pitchFamily="2" charset="0"/>
                <a:cs typeface="NikoshBAN" pitchFamily="2" charset="0"/>
              </a:rPr>
              <a:t>রিক্ত বা শূণ্য</a:t>
            </a:r>
            <a:endParaRPr lang="en-US" b="1" dirty="0">
              <a:solidFill>
                <a:srgbClr val="002060"/>
              </a:solidFill>
              <a:latin typeface="NikoshBAN" pitchFamily="2" charset="0"/>
              <a:cs typeface="NikoshBAN" pitchFamily="2" charset="0"/>
            </a:endParaRPr>
          </a:p>
        </p:txBody>
      </p:sp>
      <p:sp>
        <p:nvSpPr>
          <p:cNvPr id="15" name="Rounded Rectangle 14"/>
          <p:cNvSpPr/>
          <p:nvPr/>
        </p:nvSpPr>
        <p:spPr>
          <a:xfrm>
            <a:off x="6705600" y="685800"/>
            <a:ext cx="1371599" cy="935182"/>
          </a:xfrm>
          <a:prstGeom prst="roundRect">
            <a:avLst/>
          </a:prstGeom>
          <a:noFill/>
        </p:spPr>
        <p:style>
          <a:lnRef idx="0">
            <a:schemeClr val="accent5"/>
          </a:lnRef>
          <a:fillRef idx="3">
            <a:schemeClr val="accent5"/>
          </a:fillRef>
          <a:effectRef idx="3">
            <a:schemeClr val="accent5"/>
          </a:effectRef>
          <a:fontRef idx="minor">
            <a:schemeClr val="lt1"/>
          </a:fontRef>
        </p:style>
        <p:txBody>
          <a:bodyPr rtlCol="0" anchor="ctr">
            <a:sp3d extrusionH="57150">
              <a:bevelT w="38100" h="38100"/>
            </a:sp3d>
          </a:bodyPr>
          <a:lstStyle/>
          <a:p>
            <a:pPr algn="ctr"/>
            <a:r>
              <a:rPr lang="bn-BD" sz="4800" b="1" dirty="0" smtClean="0">
                <a:blipFill>
                  <a:blip r:embed="rId3"/>
                  <a:tile tx="0" ty="0" sx="100000" sy="100000" flip="none" algn="tl"/>
                </a:blipFill>
                <a:latin typeface="NikoshBAN" pitchFamily="2" charset="0"/>
                <a:cs typeface="NikoshBAN" pitchFamily="2" charset="0"/>
              </a:rPr>
              <a:t>মৃত</a:t>
            </a:r>
            <a:endParaRPr lang="en-US" sz="2400" b="1" dirty="0">
              <a:blipFill>
                <a:blip r:embed="rId3"/>
                <a:tile tx="0" ty="0" sx="100000" sy="100000" flip="none" algn="tl"/>
              </a:blipFill>
              <a:latin typeface="NikoshBAN" pitchFamily="2" charset="0"/>
              <a:cs typeface="NikoshBAN" pitchFamily="2" charset="0"/>
            </a:endParaRPr>
          </a:p>
        </p:txBody>
      </p:sp>
      <p:pic>
        <p:nvPicPr>
          <p:cNvPr id="16" name="Picture 2" descr="D:\Death.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8253" r="14914"/>
          <a:stretch/>
        </p:blipFill>
        <p:spPr bwMode="auto">
          <a:xfrm>
            <a:off x="2971800" y="914400"/>
            <a:ext cx="3276600" cy="1251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7" name="Picture 16"/>
          <p:cNvPicPr>
            <a:picLocks noChangeAspect="1"/>
          </p:cNvPicPr>
          <p:nvPr/>
        </p:nvPicPr>
        <p:blipFill rotWithShape="1">
          <a:blip r:embed="rId5">
            <a:extLst>
              <a:ext uri="{28A0092B-C50C-407E-A947-70E740481C1C}">
                <a14:useLocalDpi xmlns:a14="http://schemas.microsoft.com/office/drawing/2010/main" xmlns="" val="0"/>
              </a:ext>
            </a:extLst>
          </a:blip>
          <a:srcRect b="33666"/>
          <a:stretch/>
        </p:blipFill>
        <p:spPr>
          <a:xfrm>
            <a:off x="2971800" y="2743200"/>
            <a:ext cx="3429000" cy="1481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2" descr="D:\Swiming.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71800" y="4876800"/>
            <a:ext cx="3428999"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9" name="Rounded Rectangle 18"/>
          <p:cNvSpPr/>
          <p:nvPr/>
        </p:nvSpPr>
        <p:spPr>
          <a:xfrm>
            <a:off x="152401" y="5309321"/>
            <a:ext cx="1981200" cy="897082"/>
          </a:xfrm>
          <a:prstGeom prst="roundRect">
            <a:avLst/>
          </a:prstGeom>
          <a:noFill/>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r>
              <a:rPr lang="bn-BD" sz="4400" b="1" dirty="0" smtClean="0">
                <a:solidFill>
                  <a:srgbClr val="002060"/>
                </a:solidFill>
                <a:latin typeface="NikoshBAN" pitchFamily="2" charset="0"/>
                <a:cs typeface="NikoshBAN" pitchFamily="2" charset="0"/>
              </a:rPr>
              <a:t>অবগাহন</a:t>
            </a:r>
            <a:endParaRPr lang="en-US" sz="3200" b="1" dirty="0">
              <a:solidFill>
                <a:srgbClr val="002060"/>
              </a:solidFill>
              <a:latin typeface="NikoshBAN" pitchFamily="2" charset="0"/>
              <a:cs typeface="NikoshBAN" pitchFamily="2" charset="0"/>
            </a:endParaRPr>
          </a:p>
        </p:txBody>
      </p:sp>
      <p:sp>
        <p:nvSpPr>
          <p:cNvPr id="20" name="Rounded Rectangle 19"/>
          <p:cNvSpPr/>
          <p:nvPr/>
        </p:nvSpPr>
        <p:spPr>
          <a:xfrm>
            <a:off x="6629401" y="5105400"/>
            <a:ext cx="2438399" cy="1336963"/>
          </a:xfrm>
          <a:prstGeom prst="roundRect">
            <a:avLst/>
          </a:prstGeom>
          <a:noFill/>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r>
              <a:rPr lang="bn-BD" sz="4000" b="1" dirty="0" smtClean="0">
                <a:blipFill>
                  <a:blip r:embed="rId3"/>
                  <a:tile tx="0" ty="0" sx="100000" sy="100000" flip="none" algn="tl"/>
                </a:blipFill>
                <a:latin typeface="NikoshBAN" pitchFamily="2" charset="0"/>
                <a:cs typeface="NikoshBAN" pitchFamily="2" charset="0"/>
              </a:rPr>
              <a:t>সর্বাঙ্গ ডুবিয়ে গোসল</a:t>
            </a:r>
            <a:endParaRPr lang="en-US" sz="4000" b="1" dirty="0">
              <a:blipFill>
                <a:blip r:embed="rId3"/>
                <a:tile tx="0" ty="0" sx="100000" sy="100000" flip="none" algn="tl"/>
              </a:blipFill>
              <a:latin typeface="NikoshBAN" pitchFamily="2" charset="0"/>
              <a:cs typeface="NikoshBAN" pitchFamily="2" charset="0"/>
            </a:endParaRPr>
          </a:p>
        </p:txBody>
      </p:sp>
      <p:sp>
        <p:nvSpPr>
          <p:cNvPr id="21" name="Rectangle 20"/>
          <p:cNvSpPr/>
          <p:nvPr/>
        </p:nvSpPr>
        <p:spPr>
          <a:xfrm>
            <a:off x="0" y="2240281"/>
            <a:ext cx="9220200" cy="4571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021" y="4648200"/>
            <a:ext cx="9220200" cy="4571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895600" y="152400"/>
            <a:ext cx="30480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শব্দগুলির</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অর্থ</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জানি</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ppt_x</p:attrName>
                                        </p:attrNameLst>
                                      </p:cBhvr>
                                      <p:tavLst>
                                        <p:tav tm="0">
                                          <p:val>
                                            <p:strVal val="#ppt_x-.2"/>
                                          </p:val>
                                        </p:tav>
                                        <p:tav tm="100000">
                                          <p:val>
                                            <p:strVal val="#ppt_x"/>
                                          </p:val>
                                        </p:tav>
                                      </p:tavLst>
                                    </p:anim>
                                    <p:anim calcmode="lin" valueType="num">
                                      <p:cBhvr>
                                        <p:cTn id="8" dur="2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2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9" grpId="0"/>
      <p:bldP spid="20" grpId="0"/>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95600" y="304800"/>
            <a:ext cx="30480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শব্দগুলির</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অর্থ</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জানি</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pic>
        <p:nvPicPr>
          <p:cNvPr id="4" name="Picture 3" descr="D:\book eatin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3962400"/>
            <a:ext cx="3657600" cy="2041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Rounded Rectangle 4"/>
          <p:cNvSpPr/>
          <p:nvPr/>
        </p:nvSpPr>
        <p:spPr>
          <a:xfrm>
            <a:off x="636917" y="1337688"/>
            <a:ext cx="1725284" cy="719712"/>
          </a:xfrm>
          <a:prstGeom prst="roundRect">
            <a:avLst/>
          </a:prstGeom>
          <a:noFill/>
        </p:spPr>
        <p:style>
          <a:lnRef idx="0">
            <a:schemeClr val="accent5"/>
          </a:lnRef>
          <a:fillRef idx="3">
            <a:schemeClr val="accent5"/>
          </a:fillRef>
          <a:effectRef idx="3">
            <a:schemeClr val="accent5"/>
          </a:effectRef>
          <a:fontRef idx="minor">
            <a:schemeClr val="lt1"/>
          </a:fontRef>
        </p:style>
        <p:txBody>
          <a:bodyPr rtlCol="0" anchor="ctr">
            <a:sp3d extrusionH="57150">
              <a:bevelT w="38100" h="38100"/>
            </a:sp3d>
          </a:bodyPr>
          <a:lstStyle/>
          <a:p>
            <a:pPr algn="ctr"/>
            <a:r>
              <a:rPr lang="bn-BD" sz="4400" b="1" dirty="0" smtClean="0">
                <a:solidFill>
                  <a:srgbClr val="002060"/>
                </a:solidFill>
                <a:latin typeface="NikoshBAN" pitchFamily="2" charset="0"/>
                <a:cs typeface="NikoshBAN" pitchFamily="2" charset="0"/>
              </a:rPr>
              <a:t>কারদানি</a:t>
            </a:r>
            <a:endParaRPr lang="en-US" sz="4400" b="1" dirty="0">
              <a:solidFill>
                <a:srgbClr val="002060"/>
              </a:solidFill>
              <a:latin typeface="NikoshBAN" pitchFamily="2" charset="0"/>
              <a:cs typeface="NikoshBAN" pitchFamily="2" charset="0"/>
            </a:endParaRPr>
          </a:p>
        </p:txBody>
      </p:sp>
      <p:pic>
        <p:nvPicPr>
          <p:cNvPr id="7" name="Picture 6" descr="D:\Manush Image\m10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24200" y="1143000"/>
            <a:ext cx="3276600" cy="1939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7086600" y="1371600"/>
            <a:ext cx="1691294" cy="719712"/>
          </a:xfrm>
          <a:prstGeom prst="round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400" b="1" dirty="0" smtClean="0">
                <a:blipFill>
                  <a:blip r:embed="rId5"/>
                  <a:tile tx="0" ty="0" sx="100000" sy="100000" flip="none" algn="tl"/>
                </a:blipFill>
                <a:latin typeface="NikoshBAN" pitchFamily="2" charset="0"/>
                <a:cs typeface="NikoshBAN" pitchFamily="2" charset="0"/>
              </a:rPr>
              <a:t>বাহাদুরি</a:t>
            </a:r>
            <a:endParaRPr lang="en-US" sz="4400" b="1" dirty="0">
              <a:blipFill>
                <a:blip r:embed="rId5"/>
                <a:tile tx="0" ty="0" sx="100000" sy="100000" flip="none" algn="tl"/>
              </a:blipFill>
              <a:latin typeface="NikoshBAN" pitchFamily="2" charset="0"/>
              <a:cs typeface="NikoshBAN" pitchFamily="2" charset="0"/>
            </a:endParaRPr>
          </a:p>
        </p:txBody>
      </p:sp>
      <p:sp>
        <p:nvSpPr>
          <p:cNvPr id="9" name="Rounded Rectangle 8"/>
          <p:cNvSpPr/>
          <p:nvPr/>
        </p:nvSpPr>
        <p:spPr>
          <a:xfrm>
            <a:off x="314500" y="4970759"/>
            <a:ext cx="2123900" cy="636869"/>
          </a:xfrm>
          <a:prstGeom prst="roundRect">
            <a:avLst/>
          </a:prstGeom>
          <a:noFill/>
        </p:spPr>
        <p:style>
          <a:lnRef idx="0">
            <a:schemeClr val="accent5"/>
          </a:lnRef>
          <a:fillRef idx="3">
            <a:schemeClr val="accent5"/>
          </a:fillRef>
          <a:effectRef idx="3">
            <a:schemeClr val="accent5"/>
          </a:effectRef>
          <a:fontRef idx="minor">
            <a:schemeClr val="lt1"/>
          </a:fontRef>
        </p:style>
        <p:txBody>
          <a:bodyPr rtlCol="0" anchor="ctr">
            <a:sp3d extrusionH="57150">
              <a:bevelT w="38100" h="38100"/>
            </a:sp3d>
          </a:bodyPr>
          <a:lstStyle/>
          <a:p>
            <a:pPr algn="ctr"/>
            <a:r>
              <a:rPr lang="bn-BD" sz="4000" b="1" dirty="0" smtClean="0">
                <a:blipFill>
                  <a:blip r:embed="rId5"/>
                  <a:tile tx="0" ty="0" sx="100000" sy="100000" flip="none" algn="tl"/>
                </a:blipFill>
                <a:latin typeface="NikoshBAN" pitchFamily="2" charset="0"/>
                <a:cs typeface="NikoshBAN" pitchFamily="2" charset="0"/>
              </a:rPr>
              <a:t>গলাধঃকরণ</a:t>
            </a:r>
            <a:endParaRPr lang="en-US" sz="4000" b="1" dirty="0">
              <a:blipFill>
                <a:blip r:embed="rId5"/>
                <a:tile tx="0" ty="0" sx="100000" sy="100000" flip="none" algn="tl"/>
              </a:blipFill>
              <a:latin typeface="NikoshBAN" pitchFamily="2" charset="0"/>
              <a:cs typeface="NikoshBAN" pitchFamily="2" charset="0"/>
            </a:endParaRPr>
          </a:p>
        </p:txBody>
      </p:sp>
      <p:sp>
        <p:nvSpPr>
          <p:cNvPr id="10" name="Rounded Rectangle 9"/>
          <p:cNvSpPr/>
          <p:nvPr/>
        </p:nvSpPr>
        <p:spPr>
          <a:xfrm>
            <a:off x="7259128" y="4979330"/>
            <a:ext cx="1656273" cy="610980"/>
          </a:xfrm>
          <a:prstGeom prst="roundRect">
            <a:avLst/>
          </a:prstGeom>
          <a:noFill/>
        </p:spPr>
        <p:style>
          <a:lnRef idx="0">
            <a:schemeClr val="accent5"/>
          </a:lnRef>
          <a:fillRef idx="3">
            <a:schemeClr val="accent5"/>
          </a:fillRef>
          <a:effectRef idx="3">
            <a:schemeClr val="accent5"/>
          </a:effectRef>
          <a:fontRef idx="minor">
            <a:schemeClr val="lt1"/>
          </a:fontRef>
        </p:style>
        <p:txBody>
          <a:bodyPr rtlCol="0" anchor="ctr">
            <a:sp3d extrusionH="57150">
              <a:bevelT w="38100" h="38100"/>
            </a:sp3d>
          </a:bodyPr>
          <a:lstStyle/>
          <a:p>
            <a:pPr algn="ctr"/>
            <a:r>
              <a:rPr lang="bn-BD" sz="4400" b="1" dirty="0" smtClean="0">
                <a:solidFill>
                  <a:srgbClr val="002060"/>
                </a:solidFill>
                <a:latin typeface="NikoshBAN" pitchFamily="2" charset="0"/>
                <a:cs typeface="NikoshBAN" pitchFamily="2" charset="0"/>
              </a:rPr>
              <a:t>গেলানো </a:t>
            </a:r>
            <a:endParaRPr lang="en-US" sz="4400" b="1" dirty="0">
              <a:solidFill>
                <a:srgbClr val="002060"/>
              </a:solidFill>
              <a:latin typeface="NikoshBAN" pitchFamily="2" charset="0"/>
              <a:cs typeface="NikoshBAN" pitchFamily="2" charset="0"/>
            </a:endParaRPr>
          </a:p>
        </p:txBody>
      </p:sp>
      <p:sp>
        <p:nvSpPr>
          <p:cNvPr id="11" name="Rectangle 10"/>
          <p:cNvSpPr/>
          <p:nvPr/>
        </p:nvSpPr>
        <p:spPr>
          <a:xfrm>
            <a:off x="862642" y="3459481"/>
            <a:ext cx="8281358" cy="4571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95600" y="381000"/>
            <a:ext cx="2362200" cy="646331"/>
          </a:xfrm>
          <a:prstGeom prst="rect">
            <a:avLst/>
          </a:prstGeom>
          <a:noFill/>
          <a:ln>
            <a:solidFill>
              <a:srgbClr val="002060"/>
            </a:solidFill>
          </a:ln>
        </p:spPr>
        <p:txBody>
          <a:bodyPr wrap="square" rtlCol="0">
            <a:spAutoFit/>
            <a:scene3d>
              <a:camera prst="obliqueTopLeft"/>
              <a:lightRig rig="threePt" dir="t"/>
            </a:scene3d>
          </a:bodyPr>
          <a:lstStyle/>
          <a:p>
            <a:pPr algn="ct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মূল্যায়ন</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8" name="Rectangle 7"/>
          <p:cNvSpPr/>
          <p:nvPr/>
        </p:nvSpPr>
        <p:spPr>
          <a:xfrm>
            <a:off x="304800" y="1371600"/>
            <a:ext cx="8534400" cy="5170646"/>
          </a:xfrm>
          <a:prstGeom prst="rect">
            <a:avLst/>
          </a:prstGeom>
        </p:spPr>
        <p:txBody>
          <a:bodyPr wrap="square">
            <a:spAutoFit/>
          </a:bodyPr>
          <a:lstStyle/>
          <a:p>
            <a:pPr lvl="0" eaLnBrk="0" fontAlgn="base" hangingPunct="0">
              <a:spcBef>
                <a:spcPct val="0"/>
              </a:spcBef>
              <a:spcAft>
                <a:spcPct val="0"/>
              </a:spcAft>
            </a:pPr>
            <a:r>
              <a:rPr lang="en-US" sz="2400" dirty="0" smtClean="0">
                <a:latin typeface="NikoshBAN" pitchFamily="2" charset="0"/>
                <a:cs typeface="NikoshBAN" pitchFamily="2" charset="0"/>
              </a:rPr>
              <a:t>১. </a:t>
            </a:r>
            <a:r>
              <a:rPr lang="bn-IN" sz="2400" dirty="0" smtClean="0">
                <a:latin typeface="NikoshBAN" pitchFamily="2" charset="0"/>
                <a:cs typeface="NikoshBAN" pitchFamily="2" charset="0"/>
              </a:rPr>
              <a:t>শিষ্যকে বিদ্যার সাধনা কী করে করতে </a:t>
            </a:r>
            <a:r>
              <a:rPr lang="bn-IN" sz="2400" dirty="0" smtClean="0">
                <a:latin typeface="NikoshBAN" pitchFamily="2" charset="0"/>
                <a:cs typeface="NikoshBAN" pitchFamily="2" charset="0"/>
              </a:rPr>
              <a:t>হ</a:t>
            </a:r>
            <a:r>
              <a:rPr lang="en-US" sz="2400" dirty="0" smtClean="0">
                <a:latin typeface="NikoshBAN" pitchFamily="2" charset="0"/>
                <a:cs typeface="NikoshBAN" pitchFamily="2" charset="0"/>
              </a:rPr>
              <a:t>য়?</a:t>
            </a:r>
            <a:endParaRPr lang="en-US" sz="2400" dirty="0" smtClean="0">
              <a:latin typeface="NikoshBAN" pitchFamily="2" charset="0"/>
              <a:cs typeface="NikoshBAN" pitchFamily="2" charset="0"/>
            </a:endParaRPr>
          </a:p>
          <a:p>
            <a:pPr lvl="0" eaLnBrk="0" fontAlgn="base" hangingPunct="0">
              <a:spcBef>
                <a:spcPct val="0"/>
              </a:spcBef>
              <a:spcAft>
                <a:spcPct val="0"/>
              </a:spcAft>
            </a:pPr>
            <a:r>
              <a:rPr lang="bn-IN" sz="2400" dirty="0" smtClean="0">
                <a:latin typeface="NikoshBAN" pitchFamily="2" charset="0"/>
                <a:cs typeface="NikoshBAN" pitchFamily="2" charset="0"/>
              </a:rPr>
              <a:t>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নোট করে </a:t>
            </a:r>
            <a:r>
              <a:rPr lang="bn-IN" sz="2400" dirty="0" smtClean="0">
                <a:latin typeface="NikoshBAN" pitchFamily="2" charset="0"/>
                <a:cs typeface="NikoshBAN" pitchFamily="2" charset="0"/>
              </a:rPr>
              <a:t>দি</a:t>
            </a:r>
            <a:r>
              <a:rPr lang="en-US" sz="2400" dirty="0" err="1" smtClean="0">
                <a:latin typeface="NikoshBAN" pitchFamily="2" charset="0"/>
                <a:cs typeface="NikoshBAN" pitchFamily="2" charset="0"/>
              </a:rPr>
              <a:t>য়ে</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খ</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নিজে অর্জন করতে </a:t>
            </a:r>
            <a:r>
              <a:rPr lang="bn-IN" sz="2400" dirty="0" smtClean="0">
                <a:latin typeface="NikoshBAN" pitchFamily="2" charset="0"/>
                <a:cs typeface="NikoshBAN" pitchFamily="2" charset="0"/>
              </a:rPr>
              <a:t>হ</a:t>
            </a:r>
            <a:r>
              <a:rPr lang="en-US" sz="2400" dirty="0" smtClean="0">
                <a:latin typeface="NikoshBAN" pitchFamily="2" charset="0"/>
                <a:cs typeface="NikoshBAN" pitchFamily="2" charset="0"/>
              </a:rPr>
              <a:t>য়</a:t>
            </a:r>
            <a:endParaRPr lang="en-US" sz="2400" dirty="0" smtClean="0">
              <a:latin typeface="NikoshBAN" pitchFamily="2" charset="0"/>
              <a:cs typeface="NikoshBAN" pitchFamily="2" charset="0"/>
            </a:endParaRPr>
          </a:p>
          <a:p>
            <a:pPr lvl="0" eaLnBrk="0" fontAlgn="base" hangingPunct="0">
              <a:spcBef>
                <a:spcPct val="0"/>
              </a:spcBef>
              <a:spcAft>
                <a:spcPct val="0"/>
              </a:spcAft>
            </a:pPr>
            <a:r>
              <a:rPr lang="bn-IN" sz="2400" dirty="0" smtClean="0">
                <a:latin typeface="NikoshBAN" pitchFamily="2" charset="0"/>
                <a:cs typeface="NikoshBAN" pitchFamily="2" charset="0"/>
              </a:rPr>
              <a:t>গ</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নিজে </a:t>
            </a:r>
            <a:r>
              <a:rPr lang="bn-IN" sz="2400" dirty="0" smtClean="0">
                <a:latin typeface="NikoshBAN" pitchFamily="2" charset="0"/>
                <a:cs typeface="NikoshBAN" pitchFamily="2" charset="0"/>
              </a:rPr>
              <a:t>ব্য</a:t>
            </a:r>
            <a:r>
              <a:rPr lang="en-US" sz="2400" dirty="0" smtClean="0">
                <a:latin typeface="NikoshBAN" pitchFamily="2" charset="0"/>
                <a:cs typeface="NikoshBAN" pitchFamily="2" charset="0"/>
              </a:rPr>
              <a:t>য়</a:t>
            </a: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rPr>
              <a:t>করতে </a:t>
            </a:r>
            <a:r>
              <a:rPr lang="bn-IN" sz="2400" dirty="0" smtClean="0">
                <a:latin typeface="NikoshBAN" pitchFamily="2" charset="0"/>
                <a:cs typeface="NikoshBAN" pitchFamily="2" charset="0"/>
              </a:rPr>
              <a:t>হ</a:t>
            </a:r>
            <a:r>
              <a:rPr lang="en-US" sz="2400" dirty="0" smtClean="0">
                <a:latin typeface="NikoshBAN" pitchFamily="2" charset="0"/>
                <a:cs typeface="NikoshBAN" pitchFamily="2" charset="0"/>
              </a:rPr>
              <a:t>য়</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ঘ</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নিজে চেষ্টা করতে </a:t>
            </a:r>
            <a:r>
              <a:rPr lang="bn-IN" sz="2400" dirty="0" smtClean="0">
                <a:latin typeface="NikoshBAN" pitchFamily="2" charset="0"/>
                <a:cs typeface="NikoshBAN" pitchFamily="2" charset="0"/>
              </a:rPr>
              <a:t>হ</a:t>
            </a:r>
            <a:r>
              <a:rPr lang="en-US" sz="2400" dirty="0" smtClean="0">
                <a:latin typeface="NikoshBAN" pitchFamily="2" charset="0"/>
                <a:cs typeface="NikoshBAN" pitchFamily="2" charset="0"/>
              </a:rPr>
              <a:t>য়</a:t>
            </a:r>
            <a:endParaRPr lang="en-US" sz="2400" dirty="0" smtClean="0">
              <a:latin typeface="NikoshBAN" pitchFamily="2" charset="0"/>
              <a:cs typeface="NikoshBAN" pitchFamily="2" charset="0"/>
            </a:endParaRPr>
          </a:p>
          <a:p>
            <a:pPr lvl="0" eaLnBrk="0" fontAlgn="base" hangingPunct="0">
              <a:spcBef>
                <a:spcPct val="0"/>
              </a:spcBef>
              <a:spcAft>
                <a:spcPct val="0"/>
              </a:spcAft>
            </a:pPr>
            <a:r>
              <a:rPr lang="bn-IN" sz="2400" dirty="0" smtClean="0">
                <a:latin typeface="NikoshBAN" pitchFamily="2" charset="0"/>
                <a:cs typeface="NikoshBAN" pitchFamily="2" charset="0"/>
              </a:rPr>
              <a:t>২</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লাইব্রেরি কীসের জন্য দরকার</a:t>
            </a:r>
            <a:r>
              <a:rPr lang="en-US" sz="2400" dirty="0" smtClean="0">
                <a:latin typeface="NikoshBAN" pitchFamily="2" charset="0"/>
                <a:cs typeface="NikoshBAN" pitchFamily="2" charset="0"/>
              </a:rPr>
              <a:t>?</a:t>
            </a:r>
          </a:p>
          <a:p>
            <a:pPr lvl="0" eaLnBrk="0" fontAlgn="base" hangingPunct="0">
              <a:spcBef>
                <a:spcPct val="0"/>
              </a:spcBef>
              <a:spcAft>
                <a:spcPct val="0"/>
              </a:spcAft>
            </a:pPr>
            <a:r>
              <a:rPr lang="bn-IN" sz="2400" dirty="0" smtClean="0">
                <a:latin typeface="NikoshBAN" pitchFamily="2" charset="0"/>
                <a:cs typeface="NikoshBAN" pitchFamily="2" charset="0"/>
              </a:rPr>
              <a:t>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সাহিত্য চর্চার জন্য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খ</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বিজ্ঞান চর্চার জন্য</a:t>
            </a:r>
            <a:endParaRPr lang="en-US" sz="2400" dirty="0" smtClean="0">
              <a:latin typeface="NikoshBAN" pitchFamily="2" charset="0"/>
              <a:cs typeface="NikoshBAN" pitchFamily="2" charset="0"/>
            </a:endParaRPr>
          </a:p>
          <a:p>
            <a:pPr lvl="0" eaLnBrk="0" fontAlgn="base" hangingPunct="0">
              <a:spcBef>
                <a:spcPct val="0"/>
              </a:spcBef>
              <a:spcAft>
                <a:spcPct val="0"/>
              </a:spcAft>
            </a:pPr>
            <a:r>
              <a:rPr lang="bn-IN" sz="2400" dirty="0" smtClean="0">
                <a:latin typeface="NikoshBAN" pitchFamily="2" charset="0"/>
                <a:cs typeface="NikoshBAN" pitchFamily="2" charset="0"/>
              </a:rPr>
              <a:t>গ</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ধর্ম চর্চার জন্য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ঘ</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নীতি চর্চার </a:t>
            </a:r>
            <a:r>
              <a:rPr lang="bn-IN" sz="2400" dirty="0" smtClean="0">
                <a:latin typeface="NikoshBAN" pitchFamily="2" charset="0"/>
                <a:cs typeface="NikoshBAN" pitchFamily="2" charset="0"/>
              </a:rPr>
              <a:t>জন</a:t>
            </a:r>
            <a:r>
              <a:rPr lang="en-US" sz="2400" dirty="0" err="1" smtClean="0">
                <a:latin typeface="NikoshBAN" pitchFamily="2" charset="0"/>
                <a:cs typeface="NikoshBAN" pitchFamily="2" charset="0"/>
              </a:rPr>
              <a:t>্য</a:t>
            </a:r>
            <a:endParaRPr lang="en-US" sz="2400" dirty="0" smtClean="0">
              <a:latin typeface="NikoshBAN" pitchFamily="2" charset="0"/>
              <a:cs typeface="NikoshBAN" pitchFamily="2" charset="0"/>
            </a:endParaRPr>
          </a:p>
          <a:p>
            <a:pPr lvl="0" eaLnBrk="0" fontAlgn="base" hangingPunct="0">
              <a:spcBef>
                <a:spcPct val="0"/>
              </a:spcBef>
              <a:spcAft>
                <a:spcPct val="0"/>
              </a:spcAft>
            </a:pPr>
            <a:r>
              <a:rPr lang="bn-IN" sz="2400" dirty="0" smtClean="0">
                <a:latin typeface="NikoshBAN" pitchFamily="2" charset="0"/>
                <a:cs typeface="NikoshBAN" pitchFamily="2" charset="0"/>
              </a:rPr>
              <a:t>৩</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কোন সত্য স্বীকার করতে আমরা কুণ্ঠিত হই</a:t>
            </a:r>
            <a:r>
              <a:rPr lang="en-US" sz="2400" dirty="0" smtClean="0">
                <a:latin typeface="NikoshBAN" pitchFamily="2" charset="0"/>
                <a:cs typeface="NikoshBAN" pitchFamily="2" charset="0"/>
              </a:rPr>
              <a:t>?</a:t>
            </a:r>
            <a:endParaRPr lang="en-US" sz="2800" dirty="0" smtClean="0">
              <a:latin typeface="NikoshBAN" pitchFamily="2" charset="0"/>
              <a:cs typeface="NikoshBAN" pitchFamily="2" charset="0"/>
            </a:endParaRPr>
          </a:p>
          <a:p>
            <a:pPr lvl="0" eaLnBrk="0" fontAlgn="base" hangingPunct="0">
              <a:spcBef>
                <a:spcPct val="0"/>
              </a:spcBef>
              <a:spcAft>
                <a:spcPct val="0"/>
              </a:spcAft>
            </a:pPr>
            <a:r>
              <a:rPr lang="bn-IN" sz="2400" dirty="0" smtClean="0">
                <a:latin typeface="NikoshBAN" pitchFamily="2" charset="0"/>
                <a:cs typeface="NikoshBAN" pitchFamily="2" charset="0"/>
              </a:rPr>
              <a:t>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পাস করা ও শিক্ষিত </a:t>
            </a:r>
            <a:r>
              <a:rPr lang="bn-IN" sz="2400" dirty="0" smtClean="0">
                <a:latin typeface="NikoshBAN" pitchFamily="2" charset="0"/>
                <a:cs typeface="NikoshBAN" pitchFamily="2" charset="0"/>
              </a:rPr>
              <a:t>হও</a:t>
            </a:r>
            <a:r>
              <a:rPr lang="en-US" sz="2400" dirty="0" err="1" smtClean="0">
                <a:latin typeface="NikoshBAN" pitchFamily="2" charset="0"/>
                <a:cs typeface="NikoshBAN" pitchFamily="2" charset="0"/>
              </a:rPr>
              <a:t>য়া</a:t>
            </a: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rPr>
              <a:t>এক বস্তু </a:t>
            </a:r>
            <a:r>
              <a:rPr lang="bn-IN" sz="2400" dirty="0" smtClean="0">
                <a:latin typeface="NikoshBAN" pitchFamily="2" charset="0"/>
                <a:cs typeface="NikoshBAN" pitchFamily="2" charset="0"/>
              </a:rPr>
              <a:t>ন</a:t>
            </a:r>
            <a:r>
              <a:rPr lang="en-US" sz="2400" dirty="0" smtClean="0">
                <a:latin typeface="NikoshBAN" pitchFamily="2" charset="0"/>
                <a:cs typeface="NikoshBAN" pitchFamily="2" charset="0"/>
              </a:rPr>
              <a:t>য়         </a:t>
            </a:r>
            <a:r>
              <a:rPr lang="bn-IN" sz="2400" dirty="0" smtClean="0">
                <a:latin typeface="NikoshBAN" pitchFamily="2" charset="0"/>
                <a:cs typeface="NikoshBAN" pitchFamily="2" charset="0"/>
              </a:rPr>
              <a:t>খ</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সুশিক্ষিত লোক মাত্রই স্বশিক্ষিত</a:t>
            </a:r>
            <a:endParaRPr lang="en-US" sz="2400" dirty="0" smtClean="0">
              <a:latin typeface="NikoshBAN" pitchFamily="2" charset="0"/>
              <a:cs typeface="NikoshBAN" pitchFamily="2" charset="0"/>
            </a:endParaRPr>
          </a:p>
          <a:p>
            <a:pPr lvl="0" eaLnBrk="0" fontAlgn="base" hangingPunct="0">
              <a:spcBef>
                <a:spcPct val="0"/>
              </a:spcBef>
              <a:spcAft>
                <a:spcPct val="0"/>
              </a:spcAft>
            </a:pPr>
            <a:r>
              <a:rPr lang="bn-IN" sz="2400" dirty="0" smtClean="0">
                <a:latin typeface="NikoshBAN" pitchFamily="2" charset="0"/>
                <a:cs typeface="NikoshBAN" pitchFamily="2" charset="0"/>
              </a:rPr>
              <a:t>গ</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বিদ্যার সাধনা শিষ্যকে নিজে করতে </a:t>
            </a:r>
            <a:r>
              <a:rPr lang="bn-IN" sz="2400" dirty="0" smtClean="0">
                <a:latin typeface="NikoshBAN" pitchFamily="2" charset="0"/>
                <a:cs typeface="NikoshBAN" pitchFamily="2" charset="0"/>
              </a:rPr>
              <a:t>হ</a:t>
            </a:r>
            <a:r>
              <a:rPr lang="en-US" sz="2400" dirty="0" smtClean="0">
                <a:latin typeface="NikoshBAN" pitchFamily="2" charset="0"/>
                <a:cs typeface="NikoshBAN" pitchFamily="2" charset="0"/>
              </a:rPr>
              <a:t>য়          </a:t>
            </a:r>
            <a:r>
              <a:rPr lang="bn-IN" sz="2400" dirty="0" smtClean="0">
                <a:latin typeface="NikoshBAN" pitchFamily="2" charset="0"/>
                <a:cs typeface="NikoshBAN" pitchFamily="2" charset="0"/>
              </a:rPr>
              <a:t>ঘ</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মানব জীবনের শিক্ষা সোনা </a:t>
            </a:r>
            <a:r>
              <a:rPr lang="bn-IN" sz="2400" dirty="0" smtClean="0">
                <a:latin typeface="NikoshBAN" pitchFamily="2" charset="0"/>
                <a:cs typeface="NikoshBAN" pitchFamily="2" charset="0"/>
              </a:rPr>
              <a:t>ফলা</a:t>
            </a:r>
            <a:r>
              <a:rPr lang="en-US" sz="2400" dirty="0" smtClean="0">
                <a:latin typeface="NikoshBAN" pitchFamily="2" charset="0"/>
                <a:cs typeface="NikoshBAN" pitchFamily="2" charset="0"/>
              </a:rPr>
              <a:t>য়</a:t>
            </a:r>
            <a:endParaRPr lang="en-US" sz="2400" dirty="0" smtClean="0">
              <a:latin typeface="NikoshBAN" pitchFamily="2" charset="0"/>
              <a:cs typeface="NikoshBAN" pitchFamily="2" charset="0"/>
            </a:endParaRPr>
          </a:p>
          <a:p>
            <a:pPr lvl="0" eaLnBrk="0" fontAlgn="base" hangingPunct="0">
              <a:spcBef>
                <a:spcPct val="0"/>
              </a:spcBef>
              <a:spcAft>
                <a:spcPct val="0"/>
              </a:spcAft>
            </a:pPr>
            <a:r>
              <a:rPr lang="en-US" sz="2400" dirty="0" smtClean="0">
                <a:latin typeface="NikoshBAN" pitchFamily="2" charset="0"/>
                <a:cs typeface="NikoshBAN" pitchFamily="2" charset="0"/>
              </a:rPr>
              <a:t>৪</a:t>
            </a:r>
            <a:r>
              <a:rPr lang="en-US" sz="2400" dirty="0" smtClean="0">
                <a:latin typeface="NikoshBAN" pitchFamily="2" charset="0"/>
                <a:cs typeface="NikoshBAN" pitchFamily="2" charset="0"/>
              </a:rPr>
              <a:t>.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ভাঁড়ে ও ভরানী</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কথাটির অর্থ কী</a:t>
            </a:r>
            <a:r>
              <a:rPr lang="en-US" sz="2400" dirty="0" smtClean="0">
                <a:latin typeface="NikoshBAN" pitchFamily="2" charset="0"/>
                <a:cs typeface="NikoshBAN" pitchFamily="2" charset="0"/>
              </a:rPr>
              <a:t>?</a:t>
            </a:r>
          </a:p>
          <a:p>
            <a:pPr lvl="0" eaLnBrk="0" fontAlgn="base" hangingPunct="0">
              <a:spcBef>
                <a:spcPct val="0"/>
              </a:spcBef>
              <a:spcAft>
                <a:spcPct val="0"/>
              </a:spcAft>
            </a:pPr>
            <a:r>
              <a:rPr lang="bn-IN" sz="2400" dirty="0" smtClean="0">
                <a:latin typeface="NikoshBAN" pitchFamily="2" charset="0"/>
                <a:cs typeface="NikoshBAN" pitchFamily="2" charset="0"/>
              </a:rPr>
              <a:t>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রিক্ত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খ</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প্রাচুর্য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গ</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অলসতা</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rPr>
              <a:t>ঘ</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পরিশ্র</a:t>
            </a:r>
            <a:r>
              <a:rPr lang="en-US" sz="2400" dirty="0" err="1" smtClean="0">
                <a:latin typeface="NikoshBAN" pitchFamily="2" charset="0"/>
                <a:cs typeface="NikoshBAN" pitchFamily="2" charset="0"/>
              </a:rPr>
              <a:t>মী</a:t>
            </a:r>
            <a:endParaRPr lang="en-US" sz="2400" dirty="0" smtClean="0">
              <a:latin typeface="NikoshBAN" pitchFamily="2" charset="0"/>
              <a:cs typeface="NikoshBAN" pitchFamily="2" charset="0"/>
            </a:endParaRPr>
          </a:p>
          <a:p>
            <a:pPr lvl="0" eaLnBrk="0" fontAlgn="base" hangingPunct="0">
              <a:spcBef>
                <a:spcPct val="0"/>
              </a:spcBef>
              <a:spcAft>
                <a:spcPct val="0"/>
              </a:spcAft>
            </a:pPr>
            <a:r>
              <a:rPr lang="en-US" sz="24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lvl="0" eaLnBrk="0" fontAlgn="base" hangingPunct="0">
              <a:spcBef>
                <a:spcPct val="0"/>
              </a:spcBef>
              <a:spcAft>
                <a:spcPct val="0"/>
              </a:spcAft>
            </a:pPr>
            <a:r>
              <a:rPr lang="en-US" dirty="0" smtClean="0">
                <a:latin typeface="Arial" pitchFamily="34" charset="0"/>
                <a:cs typeface="Arial" pitchFamily="34" charset="0"/>
              </a:rPr>
              <a:t> </a:t>
            </a:r>
            <a:endParaRPr lang="en-US" sz="1400" dirty="0" smtClean="0">
              <a:latin typeface="Arial" pitchFamily="34" charset="0"/>
              <a:cs typeface="Arial" pitchFamily="34" charset="0"/>
            </a:endParaRPr>
          </a:p>
          <a:p>
            <a:pPr lvl="0" eaLnBrk="0" fontAlgn="base" hangingPunct="0">
              <a:spcBef>
                <a:spcPct val="0"/>
              </a:spcBef>
              <a:spcAft>
                <a:spcPct val="0"/>
              </a:spcAft>
            </a:pPr>
            <a:endParaRPr lang="en-US" sz="2400" dirty="0" smtClean="0">
              <a:latin typeface="Arial" pitchFamily="34" charset="0"/>
              <a:cs typeface="Arial" pitchFamily="34" charset="0"/>
            </a:endParaRPr>
          </a:p>
        </p:txBody>
      </p:sp>
      <p:sp>
        <p:nvSpPr>
          <p:cNvPr id="9" name="Oval 8"/>
          <p:cNvSpPr/>
          <p:nvPr/>
        </p:nvSpPr>
        <p:spPr>
          <a:xfrm>
            <a:off x="3581400" y="1752600"/>
            <a:ext cx="457200" cy="381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 y="3962400"/>
            <a:ext cx="457200" cy="381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8600" y="5029200"/>
            <a:ext cx="457200" cy="381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4800" y="2895600"/>
            <a:ext cx="457200" cy="381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ppt_x</p:attrName>
                                        </p:attrNameLst>
                                      </p:cBhvr>
                                      <p:tavLst>
                                        <p:tav tm="0">
                                          <p:val>
                                            <p:strVal val="#ppt_x-.2"/>
                                          </p:val>
                                        </p:tav>
                                        <p:tav tm="100000">
                                          <p:val>
                                            <p:strVal val="#ppt_x"/>
                                          </p:val>
                                        </p:tav>
                                      </p:tavLst>
                                    </p:anim>
                                    <p:anim calcmode="lin" valueType="num">
                                      <p:cBhvr>
                                        <p:cTn id="15"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000" fill="hold"/>
                                        <p:tgtEl>
                                          <p:spTgt spid="9"/>
                                        </p:tgtEl>
                                        <p:attrNameLst>
                                          <p:attrName>ppt_x</p:attrName>
                                        </p:attrNameLst>
                                      </p:cBhvr>
                                      <p:tavLst>
                                        <p:tav tm="0">
                                          <p:val>
                                            <p:strVal val="#ppt_x"/>
                                          </p:val>
                                        </p:tav>
                                        <p:tav tm="100000">
                                          <p:val>
                                            <p:strVal val="#ppt_x"/>
                                          </p:val>
                                        </p:tav>
                                      </p:tavLst>
                                    </p:anim>
                                    <p:anim calcmode="lin" valueType="num">
                                      <p:cBhvr additive="base">
                                        <p:cTn id="2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ppt_x"/>
                                          </p:val>
                                        </p:tav>
                                        <p:tav tm="100000">
                                          <p:val>
                                            <p:strVal val="#ppt_x"/>
                                          </p:val>
                                        </p:tav>
                                      </p:tavLst>
                                    </p:anim>
                                    <p:anim calcmode="lin" valueType="num">
                                      <p:cBhvr additive="base">
                                        <p:cTn id="2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2000" fill="hold"/>
                                        <p:tgtEl>
                                          <p:spTgt spid="10"/>
                                        </p:tgtEl>
                                        <p:attrNameLst>
                                          <p:attrName>ppt_x</p:attrName>
                                        </p:attrNameLst>
                                      </p:cBhvr>
                                      <p:tavLst>
                                        <p:tav tm="0">
                                          <p:val>
                                            <p:strVal val="#ppt_x"/>
                                          </p:val>
                                        </p:tav>
                                        <p:tav tm="100000">
                                          <p:val>
                                            <p:strVal val="#ppt_x"/>
                                          </p:val>
                                        </p:tav>
                                      </p:tavLst>
                                    </p:anim>
                                    <p:anim calcmode="lin" valueType="num">
                                      <p:cBhvr additive="base">
                                        <p:cTn id="3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2000" fill="hold"/>
                                        <p:tgtEl>
                                          <p:spTgt spid="11"/>
                                        </p:tgtEl>
                                        <p:attrNameLst>
                                          <p:attrName>ppt_x</p:attrName>
                                        </p:attrNameLst>
                                      </p:cBhvr>
                                      <p:tavLst>
                                        <p:tav tm="0">
                                          <p:val>
                                            <p:strVal val="#ppt_x"/>
                                          </p:val>
                                        </p:tav>
                                        <p:tav tm="100000">
                                          <p:val>
                                            <p:strVal val="#ppt_x"/>
                                          </p:val>
                                        </p:tav>
                                      </p:tavLst>
                                    </p:anim>
                                    <p:anim calcmode="lin" valueType="num">
                                      <p:cBhvr additive="base">
                                        <p:cTn id="4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extBox 1"/>
          <p:cNvSpPr txBox="1"/>
          <p:nvPr/>
        </p:nvSpPr>
        <p:spPr>
          <a:xfrm>
            <a:off x="5486400" y="457200"/>
            <a:ext cx="2667000" cy="923330"/>
          </a:xfrm>
          <a:prstGeom prst="rect">
            <a:avLst/>
          </a:prstGeom>
          <a:noFill/>
          <a:ln>
            <a:solidFill>
              <a:srgbClr val="002060"/>
            </a:solidFill>
          </a:ln>
        </p:spPr>
        <p:txBody>
          <a:bodyPr wrap="square" rtlCol="0">
            <a:spAutoFit/>
          </a:bodyPr>
          <a:lstStyle/>
          <a:p>
            <a:pPr algn="just"/>
            <a:r>
              <a:rPr lang="en-US" sz="5400" dirty="0" err="1" smtClean="0">
                <a:solidFill>
                  <a:srgbClr val="002060"/>
                </a:solidFill>
                <a:latin typeface="NikoshBAN" pitchFamily="2" charset="0"/>
                <a:cs typeface="NikoshBAN" pitchFamily="2" charset="0"/>
              </a:rPr>
              <a:t>একক</a:t>
            </a:r>
            <a:r>
              <a:rPr lang="en-US" sz="5400" dirty="0" smtClean="0">
                <a:solidFill>
                  <a:srgbClr val="002060"/>
                </a:solidFill>
                <a:latin typeface="NikoshBAN" pitchFamily="2" charset="0"/>
                <a:cs typeface="NikoshBAN" pitchFamily="2" charset="0"/>
              </a:rPr>
              <a:t> </a:t>
            </a:r>
            <a:r>
              <a:rPr lang="en-US" sz="5400" dirty="0" err="1" smtClean="0">
                <a:solidFill>
                  <a:srgbClr val="002060"/>
                </a:solidFill>
                <a:latin typeface="NikoshBAN" pitchFamily="2" charset="0"/>
                <a:cs typeface="NikoshBAN" pitchFamily="2" charset="0"/>
              </a:rPr>
              <a:t>কাজ</a:t>
            </a:r>
            <a:endParaRPr lang="en-US" sz="5400" dirty="0">
              <a:solidFill>
                <a:srgbClr val="002060"/>
              </a:solidFill>
              <a:latin typeface="NikoshBAN" pitchFamily="2" charset="0"/>
              <a:cs typeface="NikoshBAN" pitchFamily="2" charset="0"/>
            </a:endParaRPr>
          </a:p>
        </p:txBody>
      </p:sp>
      <p:sp>
        <p:nvSpPr>
          <p:cNvPr id="4" name="Rectangle 3"/>
          <p:cNvSpPr/>
          <p:nvPr/>
        </p:nvSpPr>
        <p:spPr>
          <a:xfrm>
            <a:off x="5181600" y="1676400"/>
            <a:ext cx="3505200" cy="1077218"/>
          </a:xfrm>
          <a:prstGeom prst="rect">
            <a:avLst/>
          </a:prstGeom>
          <a:ln>
            <a:solidFill>
              <a:srgbClr val="002060"/>
            </a:solidFill>
          </a:ln>
        </p:spPr>
        <p:txBody>
          <a:bodyPr wrap="square">
            <a:spAutoFit/>
          </a:bodyPr>
          <a:lstStyle/>
          <a:p>
            <a:pPr marL="571500" indent="-571500" algn="ctr"/>
            <a:r>
              <a:rPr lang="bn-IN" sz="3200" b="1" dirty="0" smtClean="0">
                <a:solidFill>
                  <a:srgbClr val="002060"/>
                </a:solidFill>
                <a:latin typeface="SutonnyMJ" pitchFamily="2" charset="0"/>
                <a:cs typeface="NikoshBAN" pitchFamily="2" charset="0"/>
              </a:rPr>
              <a:t>আমাদের শিক্ষা ব্যবস্থার ত্রুটিগুলো উল্লেখ </a:t>
            </a:r>
            <a:r>
              <a:rPr lang="bn-BD" sz="3200" b="1" dirty="0" smtClean="0">
                <a:solidFill>
                  <a:srgbClr val="002060"/>
                </a:solidFill>
                <a:latin typeface="NikoshBAN" pitchFamily="2" charset="0"/>
                <a:cs typeface="NikoshBAN" pitchFamily="2" charset="0"/>
              </a:rPr>
              <a:t>কর।</a:t>
            </a:r>
            <a:endParaRPr lang="en-US" sz="1100" b="1" dirty="0">
              <a:solidFill>
                <a:srgbClr val="002060"/>
              </a:solidFill>
              <a:latin typeface="NikoshBAN" pitchFamily="2" charset="0"/>
              <a:cs typeface="NikoshBAN"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2971800" y="228600"/>
            <a:ext cx="3124200" cy="1015663"/>
          </a:xfrm>
          <a:prstGeom prst="rect">
            <a:avLst/>
          </a:prstGeom>
          <a:noFill/>
          <a:ln>
            <a:solidFill>
              <a:srgbClr val="002060"/>
            </a:solidFill>
          </a:ln>
        </p:spPr>
        <p:txBody>
          <a:bodyPr wrap="square" rtlCol="0">
            <a:spAutoFit/>
          </a:bodyPr>
          <a:lstStyle/>
          <a:p>
            <a:r>
              <a:rPr lang="en-US" sz="6000" dirty="0" err="1" smtClean="0">
                <a:solidFill>
                  <a:srgbClr val="002060"/>
                </a:solidFill>
                <a:latin typeface="NikoshBAN" pitchFamily="2" charset="0"/>
                <a:cs typeface="NikoshBAN" pitchFamily="2" charset="0"/>
              </a:rPr>
              <a:t>দলগত</a:t>
            </a:r>
            <a:r>
              <a:rPr lang="en-US" sz="6000" dirty="0" smtClean="0">
                <a:solidFill>
                  <a:srgbClr val="002060"/>
                </a:solidFill>
                <a:latin typeface="NikoshBAN" pitchFamily="2" charset="0"/>
                <a:cs typeface="NikoshBAN" pitchFamily="2" charset="0"/>
              </a:rPr>
              <a:t> </a:t>
            </a:r>
            <a:r>
              <a:rPr lang="en-US" sz="6000" dirty="0" err="1" smtClean="0">
                <a:solidFill>
                  <a:srgbClr val="002060"/>
                </a:solidFill>
                <a:latin typeface="NikoshBAN" pitchFamily="2" charset="0"/>
                <a:cs typeface="NikoshBAN" pitchFamily="2" charset="0"/>
              </a:rPr>
              <a:t>কাজ</a:t>
            </a:r>
            <a:endParaRPr lang="en-US" sz="6000" dirty="0">
              <a:solidFill>
                <a:srgbClr val="002060"/>
              </a:solidFill>
              <a:latin typeface="NikoshBAN" pitchFamily="2" charset="0"/>
              <a:cs typeface="NikoshBAN" pitchFamily="2" charset="0"/>
            </a:endParaRPr>
          </a:p>
        </p:txBody>
      </p:sp>
      <p:sp>
        <p:nvSpPr>
          <p:cNvPr id="3" name="Rectangle 2"/>
          <p:cNvSpPr/>
          <p:nvPr/>
        </p:nvSpPr>
        <p:spPr>
          <a:xfrm>
            <a:off x="152400" y="5410200"/>
            <a:ext cx="8839200" cy="1323439"/>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s-IN" sz="4000" dirty="0" smtClean="0">
                <a:solidFill>
                  <a:srgbClr val="002060"/>
                </a:solidFill>
                <a:latin typeface="NikoshBAN" pitchFamily="2" charset="0"/>
                <a:cs typeface="NikoshBAN" pitchFamily="2" charset="0"/>
              </a:rPr>
              <a:t>বই পড়ার অভ্যাস কীভাবে আরো বৃদ্ধি করা যায়- সে বিষয়ে </a:t>
            </a:r>
            <a:r>
              <a:rPr lang="en-US" sz="4000" dirty="0" err="1" smtClean="0">
                <a:solidFill>
                  <a:srgbClr val="002060"/>
                </a:solidFill>
                <a:latin typeface="NikoshBAN" pitchFamily="2" charset="0"/>
                <a:cs typeface="NikoshBAN" pitchFamily="2" charset="0"/>
              </a:rPr>
              <a:t>৫টি</a:t>
            </a:r>
            <a:r>
              <a:rPr lang="as-IN" sz="4000" dirty="0" smtClean="0">
                <a:solidFill>
                  <a:srgbClr val="002060"/>
                </a:solidFill>
                <a:latin typeface="NikoshBAN" pitchFamily="2" charset="0"/>
                <a:cs typeface="NikoshBAN" pitchFamily="2" charset="0"/>
              </a:rPr>
              <a:t> প্রস্তাব দাও।</a:t>
            </a:r>
            <a:endParaRPr lang="en-US" sz="4000" dirty="0">
              <a:solidFill>
                <a:srgbClr val="002060"/>
              </a:solidFill>
              <a:latin typeface="NikoshBAN" pitchFamily="2" charset="0"/>
              <a:cs typeface="NikoshBAN"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2819400" y="381000"/>
            <a:ext cx="2971800" cy="923330"/>
          </a:xfrm>
          <a:prstGeom prst="rect">
            <a:avLst/>
          </a:prstGeom>
          <a:noFill/>
          <a:ln>
            <a:solidFill>
              <a:srgbClr val="002060"/>
            </a:solidFill>
          </a:ln>
        </p:spPr>
        <p:txBody>
          <a:bodyPr wrap="square" rtlCol="0">
            <a:spAutoFit/>
          </a:bodyPr>
          <a:lstStyle/>
          <a:p>
            <a:r>
              <a:rPr lang="en-US" sz="5400" dirty="0" err="1" smtClean="0">
                <a:solidFill>
                  <a:srgbClr val="002060"/>
                </a:solidFill>
                <a:latin typeface="NikoshBAN" pitchFamily="2" charset="0"/>
                <a:cs typeface="NikoshBAN" pitchFamily="2" charset="0"/>
              </a:rPr>
              <a:t>বাড়ির</a:t>
            </a:r>
            <a:r>
              <a:rPr lang="en-US" sz="5400" dirty="0" smtClean="0">
                <a:solidFill>
                  <a:srgbClr val="002060"/>
                </a:solidFill>
                <a:latin typeface="NikoshBAN" pitchFamily="2" charset="0"/>
                <a:cs typeface="NikoshBAN" pitchFamily="2" charset="0"/>
              </a:rPr>
              <a:t> </a:t>
            </a:r>
            <a:r>
              <a:rPr lang="en-US" sz="5400" dirty="0" err="1" smtClean="0">
                <a:solidFill>
                  <a:srgbClr val="002060"/>
                </a:solidFill>
                <a:latin typeface="NikoshBAN" pitchFamily="2" charset="0"/>
                <a:cs typeface="NikoshBAN" pitchFamily="2" charset="0"/>
              </a:rPr>
              <a:t>কাজ</a:t>
            </a:r>
            <a:endParaRPr lang="en-US" sz="5400" dirty="0">
              <a:solidFill>
                <a:srgbClr val="002060"/>
              </a:solidFill>
              <a:latin typeface="NikoshBAN" pitchFamily="2" charset="0"/>
              <a:cs typeface="NikoshBAN" pitchFamily="2" charset="0"/>
            </a:endParaRPr>
          </a:p>
        </p:txBody>
      </p:sp>
      <p:sp>
        <p:nvSpPr>
          <p:cNvPr id="5" name="TextBox 4"/>
          <p:cNvSpPr txBox="1"/>
          <p:nvPr/>
        </p:nvSpPr>
        <p:spPr>
          <a:xfrm>
            <a:off x="304799" y="1981200"/>
            <a:ext cx="3657601" cy="1200329"/>
          </a:xfrm>
          <a:prstGeom prst="rect">
            <a:avLst/>
          </a:prstGeom>
          <a:noFill/>
          <a:ln>
            <a:solidFill>
              <a:srgbClr val="002060"/>
            </a:solidFill>
          </a:ln>
        </p:spPr>
        <p:txBody>
          <a:bodyPr wrap="square" rtlCol="0">
            <a:spAutoFit/>
          </a:bodyPr>
          <a:lstStyle/>
          <a:p>
            <a:pPr algn="ctr"/>
            <a:r>
              <a:rPr lang="en-US" sz="3600" dirty="0" err="1" smtClean="0">
                <a:solidFill>
                  <a:srgbClr val="002060"/>
                </a:solidFill>
                <a:latin typeface="NikoshBAN" pitchFamily="2" charset="0"/>
                <a:cs typeface="NikoshBAN" pitchFamily="2" charset="0"/>
              </a:rPr>
              <a:t>বইপড়া</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প্রবন্ধের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মূল</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বক্তব্য</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লিখে</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আনবে</a:t>
            </a:r>
            <a:r>
              <a:rPr lang="en-US" sz="3600" dirty="0" smtClean="0">
                <a:solidFill>
                  <a:srgbClr val="002060"/>
                </a:solidFill>
                <a:latin typeface="NikoshBAN" pitchFamily="2" charset="0"/>
                <a:cs typeface="NikoshBAN" pitchFamily="2" charset="0"/>
              </a:rPr>
              <a:t>।</a:t>
            </a:r>
            <a:endParaRPr lang="en-US" sz="3600" dirty="0">
              <a:solidFill>
                <a:srgbClr val="002060"/>
              </a:solidFill>
              <a:latin typeface="NikoshBAN" pitchFamily="2" charset="0"/>
              <a:cs typeface="NikoshBAN" pitchFamily="2"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1371600"/>
            <a:ext cx="5105400" cy="2800767"/>
          </a:xfrm>
          <a:prstGeom prst="rect">
            <a:avLst/>
          </a:prstGeom>
          <a:noFill/>
        </p:spPr>
        <p:txBody>
          <a:bodyPr wrap="square" rtlCol="0">
            <a:spAutoFit/>
          </a:bodyPr>
          <a:lstStyle/>
          <a:p>
            <a:pPr algn="ctr"/>
            <a:r>
              <a:rPr lang="en-US" sz="6000" dirty="0" smtClean="0">
                <a:solidFill>
                  <a:srgbClr val="002060"/>
                </a:solidFill>
                <a:latin typeface="NikoshBAN" pitchFamily="2" charset="0"/>
                <a:cs typeface="NikoshBAN" pitchFamily="2" charset="0"/>
              </a:rPr>
              <a:t> </a:t>
            </a:r>
            <a:r>
              <a:rPr lang="en-US" sz="8800" dirty="0" err="1" smtClean="0">
                <a:solidFill>
                  <a:srgbClr val="FFFF00"/>
                </a:solidFill>
                <a:latin typeface="NikoshBAN" pitchFamily="2" charset="0"/>
                <a:cs typeface="NikoshBAN" pitchFamily="2" charset="0"/>
              </a:rPr>
              <a:t>সবাইকে</a:t>
            </a:r>
            <a:r>
              <a:rPr lang="en-US" sz="8800" dirty="0" smtClean="0">
                <a:solidFill>
                  <a:srgbClr val="FFFF00"/>
                </a:solidFill>
                <a:latin typeface="NikoshBAN" pitchFamily="2" charset="0"/>
                <a:cs typeface="NikoshBAN" pitchFamily="2" charset="0"/>
              </a:rPr>
              <a:t>    </a:t>
            </a:r>
            <a:r>
              <a:rPr lang="en-US" sz="8800" dirty="0" err="1" smtClean="0">
                <a:solidFill>
                  <a:srgbClr val="FFFF00"/>
                </a:solidFill>
                <a:latin typeface="NikoshBAN" pitchFamily="2" charset="0"/>
                <a:cs typeface="NikoshBAN" pitchFamily="2" charset="0"/>
              </a:rPr>
              <a:t>ধন্যবাদ</a:t>
            </a:r>
            <a:endParaRPr lang="en-US" sz="7200" dirty="0">
              <a:solidFill>
                <a:srgbClr val="FFFF00"/>
              </a:solidFill>
              <a:latin typeface="NikoshBAN" pitchFamily="2" charset="0"/>
              <a:cs typeface="NikoshBAN"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extBox 1"/>
          <p:cNvSpPr txBox="1"/>
          <p:nvPr/>
        </p:nvSpPr>
        <p:spPr>
          <a:xfrm rot="1054861">
            <a:off x="1219200" y="4038600"/>
            <a:ext cx="3657600" cy="1754326"/>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শ্রেণি-নবম</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দশম</a:t>
            </a:r>
            <a:endPar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বাংলা</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প্রথমপত্র</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a:t>
            </a:r>
          </a:p>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গদ্য</a:t>
            </a:r>
            <a:r>
              <a:rPr lang="en-US" sz="32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pic>
        <p:nvPicPr>
          <p:cNvPr id="3" name="Picture 2" descr="Beautiful Blue Flowers Wallpapers 4.jpg"/>
          <p:cNvPicPr>
            <a:picLocks noChangeAspect="1"/>
          </p:cNvPicPr>
          <p:nvPr/>
        </p:nvPicPr>
        <p:blipFill>
          <a:blip r:embed="rId3"/>
          <a:stretch>
            <a:fillRect/>
          </a:stretch>
        </p:blipFill>
        <p:spPr>
          <a:xfrm rot="697803">
            <a:off x="5731932" y="3854133"/>
            <a:ext cx="1991136" cy="2495868"/>
          </a:xfrm>
          <a:prstGeom prst="ellipse">
            <a:avLst/>
          </a:prstGeom>
          <a:ln>
            <a:noFill/>
          </a:ln>
          <a:effectLst>
            <a:softEdge rad="112500"/>
          </a:effectLst>
        </p:spPr>
      </p:pic>
    </p:spTree>
  </p:cSld>
  <p:clrMapOvr>
    <a:masterClrMapping/>
  </p:clrMapOvr>
  <p:transition spd="slow">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5" name="Rectangle 4"/>
          <p:cNvSpPr/>
          <p:nvPr/>
        </p:nvSpPr>
        <p:spPr>
          <a:xfrm>
            <a:off x="2743200" y="381000"/>
            <a:ext cx="3505200" cy="1015663"/>
          </a:xfrm>
          <a:prstGeom prst="rect">
            <a:avLst/>
          </a:prstGeom>
        </p:spPr>
        <p:txBody>
          <a:bodyPr wrap="square">
            <a:spAutoFit/>
          </a:bodyPr>
          <a:lstStyle/>
          <a:p>
            <a:r>
              <a:rPr lang="en-US" sz="6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প্রিয়</a:t>
            </a:r>
            <a:r>
              <a:rPr lang="en-US" sz="6000" dirty="0"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6000" dirty="0" err="1" smtClean="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জন্মভূমি</a:t>
            </a:r>
            <a:endParaRPr lang="en-US" sz="6000" dirty="0">
              <a:solidFill>
                <a:srgbClr val="FFFF0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533400"/>
            <a:ext cx="17526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শিখন</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ফল</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5" name="Rectangle 4"/>
          <p:cNvSpPr/>
          <p:nvPr/>
        </p:nvSpPr>
        <p:spPr>
          <a:xfrm>
            <a:off x="685800" y="2828836"/>
            <a:ext cx="6781800" cy="1815882"/>
          </a:xfrm>
          <a:prstGeom prst="rect">
            <a:avLst/>
          </a:prstGeom>
        </p:spPr>
        <p:txBody>
          <a:bodyPr wrap="square">
            <a:spAutoFit/>
          </a:bodyPr>
          <a:lstStyle/>
          <a:p>
            <a:pPr marL="514350" indent="-514350">
              <a:buFont typeface="+mj-lt"/>
              <a:buAutoNum type="arabicPeriod"/>
            </a:pPr>
            <a:r>
              <a:rPr lang="bn-IN" sz="2800" dirty="0" smtClean="0">
                <a:solidFill>
                  <a:srgbClr val="002060"/>
                </a:solidFill>
                <a:latin typeface="NikoshBAN" pitchFamily="2" charset="0"/>
                <a:cs typeface="NikoshBAN" pitchFamily="2" charset="0"/>
              </a:rPr>
              <a:t>লেখক পরিচিতি বলতে পারবে।</a:t>
            </a:r>
          </a:p>
          <a:p>
            <a:pPr marL="514350" indent="-514350">
              <a:buFont typeface="+mj-lt"/>
              <a:buAutoNum type="arabicPeriod"/>
            </a:pPr>
            <a:r>
              <a:rPr lang="bn-IN" sz="2800" dirty="0" smtClean="0">
                <a:solidFill>
                  <a:srgbClr val="002060"/>
                </a:solidFill>
                <a:latin typeface="NikoshBAN" pitchFamily="2" charset="0"/>
                <a:cs typeface="NikoshBAN" pitchFamily="2" charset="0"/>
              </a:rPr>
              <a:t>বই পড়ার গুরুত্বের বিষয়ে মতামত দিতে পারবে।</a:t>
            </a:r>
          </a:p>
          <a:p>
            <a:pPr marL="514350" indent="-514350">
              <a:buFont typeface="+mj-lt"/>
              <a:buAutoNum type="arabicPeriod"/>
            </a:pPr>
            <a:r>
              <a:rPr lang="bn-IN" sz="2800" dirty="0" smtClean="0">
                <a:solidFill>
                  <a:srgbClr val="002060"/>
                </a:solidFill>
                <a:latin typeface="NikoshBAN" pitchFamily="2" charset="0"/>
                <a:cs typeface="NikoshBAN" pitchFamily="2" charset="0"/>
              </a:rPr>
              <a:t>লাইব্রেরীর প্রয়োজনীয়তা ব্যাখ্যা করতে পারবে।</a:t>
            </a:r>
          </a:p>
          <a:p>
            <a:pPr marL="514350" indent="-514350">
              <a:buFont typeface="+mj-lt"/>
              <a:buAutoNum type="arabicPeriod"/>
            </a:pPr>
            <a:r>
              <a:rPr lang="bn-IN" sz="2800" dirty="0" smtClean="0">
                <a:solidFill>
                  <a:srgbClr val="002060"/>
                </a:solidFill>
                <a:latin typeface="NikoshBAN" pitchFamily="2" charset="0"/>
                <a:cs typeface="NikoshBAN" pitchFamily="2" charset="0"/>
              </a:rPr>
              <a:t>প্রচলিত শিক্ষা ব্যবস্থার ত্রুটি চিহ্নিত করতে পারবে</a:t>
            </a:r>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6" name="Rectangle 5"/>
          <p:cNvSpPr/>
          <p:nvPr/>
        </p:nvSpPr>
        <p:spPr>
          <a:xfrm>
            <a:off x="762000" y="2133600"/>
            <a:ext cx="4783682" cy="523220"/>
          </a:xfrm>
          <a:prstGeom prst="rect">
            <a:avLst/>
          </a:prstGeom>
        </p:spPr>
        <p:txBody>
          <a:bodyPr wrap="none">
            <a:spAutoFit/>
          </a:bodyPr>
          <a:lstStyle/>
          <a:p>
            <a:r>
              <a:rPr lang="bn-BD" sz="2800" dirty="0" smtClean="0">
                <a:solidFill>
                  <a:srgbClr val="002060"/>
                </a:solidFill>
                <a:latin typeface="NikoshBAN" pitchFamily="2" charset="0"/>
                <a:cs typeface="NikoshBAN" pitchFamily="2" charset="0"/>
              </a:rPr>
              <a:t>এই পাঠ শেষে শিক্ষার্থীরা..................... </a:t>
            </a:r>
            <a:endParaRPr lang="en-US" sz="28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ppt_x</p:attrName>
                                        </p:attrNameLst>
                                      </p:cBhvr>
                                      <p:tavLst>
                                        <p:tav tm="0">
                                          <p:val>
                                            <p:strVal val="#ppt_x-.2"/>
                                          </p:val>
                                        </p:tav>
                                        <p:tav tm="100000">
                                          <p:val>
                                            <p:strVal val="#ppt_x"/>
                                          </p:val>
                                        </p:tav>
                                      </p:tavLst>
                                    </p:anim>
                                    <p:anim calcmode="lin" valueType="num">
                                      <p:cBhvr>
                                        <p:cTn id="13"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2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0" dur="2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2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2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7" dur="2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20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2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34" dur="2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20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p:cTn id="40" dur="2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41" dur="2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2895600" y="533400"/>
            <a:ext cx="22098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পূর্বজ্ঞান</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যাচাই</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28674" name="Rectangle 2"/>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0" tIns="0" rIns="44436"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p:nvPr/>
        </p:nvSpPr>
        <p:spPr>
          <a:xfrm>
            <a:off x="304800" y="1228398"/>
            <a:ext cx="8534400" cy="5416868"/>
          </a:xfrm>
          <a:prstGeom prst="rect">
            <a:avLst/>
          </a:prstGeom>
        </p:spPr>
        <p:txBody>
          <a:bodyPr wrap="square">
            <a:spAutoFit/>
          </a:bodyPr>
          <a:lstStyle/>
          <a:p>
            <a:pPr lvl="0" eaLnBrk="0" fontAlgn="base" hangingPunct="0">
              <a:spcBef>
                <a:spcPct val="0"/>
              </a:spcBef>
              <a:spcAft>
                <a:spcPct val="0"/>
              </a:spcAft>
            </a:pPr>
            <a:r>
              <a:rPr lang="bn-IN" sz="2400" dirty="0" smtClean="0">
                <a:solidFill>
                  <a:srgbClr val="002060"/>
                </a:solidFill>
                <a:latin typeface="NikoshBAN" pitchFamily="2" charset="0"/>
                <a:cs typeface="NikoshBAN" pitchFamily="2" charset="0"/>
              </a:rPr>
              <a:t>১</a:t>
            </a:r>
            <a:r>
              <a:rPr lang="en-US" sz="2400" dirty="0" smtClean="0">
                <a:solidFill>
                  <a:srgbClr val="002060"/>
                </a:solidFill>
                <a:latin typeface="NikoshBAN" pitchFamily="2" charset="0"/>
                <a:cs typeface="NikoshBAN" pitchFamily="2" charset="0"/>
              </a:rPr>
              <a:t>. '</a:t>
            </a:r>
            <a:r>
              <a:rPr lang="bn-IN" sz="2400" dirty="0" smtClean="0">
                <a:solidFill>
                  <a:srgbClr val="002060"/>
                </a:solidFill>
                <a:latin typeface="NikoshBAN" pitchFamily="2" charset="0"/>
                <a:cs typeface="NikoshBAN" pitchFamily="2" charset="0"/>
              </a:rPr>
              <a:t>বই পড়া</a:t>
            </a:r>
            <a:r>
              <a:rPr lang="en-US" sz="2400" dirty="0" smtClean="0">
                <a:solidFill>
                  <a:srgbClr val="002060"/>
                </a:solidFill>
                <a:latin typeface="NikoshBAN" pitchFamily="2" charset="0"/>
                <a:cs typeface="NikoshBAN" pitchFamily="2" charset="0"/>
              </a:rPr>
              <a:t>' </a:t>
            </a:r>
            <a:r>
              <a:rPr lang="bn-IN" sz="2400" dirty="0" smtClean="0">
                <a:solidFill>
                  <a:srgbClr val="002060"/>
                </a:solidFill>
                <a:latin typeface="NikoshBAN" pitchFamily="2" charset="0"/>
                <a:cs typeface="NikoshBAN" pitchFamily="2" charset="0"/>
              </a:rPr>
              <a:t>প্রবন্ধে লেখক কাদেরকে অলস </a:t>
            </a:r>
            <a:r>
              <a:rPr lang="bn-IN" sz="2400" dirty="0" smtClean="0">
                <a:solidFill>
                  <a:srgbClr val="002060"/>
                </a:solidFill>
                <a:latin typeface="NikoshBAN" pitchFamily="2" charset="0"/>
                <a:cs typeface="NikoshBAN" pitchFamily="2" charset="0"/>
              </a:rPr>
              <a:t>বলেছেন</a:t>
            </a:r>
            <a:r>
              <a:rPr lang="en-US" sz="2400" dirty="0" smtClean="0">
                <a:solidFill>
                  <a:srgbClr val="002060"/>
                </a:solidFill>
                <a:latin typeface="NikoshBAN" pitchFamily="2" charset="0"/>
                <a:cs typeface="NikoshBAN" pitchFamily="2" charset="0"/>
              </a:rPr>
              <a:t>?</a:t>
            </a:r>
            <a:endParaRPr lang="en-US" sz="2400" dirty="0" smtClean="0">
              <a:solidFill>
                <a:srgbClr val="002060"/>
              </a:solidFill>
              <a:latin typeface="NikoshBAN" pitchFamily="2" charset="0"/>
              <a:cs typeface="NikoshBAN" pitchFamily="2" charset="0"/>
            </a:endParaRPr>
          </a:p>
          <a:p>
            <a:pPr lvl="0" eaLnBrk="0" fontAlgn="base" hangingPunct="0">
              <a:spcBef>
                <a:spcPct val="0"/>
              </a:spcBef>
              <a:spcAft>
                <a:spcPct val="0"/>
              </a:spcAft>
            </a:pPr>
            <a:r>
              <a:rPr lang="en-US" sz="2400" dirty="0" err="1" smtClean="0">
                <a:solidFill>
                  <a:srgbClr val="002060"/>
                </a:solidFill>
                <a:latin typeface="NikoshBAN" pitchFamily="2" charset="0"/>
                <a:cs typeface="NikoshBAN" pitchFamily="2" charset="0"/>
              </a:rPr>
              <a:t>উত্তর</a:t>
            </a:r>
            <a:r>
              <a:rPr lang="en-US" sz="2400" dirty="0" smtClean="0">
                <a:solidFill>
                  <a:srgbClr val="002060"/>
                </a:solidFill>
                <a:latin typeface="NikoshBAN" pitchFamily="2" charset="0"/>
                <a:cs typeface="NikoshBAN" pitchFamily="2" charset="0"/>
              </a:rPr>
              <a:t>- </a:t>
            </a:r>
            <a:r>
              <a:rPr lang="bn-IN" sz="2400" dirty="0" smtClean="0">
                <a:solidFill>
                  <a:srgbClr val="002060"/>
                </a:solidFill>
                <a:latin typeface="NikoshBAN" pitchFamily="2" charset="0"/>
                <a:cs typeface="NikoshBAN" pitchFamily="2" charset="0"/>
              </a:rPr>
              <a:t>যারা </a:t>
            </a:r>
            <a:r>
              <a:rPr lang="bn-IN" sz="2400" dirty="0" smtClean="0">
                <a:solidFill>
                  <a:srgbClr val="002060"/>
                </a:solidFill>
                <a:latin typeface="NikoshBAN" pitchFamily="2" charset="0"/>
                <a:cs typeface="NikoshBAN" pitchFamily="2" charset="0"/>
              </a:rPr>
              <a:t>স্বেচ্ছা</a:t>
            </a:r>
            <a:r>
              <a:rPr lang="en-US" sz="2400" dirty="0" smtClean="0">
                <a:solidFill>
                  <a:srgbClr val="002060"/>
                </a:solidFill>
                <a:latin typeface="NikoshBAN" pitchFamily="2" charset="0"/>
                <a:cs typeface="NikoshBAN" pitchFamily="2" charset="0"/>
              </a:rPr>
              <a:t>য়</a:t>
            </a:r>
            <a:r>
              <a:rPr lang="bn-IN" sz="2400" dirty="0" smtClean="0">
                <a:solidFill>
                  <a:srgbClr val="002060"/>
                </a:solidFill>
                <a:latin typeface="NikoshBAN" pitchFamily="2" charset="0"/>
                <a:cs typeface="NikoshBAN" pitchFamily="2" charset="0"/>
              </a:rPr>
              <a:t> </a:t>
            </a:r>
            <a:r>
              <a:rPr lang="bn-IN" sz="2400" dirty="0" smtClean="0">
                <a:solidFill>
                  <a:srgbClr val="002060"/>
                </a:solidFill>
                <a:latin typeface="NikoshBAN" pitchFamily="2" charset="0"/>
                <a:cs typeface="NikoshBAN" pitchFamily="2" charset="0"/>
              </a:rPr>
              <a:t>বই </a:t>
            </a:r>
            <a:r>
              <a:rPr lang="bn-IN" sz="2400" dirty="0" smtClean="0">
                <a:solidFill>
                  <a:srgbClr val="002060"/>
                </a:solidFill>
                <a:latin typeface="NikoshBAN" pitchFamily="2" charset="0"/>
                <a:cs typeface="NikoshBAN" pitchFamily="2" charset="0"/>
              </a:rPr>
              <a:t>পড়ে</a:t>
            </a:r>
            <a:r>
              <a:rPr lang="en-US" sz="2400" dirty="0" smtClean="0">
                <a:solidFill>
                  <a:srgbClr val="002060"/>
                </a:solidFill>
                <a:latin typeface="NikoshBAN" pitchFamily="2" charset="0"/>
                <a:cs typeface="NikoshBAN" pitchFamily="2" charset="0"/>
              </a:rPr>
              <a:t>।  </a:t>
            </a:r>
            <a:endParaRPr lang="en-US" sz="2400" dirty="0" smtClean="0">
              <a:solidFill>
                <a:srgbClr val="002060"/>
              </a:solidFill>
              <a:latin typeface="NikoshBAN" pitchFamily="2" charset="0"/>
              <a:cs typeface="NikoshBAN" pitchFamily="2" charset="0"/>
            </a:endParaRPr>
          </a:p>
          <a:p>
            <a:pPr lvl="0" eaLnBrk="0" fontAlgn="base" hangingPunct="0">
              <a:spcBef>
                <a:spcPct val="0"/>
              </a:spcBef>
              <a:spcAft>
                <a:spcPct val="0"/>
              </a:spcAft>
            </a:pPr>
            <a:r>
              <a:rPr lang="en-US" sz="2400" dirty="0" smtClean="0">
                <a:solidFill>
                  <a:srgbClr val="002060"/>
                </a:solidFill>
                <a:latin typeface="NikoshBAN" pitchFamily="2" charset="0"/>
                <a:cs typeface="NikoshBAN" pitchFamily="2" charset="0"/>
              </a:rPr>
              <a:t>২. '</a:t>
            </a:r>
            <a:r>
              <a:rPr lang="bn-IN" sz="2400" dirty="0" smtClean="0">
                <a:solidFill>
                  <a:srgbClr val="002060"/>
                </a:solidFill>
                <a:latin typeface="NikoshBAN" pitchFamily="2" charset="0"/>
                <a:cs typeface="NikoshBAN" pitchFamily="2" charset="0"/>
              </a:rPr>
              <a:t>বই পড়া</a:t>
            </a:r>
            <a:r>
              <a:rPr lang="en-US" sz="2400" dirty="0" smtClean="0">
                <a:solidFill>
                  <a:srgbClr val="002060"/>
                </a:solidFill>
                <a:latin typeface="NikoshBAN" pitchFamily="2" charset="0"/>
                <a:cs typeface="NikoshBAN" pitchFamily="2" charset="0"/>
              </a:rPr>
              <a:t>' </a:t>
            </a:r>
            <a:r>
              <a:rPr lang="bn-IN" sz="2400" dirty="0" smtClean="0">
                <a:solidFill>
                  <a:srgbClr val="002060"/>
                </a:solidFill>
                <a:latin typeface="NikoshBAN" pitchFamily="2" charset="0"/>
                <a:cs typeface="NikoshBAN" pitchFamily="2" charset="0"/>
              </a:rPr>
              <a:t>প্রবন্ধে সেকালে কারা ফ্রান্সকে রক্ষা করেছিল</a:t>
            </a:r>
            <a:r>
              <a:rPr lang="en-US" sz="2400" dirty="0" smtClean="0">
                <a:solidFill>
                  <a:srgbClr val="002060"/>
                </a:solidFill>
                <a:latin typeface="NikoshBAN" pitchFamily="2" charset="0"/>
                <a:cs typeface="NikoshBAN" pitchFamily="2" charset="0"/>
              </a:rPr>
              <a:t>?</a:t>
            </a:r>
          </a:p>
          <a:p>
            <a:pPr lvl="0" eaLnBrk="0" fontAlgn="base" hangingPunct="0">
              <a:spcBef>
                <a:spcPct val="0"/>
              </a:spcBef>
              <a:spcAft>
                <a:spcPct val="0"/>
              </a:spcAft>
            </a:pPr>
            <a:r>
              <a:rPr lang="en-US" sz="2400" dirty="0" err="1" smtClean="0">
                <a:solidFill>
                  <a:srgbClr val="002060"/>
                </a:solidFill>
                <a:latin typeface="NikoshBAN" pitchFamily="2" charset="0"/>
                <a:cs typeface="NikoshBAN" pitchFamily="2" charset="0"/>
              </a:rPr>
              <a:t>উত্তর</a:t>
            </a:r>
            <a:r>
              <a:rPr lang="en-US" sz="2400" dirty="0" smtClean="0">
                <a:solidFill>
                  <a:srgbClr val="002060"/>
                </a:solidFill>
                <a:latin typeface="NikoshBAN" pitchFamily="2" charset="0"/>
                <a:cs typeface="NikoshBAN" pitchFamily="2" charset="0"/>
              </a:rPr>
              <a:t>- </a:t>
            </a:r>
            <a:r>
              <a:rPr lang="bn-IN" sz="2400" dirty="0" smtClean="0">
                <a:solidFill>
                  <a:srgbClr val="002060"/>
                </a:solidFill>
                <a:latin typeface="NikoshBAN" pitchFamily="2" charset="0"/>
                <a:cs typeface="NikoshBAN" pitchFamily="2" charset="0"/>
              </a:rPr>
              <a:t>যারা </a:t>
            </a:r>
            <a:r>
              <a:rPr lang="bn-IN" sz="2400" dirty="0" smtClean="0">
                <a:solidFill>
                  <a:srgbClr val="002060"/>
                </a:solidFill>
                <a:latin typeface="NikoshBAN" pitchFamily="2" charset="0"/>
                <a:cs typeface="NikoshBAN" pitchFamily="2" charset="0"/>
              </a:rPr>
              <a:t>পরীক্ষা</a:t>
            </a:r>
            <a:r>
              <a:rPr lang="en-US" sz="2400" dirty="0" smtClean="0">
                <a:solidFill>
                  <a:srgbClr val="002060"/>
                </a:solidFill>
                <a:latin typeface="NikoshBAN" pitchFamily="2" charset="0"/>
                <a:cs typeface="NikoshBAN" pitchFamily="2" charset="0"/>
              </a:rPr>
              <a:t>য়</a:t>
            </a:r>
            <a:r>
              <a:rPr lang="bn-IN" sz="2400" dirty="0" smtClean="0">
                <a:solidFill>
                  <a:srgbClr val="002060"/>
                </a:solidFill>
                <a:latin typeface="NikoshBAN" pitchFamily="2" charset="0"/>
                <a:cs typeface="NikoshBAN" pitchFamily="2" charset="0"/>
              </a:rPr>
              <a:t> </a:t>
            </a:r>
            <a:r>
              <a:rPr lang="bn-IN" sz="2400" dirty="0" smtClean="0">
                <a:solidFill>
                  <a:srgbClr val="002060"/>
                </a:solidFill>
                <a:latin typeface="NikoshBAN" pitchFamily="2" charset="0"/>
                <a:cs typeface="NikoshBAN" pitchFamily="2" charset="0"/>
              </a:rPr>
              <a:t>ভাল </a:t>
            </a:r>
            <a:r>
              <a:rPr lang="bn-IN" sz="2400" dirty="0" smtClean="0">
                <a:solidFill>
                  <a:srgbClr val="002060"/>
                </a:solidFill>
                <a:latin typeface="NikoshBAN" pitchFamily="2" charset="0"/>
                <a:cs typeface="NikoshBAN" pitchFamily="2" charset="0"/>
              </a:rPr>
              <a:t>করেনি</a:t>
            </a:r>
            <a:r>
              <a:rPr lang="en-US" sz="2400" dirty="0" smtClean="0">
                <a:solidFill>
                  <a:srgbClr val="002060"/>
                </a:solidFill>
                <a:latin typeface="NikoshBAN" pitchFamily="2" charset="0"/>
                <a:cs typeface="NikoshBAN" pitchFamily="2" charset="0"/>
              </a:rPr>
              <a:t>।            </a:t>
            </a:r>
            <a:endParaRPr lang="en-US" sz="2400" dirty="0" smtClean="0">
              <a:solidFill>
                <a:srgbClr val="002060"/>
              </a:solidFill>
              <a:latin typeface="NikoshBAN" pitchFamily="2" charset="0"/>
              <a:cs typeface="NikoshBAN" pitchFamily="2" charset="0"/>
            </a:endParaRPr>
          </a:p>
          <a:p>
            <a:pPr lvl="0" eaLnBrk="0" fontAlgn="base" hangingPunct="0">
              <a:spcBef>
                <a:spcPct val="0"/>
              </a:spcBef>
              <a:spcAft>
                <a:spcPct val="0"/>
              </a:spcAft>
            </a:pPr>
            <a:r>
              <a:rPr lang="en-US" sz="2400" dirty="0" smtClean="0">
                <a:solidFill>
                  <a:srgbClr val="002060"/>
                </a:solidFill>
                <a:latin typeface="NikoshBAN" pitchFamily="2" charset="0"/>
                <a:cs typeface="NikoshBAN" pitchFamily="2" charset="0"/>
              </a:rPr>
              <a:t>৩. </a:t>
            </a:r>
            <a:r>
              <a:rPr lang="bn-IN" sz="2400" dirty="0" smtClean="0">
                <a:solidFill>
                  <a:srgbClr val="002060"/>
                </a:solidFill>
                <a:latin typeface="NikoshBAN" pitchFamily="2" charset="0"/>
                <a:cs typeface="NikoshBAN" pitchFamily="2" charset="0"/>
              </a:rPr>
              <a:t>নীতির চর্চা ও দর্শনের চর্চা </a:t>
            </a:r>
            <a:r>
              <a:rPr lang="bn-IN" sz="2400" dirty="0" smtClean="0">
                <a:solidFill>
                  <a:srgbClr val="002060"/>
                </a:solidFill>
                <a:latin typeface="NikoshBAN" pitchFamily="2" charset="0"/>
                <a:cs typeface="NikoshBAN" pitchFamily="2" charset="0"/>
              </a:rPr>
              <a:t>কোথা</a:t>
            </a:r>
            <a:r>
              <a:rPr lang="en-US" sz="2400" dirty="0" smtClean="0">
                <a:solidFill>
                  <a:srgbClr val="002060"/>
                </a:solidFill>
                <a:latin typeface="NikoshBAN" pitchFamily="2" charset="0"/>
                <a:cs typeface="NikoshBAN" pitchFamily="2" charset="0"/>
              </a:rPr>
              <a:t>য়</a:t>
            </a:r>
            <a:r>
              <a:rPr lang="bn-IN" sz="2400" dirty="0" smtClean="0">
                <a:solidFill>
                  <a:srgbClr val="002060"/>
                </a:solidFill>
                <a:latin typeface="NikoshBAN" pitchFamily="2" charset="0"/>
                <a:cs typeface="NikoshBAN" pitchFamily="2" charset="0"/>
              </a:rPr>
              <a:t> হ</a:t>
            </a:r>
            <a:r>
              <a:rPr lang="en-US" sz="2400" dirty="0" smtClean="0">
                <a:solidFill>
                  <a:srgbClr val="002060"/>
                </a:solidFill>
                <a:latin typeface="NikoshBAN" pitchFamily="2" charset="0"/>
                <a:cs typeface="NikoshBAN" pitchFamily="2" charset="0"/>
              </a:rPr>
              <a:t>য়?</a:t>
            </a:r>
            <a:endParaRPr lang="en-US" sz="2400" dirty="0" smtClean="0">
              <a:solidFill>
                <a:srgbClr val="002060"/>
              </a:solidFill>
              <a:latin typeface="NikoshBAN" pitchFamily="2" charset="0"/>
              <a:cs typeface="NikoshBAN" pitchFamily="2" charset="0"/>
            </a:endParaRPr>
          </a:p>
          <a:p>
            <a:pPr lvl="0" eaLnBrk="0" fontAlgn="base" hangingPunct="0">
              <a:spcBef>
                <a:spcPct val="0"/>
              </a:spcBef>
              <a:spcAft>
                <a:spcPct val="0"/>
              </a:spcAft>
            </a:pP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উত্তর</a:t>
            </a:r>
            <a:r>
              <a:rPr lang="en-US" sz="2400" dirty="0" smtClean="0">
                <a:solidFill>
                  <a:srgbClr val="002060"/>
                </a:solidFill>
                <a:latin typeface="NikoshBAN" pitchFamily="2" charset="0"/>
                <a:cs typeface="NikoshBAN" pitchFamily="2" charset="0"/>
              </a:rPr>
              <a:t>- </a:t>
            </a:r>
            <a:r>
              <a:rPr lang="bn-IN" sz="2400" dirty="0" smtClean="0">
                <a:solidFill>
                  <a:srgbClr val="002060"/>
                </a:solidFill>
                <a:latin typeface="NikoshBAN" pitchFamily="2" charset="0"/>
                <a:cs typeface="NikoshBAN" pitchFamily="2" charset="0"/>
              </a:rPr>
              <a:t>ঘরে ও </a:t>
            </a:r>
            <a:r>
              <a:rPr lang="bn-IN" sz="2400" dirty="0" smtClean="0">
                <a:solidFill>
                  <a:srgbClr val="002060"/>
                </a:solidFill>
                <a:latin typeface="NikoshBAN" pitchFamily="2" charset="0"/>
                <a:cs typeface="NikoshBAN" pitchFamily="2" charset="0"/>
              </a:rPr>
              <a:t>গুহা</a:t>
            </a:r>
            <a:r>
              <a:rPr lang="en-US" sz="2400" dirty="0" smtClean="0">
                <a:solidFill>
                  <a:srgbClr val="002060"/>
                </a:solidFill>
                <a:latin typeface="NikoshBAN" pitchFamily="2" charset="0"/>
                <a:cs typeface="NikoshBAN" pitchFamily="2" charset="0"/>
              </a:rPr>
              <a:t>য়</a:t>
            </a:r>
            <a:endParaRPr lang="en-US" sz="2400" dirty="0" smtClean="0">
              <a:solidFill>
                <a:srgbClr val="002060"/>
              </a:solidFill>
              <a:latin typeface="NikoshBAN" pitchFamily="2" charset="0"/>
              <a:cs typeface="NikoshBAN" pitchFamily="2" charset="0"/>
            </a:endParaRPr>
          </a:p>
          <a:p>
            <a:pPr lvl="0" eaLnBrk="0" fontAlgn="base" hangingPunct="0">
              <a:spcBef>
                <a:spcPct val="0"/>
              </a:spcBef>
              <a:spcAft>
                <a:spcPct val="0"/>
              </a:spcAft>
            </a:pPr>
            <a:r>
              <a:rPr lang="en-US" sz="2400" dirty="0" smtClean="0">
                <a:solidFill>
                  <a:srgbClr val="002060"/>
                </a:solidFill>
                <a:latin typeface="NikoshBAN" pitchFamily="2" charset="0"/>
                <a:cs typeface="NikoshBAN" pitchFamily="2" charset="0"/>
              </a:rPr>
              <a:t>৪. </a:t>
            </a:r>
            <a:r>
              <a:rPr lang="bn-IN" sz="2400" dirty="0" smtClean="0">
                <a:solidFill>
                  <a:srgbClr val="002060"/>
                </a:solidFill>
                <a:latin typeface="NikoshBAN" pitchFamily="2" charset="0"/>
                <a:cs typeface="NikoshBAN" pitchFamily="2" charset="0"/>
              </a:rPr>
              <a:t>মানুষের সর্বশ্রেষ্ঠ শখ কোনটি</a:t>
            </a:r>
            <a:r>
              <a:rPr lang="en-US" sz="2400" dirty="0" smtClean="0">
                <a:solidFill>
                  <a:srgbClr val="002060"/>
                </a:solidFill>
                <a:latin typeface="NikoshBAN" pitchFamily="2" charset="0"/>
                <a:cs typeface="NikoshBAN" pitchFamily="2" charset="0"/>
              </a:rPr>
              <a:t>?</a:t>
            </a:r>
          </a:p>
          <a:p>
            <a:pPr lvl="0" eaLnBrk="0" fontAlgn="base" hangingPunct="0">
              <a:spcBef>
                <a:spcPct val="0"/>
              </a:spcBef>
              <a:spcAft>
                <a:spcPct val="0"/>
              </a:spcAft>
            </a:pPr>
            <a:r>
              <a:rPr lang="en-US" sz="2400" dirty="0" err="1" smtClean="0">
                <a:solidFill>
                  <a:srgbClr val="002060"/>
                </a:solidFill>
                <a:latin typeface="NikoshBAN" pitchFamily="2" charset="0"/>
                <a:cs typeface="NikoshBAN" pitchFamily="2" charset="0"/>
              </a:rPr>
              <a:t>উত্তর</a:t>
            </a:r>
            <a:r>
              <a:rPr lang="en-US" sz="2400" dirty="0" smtClean="0">
                <a:solidFill>
                  <a:srgbClr val="002060"/>
                </a:solidFill>
                <a:latin typeface="NikoshBAN" pitchFamily="2" charset="0"/>
                <a:cs typeface="NikoshBAN" pitchFamily="2" charset="0"/>
              </a:rPr>
              <a:t>-</a:t>
            </a:r>
            <a:r>
              <a:rPr lang="bn-IN" sz="2400" dirty="0" smtClean="0">
                <a:solidFill>
                  <a:srgbClr val="002060"/>
                </a:solidFill>
                <a:latin typeface="NikoshBAN" pitchFamily="2" charset="0"/>
                <a:cs typeface="NikoshBAN" pitchFamily="2" charset="0"/>
              </a:rPr>
              <a:t>বই পড়া</a:t>
            </a:r>
            <a:endParaRPr lang="en-US" sz="2400" dirty="0" smtClean="0">
              <a:solidFill>
                <a:srgbClr val="002060"/>
              </a:solidFill>
              <a:latin typeface="NikoshBAN" pitchFamily="2" charset="0"/>
              <a:cs typeface="NikoshBAN" pitchFamily="2" charset="0"/>
            </a:endParaRPr>
          </a:p>
          <a:p>
            <a:pPr lvl="0" eaLnBrk="0" fontAlgn="base" hangingPunct="0">
              <a:spcBef>
                <a:spcPct val="0"/>
              </a:spcBef>
              <a:spcAft>
                <a:spcPct val="0"/>
              </a:spcAft>
            </a:pPr>
            <a:r>
              <a:rPr lang="en-US" sz="2400" dirty="0" smtClean="0">
                <a:solidFill>
                  <a:srgbClr val="002060"/>
                </a:solidFill>
                <a:latin typeface="NikoshBAN" pitchFamily="2" charset="0"/>
                <a:cs typeface="NikoshBAN" pitchFamily="2" charset="0"/>
              </a:rPr>
              <a:t>৫. </a:t>
            </a:r>
            <a:r>
              <a:rPr lang="bn-IN" sz="2400" dirty="0" smtClean="0">
                <a:solidFill>
                  <a:srgbClr val="002060"/>
                </a:solidFill>
                <a:latin typeface="NikoshBAN" pitchFamily="2" charset="0"/>
                <a:cs typeface="NikoshBAN" pitchFamily="2" charset="0"/>
              </a:rPr>
              <a:t>যে জাতি যত নিরানন্দ সে জাতি তত কী</a:t>
            </a:r>
            <a:r>
              <a:rPr lang="en-US" sz="2400" dirty="0" smtClean="0">
                <a:solidFill>
                  <a:srgbClr val="002060"/>
                </a:solidFill>
                <a:latin typeface="NikoshBAN" pitchFamily="2" charset="0"/>
                <a:cs typeface="NikoshBAN" pitchFamily="2" charset="0"/>
              </a:rPr>
              <a:t>?</a:t>
            </a:r>
          </a:p>
          <a:p>
            <a:pPr lvl="0" eaLnBrk="0" fontAlgn="base" hangingPunct="0">
              <a:spcBef>
                <a:spcPct val="0"/>
              </a:spcBef>
              <a:spcAft>
                <a:spcPct val="0"/>
              </a:spcAft>
            </a:pPr>
            <a:r>
              <a:rPr lang="en-US" sz="2400" dirty="0" err="1" smtClean="0">
                <a:solidFill>
                  <a:srgbClr val="002060"/>
                </a:solidFill>
                <a:latin typeface="NikoshBAN" pitchFamily="2" charset="0"/>
                <a:cs typeface="NikoshBAN" pitchFamily="2" charset="0"/>
              </a:rPr>
              <a:t>উত্তর</a:t>
            </a:r>
            <a:r>
              <a:rPr lang="en-US" sz="2400" dirty="0" smtClean="0">
                <a:solidFill>
                  <a:srgbClr val="002060"/>
                </a:solidFill>
                <a:latin typeface="NikoshBAN" pitchFamily="2" charset="0"/>
                <a:cs typeface="NikoshBAN" pitchFamily="2" charset="0"/>
              </a:rPr>
              <a:t>- </a:t>
            </a:r>
            <a:r>
              <a:rPr lang="bn-IN" sz="2400" dirty="0" smtClean="0">
                <a:solidFill>
                  <a:srgbClr val="002060"/>
                </a:solidFill>
                <a:latin typeface="NikoshBAN" pitchFamily="2" charset="0"/>
                <a:cs typeface="NikoshBAN" pitchFamily="2" charset="0"/>
              </a:rPr>
              <a:t>নির্জীব</a:t>
            </a:r>
            <a:endParaRPr lang="en-US" sz="2400" dirty="0" smtClean="0">
              <a:solidFill>
                <a:srgbClr val="002060"/>
              </a:solidFill>
              <a:latin typeface="NikoshBAN" pitchFamily="2" charset="0"/>
              <a:cs typeface="NikoshBAN" pitchFamily="2" charset="0"/>
            </a:endParaRPr>
          </a:p>
          <a:p>
            <a:pPr lvl="0" eaLnBrk="0" fontAlgn="base" hangingPunct="0">
              <a:spcBef>
                <a:spcPct val="0"/>
              </a:spcBef>
              <a:spcAft>
                <a:spcPct val="0"/>
              </a:spcAft>
            </a:pPr>
            <a:r>
              <a:rPr lang="en-US" sz="2400" dirty="0" smtClean="0">
                <a:solidFill>
                  <a:srgbClr val="002060"/>
                </a:solidFill>
                <a:latin typeface="NikoshBAN" pitchFamily="2" charset="0"/>
                <a:cs typeface="NikoshBAN" pitchFamily="2" charset="0"/>
              </a:rPr>
              <a:t>৬. </a:t>
            </a:r>
            <a:r>
              <a:rPr lang="bn-IN" sz="2400" dirty="0" smtClean="0">
                <a:solidFill>
                  <a:srgbClr val="002060"/>
                </a:solidFill>
                <a:latin typeface="NikoshBAN" pitchFamily="2" charset="0"/>
                <a:cs typeface="NikoshBAN" pitchFamily="2" charset="0"/>
              </a:rPr>
              <a:t>কীসের সম্পর্কে মানুষের মনপ্রাণ সজীব</a:t>
            </a:r>
            <a:r>
              <a:rPr lang="en-US" sz="2400" dirty="0" smtClean="0">
                <a:solidFill>
                  <a:srgbClr val="002060"/>
                </a:solidFill>
                <a:latin typeface="NikoshBAN" pitchFamily="2" charset="0"/>
                <a:cs typeface="NikoshBAN" pitchFamily="2" charset="0"/>
              </a:rPr>
              <a:t>, </a:t>
            </a:r>
            <a:r>
              <a:rPr lang="bn-IN" sz="2400" dirty="0" smtClean="0">
                <a:solidFill>
                  <a:srgbClr val="002060"/>
                </a:solidFill>
                <a:latin typeface="NikoshBAN" pitchFamily="2" charset="0"/>
                <a:cs typeface="NikoshBAN" pitchFamily="2" charset="0"/>
              </a:rPr>
              <a:t>সতেজ ও সজাগ </a:t>
            </a:r>
            <a:r>
              <a:rPr lang="bn-IN" sz="2400" dirty="0" smtClean="0">
                <a:solidFill>
                  <a:srgbClr val="002060"/>
                </a:solidFill>
                <a:latin typeface="NikoshBAN" pitchFamily="2" charset="0"/>
                <a:cs typeface="NikoshBAN" pitchFamily="2" charset="0"/>
              </a:rPr>
              <a:t>হ</a:t>
            </a:r>
            <a:r>
              <a:rPr lang="en-US" sz="2400" dirty="0" smtClean="0">
                <a:solidFill>
                  <a:srgbClr val="002060"/>
                </a:solidFill>
                <a:latin typeface="NikoshBAN" pitchFamily="2" charset="0"/>
                <a:cs typeface="NikoshBAN" pitchFamily="2" charset="0"/>
              </a:rPr>
              <a:t>য়?</a:t>
            </a:r>
            <a:endParaRPr lang="en-US" sz="2400" dirty="0" smtClean="0">
              <a:solidFill>
                <a:srgbClr val="002060"/>
              </a:solidFill>
              <a:latin typeface="NikoshBAN" pitchFamily="2" charset="0"/>
              <a:cs typeface="NikoshBAN" pitchFamily="2" charset="0"/>
            </a:endParaRPr>
          </a:p>
          <a:p>
            <a:pPr lvl="0" eaLnBrk="0" fontAlgn="base" hangingPunct="0">
              <a:spcBef>
                <a:spcPct val="0"/>
              </a:spcBef>
              <a:spcAft>
                <a:spcPct val="0"/>
              </a:spcAft>
            </a:pPr>
            <a:r>
              <a:rPr lang="en-US" sz="2400" dirty="0" err="1" smtClean="0">
                <a:solidFill>
                  <a:srgbClr val="002060"/>
                </a:solidFill>
                <a:latin typeface="NikoshBAN" pitchFamily="2" charset="0"/>
                <a:cs typeface="NikoshBAN" pitchFamily="2" charset="0"/>
              </a:rPr>
              <a:t>উত্তর</a:t>
            </a:r>
            <a:r>
              <a:rPr lang="en-US" sz="2400" dirty="0" smtClean="0">
                <a:solidFill>
                  <a:srgbClr val="002060"/>
                </a:solidFill>
                <a:latin typeface="NikoshBAN" pitchFamily="2" charset="0"/>
                <a:cs typeface="NikoshBAN" pitchFamily="2" charset="0"/>
              </a:rPr>
              <a:t>-</a:t>
            </a:r>
            <a:r>
              <a:rPr lang="bn-IN" sz="2400" dirty="0" smtClean="0">
                <a:solidFill>
                  <a:srgbClr val="002060"/>
                </a:solidFill>
                <a:latin typeface="NikoshBAN" pitchFamily="2" charset="0"/>
                <a:cs typeface="NikoshBAN" pitchFamily="2" charset="0"/>
              </a:rPr>
              <a:t>বই পড়া</a:t>
            </a:r>
            <a:endParaRPr lang="en-US" sz="2400" dirty="0" smtClean="0">
              <a:solidFill>
                <a:srgbClr val="002060"/>
              </a:solidFill>
              <a:latin typeface="NikoshBAN" pitchFamily="2" charset="0"/>
              <a:cs typeface="NikoshBAN" pitchFamily="2" charset="0"/>
            </a:endParaRPr>
          </a:p>
          <a:p>
            <a:pPr lvl="0" eaLnBrk="0" fontAlgn="base" hangingPunct="0">
              <a:spcBef>
                <a:spcPct val="0"/>
              </a:spcBef>
              <a:spcAft>
                <a:spcPct val="0"/>
              </a:spcAft>
            </a:pPr>
            <a:r>
              <a:rPr lang="en-US" sz="2400" dirty="0" smtClean="0">
                <a:solidFill>
                  <a:srgbClr val="002060"/>
                </a:solidFill>
                <a:latin typeface="NikoshBAN" pitchFamily="2" charset="0"/>
                <a:cs typeface="NikoshBAN" pitchFamily="2" charset="0"/>
              </a:rPr>
              <a:t>৭. </a:t>
            </a:r>
            <a:r>
              <a:rPr lang="bn-IN" sz="2400" dirty="0" smtClean="0">
                <a:solidFill>
                  <a:srgbClr val="002060"/>
                </a:solidFill>
                <a:latin typeface="NikoshBAN" pitchFamily="2" charset="0"/>
                <a:cs typeface="NikoshBAN" pitchFamily="2" charset="0"/>
              </a:rPr>
              <a:t>আমাদের দেশের স্কুল</a:t>
            </a:r>
            <a:r>
              <a:rPr lang="en-US" sz="2400" dirty="0" smtClean="0">
                <a:solidFill>
                  <a:srgbClr val="002060"/>
                </a:solidFill>
                <a:latin typeface="NikoshBAN" pitchFamily="2" charset="0"/>
                <a:cs typeface="NikoshBAN" pitchFamily="2" charset="0"/>
              </a:rPr>
              <a:t>-</a:t>
            </a:r>
            <a:r>
              <a:rPr lang="bn-IN" sz="2400" dirty="0" smtClean="0">
                <a:solidFill>
                  <a:srgbClr val="002060"/>
                </a:solidFill>
                <a:latin typeface="NikoshBAN" pitchFamily="2" charset="0"/>
                <a:cs typeface="NikoshBAN" pitchFamily="2" charset="0"/>
              </a:rPr>
              <a:t>কলেজের শিক্ষা পদ্ধতি কেমন</a:t>
            </a:r>
            <a:r>
              <a:rPr lang="en-US" sz="2400" dirty="0" smtClean="0">
                <a:solidFill>
                  <a:srgbClr val="002060"/>
                </a:solidFill>
                <a:latin typeface="NikoshBAN" pitchFamily="2" charset="0"/>
                <a:cs typeface="NikoshBAN" pitchFamily="2" charset="0"/>
              </a:rPr>
              <a:t>?</a:t>
            </a:r>
          </a:p>
          <a:p>
            <a:pPr lvl="0" eaLnBrk="0" fontAlgn="base" hangingPunct="0">
              <a:spcBef>
                <a:spcPct val="0"/>
              </a:spcBef>
              <a:spcAft>
                <a:spcPct val="0"/>
              </a:spcAft>
            </a:pPr>
            <a:r>
              <a:rPr lang="en-US" sz="2400" dirty="0" err="1" smtClean="0">
                <a:solidFill>
                  <a:srgbClr val="002060"/>
                </a:solidFill>
                <a:latin typeface="NikoshBAN" pitchFamily="2" charset="0"/>
                <a:cs typeface="NikoshBAN" pitchFamily="2" charset="0"/>
              </a:rPr>
              <a:t>উত্তর</a:t>
            </a:r>
            <a:r>
              <a:rPr lang="en-US" sz="2400" dirty="0" smtClean="0">
                <a:solidFill>
                  <a:srgbClr val="002060"/>
                </a:solidFill>
                <a:latin typeface="NikoshBAN" pitchFamily="2" charset="0"/>
                <a:cs typeface="NikoshBAN" pitchFamily="2" charset="0"/>
              </a:rPr>
              <a:t>-</a:t>
            </a:r>
            <a:r>
              <a:rPr lang="bn-IN" sz="2400" dirty="0" smtClean="0">
                <a:solidFill>
                  <a:srgbClr val="002060"/>
                </a:solidFill>
                <a:latin typeface="NikoshBAN" pitchFamily="2" charset="0"/>
                <a:cs typeface="NikoshBAN" pitchFamily="2" charset="0"/>
              </a:rPr>
              <a:t>ত্রুটিপূর্ণ </a:t>
            </a:r>
            <a:endParaRPr lang="en-US" sz="2400" dirty="0" smtClean="0">
              <a:solidFill>
                <a:srgbClr val="002060"/>
              </a:solidFill>
              <a:latin typeface="NikoshBAN" pitchFamily="2" charset="0"/>
              <a:cs typeface="NikoshBAN" pitchFamily="2" charset="0"/>
            </a:endParaRPr>
          </a:p>
        </p:txBody>
      </p:sp>
      <p:sp>
        <p:nvSpPr>
          <p:cNvPr id="25" name="Rectangle 24"/>
          <p:cNvSpPr/>
          <p:nvPr/>
        </p:nvSpPr>
        <p:spPr>
          <a:xfrm>
            <a:off x="381000" y="1600200"/>
            <a:ext cx="2667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81000" y="2362200"/>
            <a:ext cx="3124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1000" y="3124200"/>
            <a:ext cx="2667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81000" y="3810000"/>
            <a:ext cx="2667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81000" y="4495800"/>
            <a:ext cx="2667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1000" y="5257800"/>
            <a:ext cx="2667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28600" y="6019800"/>
            <a:ext cx="2667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2000" fill="hold"/>
                                        <p:tgtEl>
                                          <p:spTgt spid="24"/>
                                        </p:tgtEl>
                                        <p:attrNameLst>
                                          <p:attrName>ppt_x</p:attrName>
                                        </p:attrNameLst>
                                      </p:cBhvr>
                                      <p:tavLst>
                                        <p:tav tm="0">
                                          <p:val>
                                            <p:strVal val="#ppt_x-.2"/>
                                          </p:val>
                                        </p:tav>
                                        <p:tav tm="100000">
                                          <p:val>
                                            <p:strVal val="#ppt_x"/>
                                          </p:val>
                                        </p:tav>
                                      </p:tavLst>
                                    </p:anim>
                                    <p:anim calcmode="lin" valueType="num">
                                      <p:cBhvr>
                                        <p:cTn id="15" dur="2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6" dur="2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xit" presetSubtype="12" fill="hold" grpId="0" nodeType="clickEffect">
                                  <p:stCondLst>
                                    <p:cond delay="0"/>
                                  </p:stCondLst>
                                  <p:childTnLst>
                                    <p:animEffect transition="out" filter="strips(downLeft)">
                                      <p:cBhvr>
                                        <p:cTn id="20" dur="2000"/>
                                        <p:tgtEl>
                                          <p:spTgt spid="25"/>
                                        </p:tgtEl>
                                      </p:cBhvr>
                                    </p:animEffect>
                                    <p:set>
                                      <p:cBhvr>
                                        <p:cTn id="21" dur="1" fill="hold">
                                          <p:stCondLst>
                                            <p:cond delay="19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8" presetClass="exit" presetSubtype="12" fill="hold" grpId="0" nodeType="clickEffect">
                                  <p:stCondLst>
                                    <p:cond delay="0"/>
                                  </p:stCondLst>
                                  <p:childTnLst>
                                    <p:animEffect transition="out" filter="strips(downLeft)">
                                      <p:cBhvr>
                                        <p:cTn id="25" dur="2000"/>
                                        <p:tgtEl>
                                          <p:spTgt spid="26"/>
                                        </p:tgtEl>
                                      </p:cBhvr>
                                    </p:animEffect>
                                    <p:set>
                                      <p:cBhvr>
                                        <p:cTn id="26" dur="1" fill="hold">
                                          <p:stCondLst>
                                            <p:cond delay="1999"/>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xit" presetSubtype="12" fill="hold" grpId="0" nodeType="clickEffect">
                                  <p:stCondLst>
                                    <p:cond delay="0"/>
                                  </p:stCondLst>
                                  <p:childTnLst>
                                    <p:animEffect transition="out" filter="strips(downLeft)">
                                      <p:cBhvr>
                                        <p:cTn id="30" dur="2000"/>
                                        <p:tgtEl>
                                          <p:spTgt spid="27"/>
                                        </p:tgtEl>
                                      </p:cBhvr>
                                    </p:animEffect>
                                    <p:set>
                                      <p:cBhvr>
                                        <p:cTn id="31" dur="1" fill="hold">
                                          <p:stCondLst>
                                            <p:cond delay="1999"/>
                                          </p:stCondLst>
                                        </p:cTn>
                                        <p:tgtEl>
                                          <p:spTgt spid="2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8" presetClass="exit" presetSubtype="12" fill="hold" grpId="0" nodeType="clickEffect">
                                  <p:stCondLst>
                                    <p:cond delay="0"/>
                                  </p:stCondLst>
                                  <p:childTnLst>
                                    <p:animEffect transition="out" filter="strips(downLeft)">
                                      <p:cBhvr>
                                        <p:cTn id="35" dur="2000"/>
                                        <p:tgtEl>
                                          <p:spTgt spid="28"/>
                                        </p:tgtEl>
                                      </p:cBhvr>
                                    </p:animEffect>
                                    <p:set>
                                      <p:cBhvr>
                                        <p:cTn id="36" dur="1" fill="hold">
                                          <p:stCondLst>
                                            <p:cond delay="1999"/>
                                          </p:stCondLst>
                                        </p:cTn>
                                        <p:tgtEl>
                                          <p:spTgt spid="2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8" presetClass="exit" presetSubtype="12" fill="hold" grpId="0" nodeType="clickEffect">
                                  <p:stCondLst>
                                    <p:cond delay="0"/>
                                  </p:stCondLst>
                                  <p:childTnLst>
                                    <p:animEffect transition="out" filter="strips(downLeft)">
                                      <p:cBhvr>
                                        <p:cTn id="40" dur="2000"/>
                                        <p:tgtEl>
                                          <p:spTgt spid="29"/>
                                        </p:tgtEl>
                                      </p:cBhvr>
                                    </p:animEffect>
                                    <p:set>
                                      <p:cBhvr>
                                        <p:cTn id="41" dur="1" fill="hold">
                                          <p:stCondLst>
                                            <p:cond delay="1999"/>
                                          </p:stCondLst>
                                        </p:cTn>
                                        <p:tgtEl>
                                          <p:spTgt spid="2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8" presetClass="exit" presetSubtype="12" fill="hold" grpId="0" nodeType="clickEffect">
                                  <p:stCondLst>
                                    <p:cond delay="0"/>
                                  </p:stCondLst>
                                  <p:childTnLst>
                                    <p:animEffect transition="out" filter="strips(downLeft)">
                                      <p:cBhvr>
                                        <p:cTn id="45" dur="2000"/>
                                        <p:tgtEl>
                                          <p:spTgt spid="30"/>
                                        </p:tgtEl>
                                      </p:cBhvr>
                                    </p:animEffect>
                                    <p:set>
                                      <p:cBhvr>
                                        <p:cTn id="46" dur="1" fill="hold">
                                          <p:stCondLst>
                                            <p:cond delay="1999"/>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8" presetClass="exit" presetSubtype="12" fill="hold" grpId="0" nodeType="clickEffect">
                                  <p:stCondLst>
                                    <p:cond delay="0"/>
                                  </p:stCondLst>
                                  <p:childTnLst>
                                    <p:animEffect transition="out" filter="strips(downLeft)">
                                      <p:cBhvr>
                                        <p:cTn id="50" dur="2000"/>
                                        <p:tgtEl>
                                          <p:spTgt spid="31"/>
                                        </p:tgtEl>
                                      </p:cBhvr>
                                    </p:animEffect>
                                    <p:set>
                                      <p:cBhvr>
                                        <p:cTn id="51"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animBg="1"/>
      <p:bldP spid="26" grpId="0" animBg="1"/>
      <p:bldP spid="27"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381000"/>
            <a:ext cx="2819400" cy="646331"/>
          </a:xfrm>
          <a:prstGeom prst="rect">
            <a:avLst/>
          </a:prstGeom>
          <a:noFill/>
          <a:ln>
            <a:solidFill>
              <a:srgbClr val="002060"/>
            </a:solidFill>
          </a:ln>
        </p:spPr>
        <p:txBody>
          <a:bodyPr wrap="square" rtlCol="0">
            <a:spAutoFit/>
            <a:scene3d>
              <a:camera prst="obliqueTopLeft"/>
              <a:lightRig rig="threePt" dir="t"/>
            </a:scene3d>
          </a:bodyPr>
          <a:lstStyle/>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লেখক</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পরিচিতি</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pic>
        <p:nvPicPr>
          <p:cNvPr id="3" name="Picture 2" descr="Beautiful Blue Flowers Wallpapers 4.jpg"/>
          <p:cNvPicPr>
            <a:picLocks noChangeAspect="1"/>
          </p:cNvPicPr>
          <p:nvPr/>
        </p:nvPicPr>
        <p:blipFill>
          <a:blip r:embed="rId3"/>
          <a:stretch>
            <a:fillRect/>
          </a:stretch>
        </p:blipFill>
        <p:spPr>
          <a:xfrm>
            <a:off x="3810000" y="1905000"/>
            <a:ext cx="1865760" cy="23080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5791200" y="1295400"/>
            <a:ext cx="2971800" cy="954107"/>
          </a:xfrm>
          <a:prstGeom prst="rect">
            <a:avLst/>
          </a:prstGeom>
          <a:ln>
            <a:solidFill>
              <a:srgbClr val="002060"/>
            </a:solidFill>
          </a:ln>
        </p:spPr>
        <p:txBody>
          <a:bodyPr wrap="square">
            <a:spAutoFit/>
          </a:bodyPr>
          <a:lstStyle/>
          <a:p>
            <a:r>
              <a:rPr lang="as-IN" sz="2800" dirty="0" smtClean="0">
                <a:solidFill>
                  <a:srgbClr val="002060"/>
                </a:solidFill>
                <a:latin typeface="NikoshBAN" pitchFamily="2" charset="0"/>
                <a:cs typeface="NikoshBAN" pitchFamily="2" charset="0"/>
              </a:rPr>
              <a:t>৭ই আগস্ট ১৮৬৮ খ্রিষ্টাব্দে</a:t>
            </a:r>
            <a:endParaRPr lang="en-US" sz="2800" dirty="0" smtClean="0">
              <a:solidFill>
                <a:srgbClr val="002060"/>
              </a:solidFill>
              <a:latin typeface="NikoshBAN" pitchFamily="2" charset="0"/>
              <a:cs typeface="NikoshBAN" pitchFamily="2" charset="0"/>
            </a:endParaRPr>
          </a:p>
          <a:p>
            <a:r>
              <a:rPr lang="as-IN" sz="2800" dirty="0" smtClean="0">
                <a:solidFill>
                  <a:srgbClr val="002060"/>
                </a:solidFill>
                <a:latin typeface="NikoshBAN" pitchFamily="2" charset="0"/>
                <a:cs typeface="NikoshBAN" pitchFamily="2" charset="0"/>
              </a:rPr>
              <a:t> যশোরে জন্মগ্রহণ করেন</a:t>
            </a:r>
            <a:endParaRPr lang="en-US" sz="2800" dirty="0">
              <a:solidFill>
                <a:srgbClr val="002060"/>
              </a:solidFill>
              <a:latin typeface="NikoshBAN" pitchFamily="2" charset="0"/>
              <a:cs typeface="NikoshBAN" pitchFamily="2" charset="0"/>
            </a:endParaRPr>
          </a:p>
        </p:txBody>
      </p:sp>
      <p:sp>
        <p:nvSpPr>
          <p:cNvPr id="5" name="Rectangle 4"/>
          <p:cNvSpPr/>
          <p:nvPr/>
        </p:nvSpPr>
        <p:spPr>
          <a:xfrm>
            <a:off x="5867400" y="2743200"/>
            <a:ext cx="2895600" cy="1384995"/>
          </a:xfrm>
          <a:prstGeom prst="rect">
            <a:avLst/>
          </a:prstGeom>
          <a:ln>
            <a:solidFill>
              <a:srgbClr val="002060"/>
            </a:solidFill>
          </a:ln>
        </p:spPr>
        <p:txBody>
          <a:bodyPr wrap="square">
            <a:spAutoFit/>
          </a:bodyPr>
          <a:lstStyle/>
          <a:p>
            <a:r>
              <a:rPr lang="as-IN" sz="2800" dirty="0" smtClean="0">
                <a:solidFill>
                  <a:srgbClr val="002060"/>
                </a:solidFill>
                <a:latin typeface="NikoshBAN" pitchFamily="2" charset="0"/>
                <a:cs typeface="NikoshBAN" pitchFamily="2" charset="0"/>
              </a:rPr>
              <a:t>তাঁর পৈতৃক নিবাস ছিল </a:t>
            </a:r>
            <a:endParaRPr lang="en-US" sz="2800" dirty="0" smtClean="0">
              <a:solidFill>
                <a:srgbClr val="002060"/>
              </a:solidFill>
              <a:latin typeface="NikoshBAN" pitchFamily="2" charset="0"/>
              <a:cs typeface="NikoshBAN" pitchFamily="2" charset="0"/>
            </a:endParaRPr>
          </a:p>
          <a:p>
            <a:r>
              <a:rPr lang="en-US" sz="2800" dirty="0" smtClean="0">
                <a:solidFill>
                  <a:srgbClr val="002060"/>
                </a:solidFill>
                <a:latin typeface="NikoshBAN" pitchFamily="2" charset="0"/>
                <a:cs typeface="NikoshBAN" pitchFamily="2" charset="0"/>
              </a:rPr>
              <a:t>       </a:t>
            </a:r>
            <a:r>
              <a:rPr lang="as-IN" sz="2800" dirty="0" smtClean="0">
                <a:solidFill>
                  <a:srgbClr val="002060"/>
                </a:solidFill>
                <a:latin typeface="NikoshBAN" pitchFamily="2" charset="0"/>
                <a:cs typeface="NikoshBAN" pitchFamily="2" charset="0"/>
              </a:rPr>
              <a:t>পাবনা জেলায় </a:t>
            </a:r>
            <a:endParaRPr lang="en-US" sz="2800" dirty="0" smtClean="0">
              <a:solidFill>
                <a:srgbClr val="002060"/>
              </a:solidFill>
              <a:latin typeface="NikoshBAN" pitchFamily="2" charset="0"/>
              <a:cs typeface="NikoshBAN" pitchFamily="2" charset="0"/>
            </a:endParaRPr>
          </a:p>
          <a:p>
            <a:r>
              <a:rPr lang="en-US" sz="2800" dirty="0" smtClean="0">
                <a:solidFill>
                  <a:srgbClr val="002060"/>
                </a:solidFill>
                <a:latin typeface="NikoshBAN" pitchFamily="2" charset="0"/>
                <a:cs typeface="NikoshBAN" pitchFamily="2" charset="0"/>
              </a:rPr>
              <a:t>       </a:t>
            </a:r>
            <a:r>
              <a:rPr lang="as-IN" sz="2800" dirty="0" smtClean="0">
                <a:solidFill>
                  <a:srgbClr val="002060"/>
                </a:solidFill>
                <a:latin typeface="NikoshBAN" pitchFamily="2" charset="0"/>
                <a:cs typeface="NikoshBAN" pitchFamily="2" charset="0"/>
              </a:rPr>
              <a:t>হরিপুর গ্রামে।</a:t>
            </a:r>
            <a:endParaRPr lang="en-US" sz="2800" dirty="0">
              <a:solidFill>
                <a:srgbClr val="002060"/>
              </a:solidFill>
              <a:latin typeface="NikoshBAN" pitchFamily="2" charset="0"/>
              <a:cs typeface="NikoshBAN" pitchFamily="2" charset="0"/>
            </a:endParaRPr>
          </a:p>
        </p:txBody>
      </p:sp>
      <p:sp>
        <p:nvSpPr>
          <p:cNvPr id="6" name="Rectangle 5"/>
          <p:cNvSpPr/>
          <p:nvPr/>
        </p:nvSpPr>
        <p:spPr>
          <a:xfrm>
            <a:off x="304800" y="1295400"/>
            <a:ext cx="3200400" cy="954107"/>
          </a:xfrm>
          <a:prstGeom prst="rect">
            <a:avLst/>
          </a:prstGeom>
          <a:ln>
            <a:solidFill>
              <a:srgbClr val="002060"/>
            </a:solidFill>
          </a:ln>
        </p:spPr>
        <p:txBody>
          <a:bodyPr wrap="square">
            <a:spAutoFit/>
          </a:bodyPr>
          <a:lstStyle/>
          <a:p>
            <a:r>
              <a:rPr lang="as-IN" sz="2800" dirty="0" smtClean="0">
                <a:solidFill>
                  <a:srgbClr val="002060"/>
                </a:solidFill>
                <a:latin typeface="NikoshBAN" pitchFamily="2" charset="0"/>
                <a:cs typeface="NikoshBAN" pitchFamily="2" charset="0"/>
              </a:rPr>
              <a:t>২রা সেপ্টেম্বর ১৯৪৬ সালে </a:t>
            </a:r>
            <a:endParaRPr lang="en-US" sz="2800" dirty="0" smtClean="0">
              <a:solidFill>
                <a:srgbClr val="002060"/>
              </a:solidFill>
              <a:latin typeface="NikoshBAN" pitchFamily="2" charset="0"/>
              <a:cs typeface="NikoshBAN" pitchFamily="2" charset="0"/>
            </a:endParaRPr>
          </a:p>
          <a:p>
            <a:r>
              <a:rPr lang="as-IN" sz="2800" dirty="0" smtClean="0">
                <a:solidFill>
                  <a:srgbClr val="002060"/>
                </a:solidFill>
                <a:latin typeface="NikoshBAN" pitchFamily="2" charset="0"/>
                <a:cs typeface="NikoshBAN" pitchFamily="2" charset="0"/>
              </a:rPr>
              <a:t>কলকাতায় </a:t>
            </a:r>
            <a:r>
              <a:rPr lang="en-US" sz="2800" dirty="0" err="1" smtClean="0">
                <a:solidFill>
                  <a:srgbClr val="002060"/>
                </a:solidFill>
                <a:latin typeface="NikoshBAN" pitchFamily="2" charset="0"/>
                <a:cs typeface="NikoshBAN" pitchFamily="2" charset="0"/>
              </a:rPr>
              <a:t>মৃত্যুবরণ</a:t>
            </a:r>
            <a:r>
              <a:rPr lang="as-IN" sz="2800" dirty="0" smtClean="0">
                <a:solidFill>
                  <a:srgbClr val="002060"/>
                </a:solidFill>
                <a:latin typeface="NikoshBAN" pitchFamily="2" charset="0"/>
                <a:cs typeface="NikoshBAN" pitchFamily="2" charset="0"/>
              </a:rPr>
              <a:t> করেন।</a:t>
            </a:r>
            <a:endParaRPr lang="en-US" sz="2800" dirty="0">
              <a:solidFill>
                <a:srgbClr val="002060"/>
              </a:solidFill>
              <a:latin typeface="NikoshBAN" pitchFamily="2" charset="0"/>
              <a:cs typeface="NikoshBAN" pitchFamily="2" charset="0"/>
            </a:endParaRPr>
          </a:p>
        </p:txBody>
      </p:sp>
      <p:sp>
        <p:nvSpPr>
          <p:cNvPr id="7" name="Rectangle 6"/>
          <p:cNvSpPr/>
          <p:nvPr/>
        </p:nvSpPr>
        <p:spPr>
          <a:xfrm>
            <a:off x="2057400" y="4876800"/>
            <a:ext cx="5562600" cy="1384995"/>
          </a:xfrm>
          <a:prstGeom prst="rect">
            <a:avLst/>
          </a:prstGeom>
          <a:ln>
            <a:solidFill>
              <a:srgbClr val="002060"/>
            </a:solidFill>
          </a:ln>
        </p:spPr>
        <p:txBody>
          <a:bodyPr wrap="square">
            <a:spAutoFit/>
          </a:bodyPr>
          <a:lstStyle/>
          <a:p>
            <a:pPr algn="ctr"/>
            <a:r>
              <a:rPr lang="as-IN" sz="2800" dirty="0" smtClean="0">
                <a:solidFill>
                  <a:srgbClr val="002060"/>
                </a:solidFill>
                <a:latin typeface="NikoshBAN" pitchFamily="2" charset="0"/>
                <a:cs typeface="NikoshBAN" pitchFamily="2" charset="0"/>
              </a:rPr>
              <a:t>উল্লেখযোগ্য গ্রন্থ:বীরবলের হালখাতা, রায়তের কথা, চার-ইয়ারি কথা, আহুতি, প্রবন্ধ সংগ্রহ, নীললোহিত,সনেট পঞ্চাশৎ,পদাচারণ ইত্যাদি।</a:t>
            </a:r>
            <a:endParaRPr lang="en-US" sz="2800" dirty="0">
              <a:solidFill>
                <a:srgbClr val="002060"/>
              </a:solidFill>
              <a:latin typeface="NikoshBAN" pitchFamily="2" charset="0"/>
              <a:cs typeface="NikoshBAN" pitchFamily="2" charset="0"/>
            </a:endParaRPr>
          </a:p>
        </p:txBody>
      </p:sp>
      <p:sp>
        <p:nvSpPr>
          <p:cNvPr id="8" name="Rectangle 7"/>
          <p:cNvSpPr/>
          <p:nvPr/>
        </p:nvSpPr>
        <p:spPr>
          <a:xfrm>
            <a:off x="228600" y="2362200"/>
            <a:ext cx="3276600" cy="1815882"/>
          </a:xfrm>
          <a:prstGeom prst="rect">
            <a:avLst/>
          </a:prstGeom>
          <a:ln>
            <a:solidFill>
              <a:srgbClr val="002060"/>
            </a:solidFill>
          </a:ln>
        </p:spPr>
        <p:txBody>
          <a:bodyPr wrap="square">
            <a:spAutoFit/>
          </a:bodyPr>
          <a:lstStyle/>
          <a:p>
            <a:r>
              <a:rPr lang="en-US" sz="2800" dirty="0" smtClean="0">
                <a:solidFill>
                  <a:srgbClr val="002060"/>
                </a:solidFill>
                <a:latin typeface="NikoshBAN" pitchFamily="2" charset="0"/>
                <a:cs typeface="NikoshBAN" pitchFamily="2" charset="0"/>
              </a:rPr>
              <a:t>  </a:t>
            </a:r>
            <a:r>
              <a:rPr lang="as-IN" sz="2800" dirty="0" smtClean="0">
                <a:solidFill>
                  <a:srgbClr val="002060"/>
                </a:solidFill>
                <a:latin typeface="NikoshBAN" pitchFamily="2" charset="0"/>
                <a:cs typeface="NikoshBAN" pitchFamily="2" charset="0"/>
              </a:rPr>
              <a:t>১৮৯০ সালে</a:t>
            </a:r>
            <a:r>
              <a:rPr lang="en-US" sz="2800" dirty="0" smtClean="0">
                <a:solidFill>
                  <a:srgbClr val="002060"/>
                </a:solidFill>
                <a:latin typeface="NikoshBAN" pitchFamily="2" charset="0"/>
                <a:cs typeface="NikoshBAN" pitchFamily="2" charset="0"/>
              </a:rPr>
              <a:t> </a:t>
            </a:r>
            <a:r>
              <a:rPr lang="as-IN" sz="2800" dirty="0" smtClean="0">
                <a:solidFill>
                  <a:srgbClr val="002060"/>
                </a:solidFill>
                <a:latin typeface="NikoshBAN" pitchFamily="2" charset="0"/>
                <a:cs typeface="NikoshBAN" pitchFamily="2" charset="0"/>
              </a:rPr>
              <a:t>কলকাতা বিশ্ববিদ্যালয় থেকে ইংরেজি </a:t>
            </a:r>
            <a:r>
              <a:rPr lang="en-US" sz="2800" dirty="0" smtClean="0">
                <a:solidFill>
                  <a:srgbClr val="002060"/>
                </a:solidFill>
                <a:latin typeface="NikoshBAN" pitchFamily="2" charset="0"/>
                <a:cs typeface="NikoshBAN" pitchFamily="2" charset="0"/>
              </a:rPr>
              <a:t>   </a:t>
            </a:r>
            <a:r>
              <a:rPr lang="as-IN" sz="2800" dirty="0" smtClean="0">
                <a:solidFill>
                  <a:srgbClr val="002060"/>
                </a:solidFill>
                <a:latin typeface="NikoshBAN" pitchFamily="2" charset="0"/>
                <a:cs typeface="NikoshBAN" pitchFamily="2" charset="0"/>
              </a:rPr>
              <a:t>সাহিত্যে প্রথম শ্রেণিতে</a:t>
            </a:r>
            <a:endParaRPr lang="en-US" sz="2800" dirty="0" smtClean="0">
              <a:solidFill>
                <a:srgbClr val="002060"/>
              </a:solidFill>
              <a:latin typeface="NikoshBAN" pitchFamily="2" charset="0"/>
              <a:cs typeface="NikoshBAN" pitchFamily="2" charset="0"/>
            </a:endParaRPr>
          </a:p>
          <a:p>
            <a:r>
              <a:rPr lang="as-IN" sz="2800" dirty="0" smtClean="0">
                <a:solidFill>
                  <a:srgbClr val="002060"/>
                </a:solidFill>
                <a:latin typeface="NikoshBAN" pitchFamily="2" charset="0"/>
                <a:cs typeface="NikoshBAN" pitchFamily="2" charset="0"/>
              </a:rPr>
              <a:t>এম.এ.ডিগ্রি লাভ করেন</a:t>
            </a:r>
            <a:endParaRPr lang="en-US" sz="2800" dirty="0">
              <a:solidFill>
                <a:srgbClr val="002060"/>
              </a:solidFill>
              <a:latin typeface="NikoshBAN" pitchFamily="2" charset="0"/>
              <a:cs typeface="NikoshBAN" pitchFamily="2" charset="0"/>
            </a:endParaRPr>
          </a:p>
        </p:txBody>
      </p:sp>
      <p:sp>
        <p:nvSpPr>
          <p:cNvPr id="9" name="TextBox 8"/>
          <p:cNvSpPr txBox="1"/>
          <p:nvPr/>
        </p:nvSpPr>
        <p:spPr>
          <a:xfrm>
            <a:off x="3810000" y="4267200"/>
            <a:ext cx="1828800" cy="523220"/>
          </a:xfrm>
          <a:prstGeom prst="rect">
            <a:avLst/>
          </a:prstGeom>
          <a:noFill/>
          <a:ln>
            <a:solidFill>
              <a:srgbClr val="002060"/>
            </a:solidFill>
          </a:ln>
        </p:spPr>
        <p:txBody>
          <a:bodyPr wrap="square" rtlCol="0">
            <a:spAutoFit/>
          </a:bodyPr>
          <a:lstStyle/>
          <a:p>
            <a:pPr algn="ctr"/>
            <a:r>
              <a:rPr lang="en-US" sz="2800" dirty="0" err="1" smtClean="0">
                <a:solidFill>
                  <a:srgbClr val="002060"/>
                </a:solidFill>
                <a:latin typeface="NikoshBAN" pitchFamily="2" charset="0"/>
                <a:cs typeface="NikoshBAN" pitchFamily="2" charset="0"/>
              </a:rPr>
              <a:t>প্রমথ</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চৌধুরী</a:t>
            </a:r>
            <a:endParaRPr lang="en-US" sz="28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ppt_x</p:attrName>
                                        </p:attrNameLst>
                                      </p:cBhvr>
                                      <p:tavLst>
                                        <p:tav tm="0">
                                          <p:val>
                                            <p:strVal val="#ppt_x-.2"/>
                                          </p:val>
                                        </p:tav>
                                        <p:tav tm="100000">
                                          <p:val>
                                            <p:strVal val="#ppt_x"/>
                                          </p:val>
                                        </p:tav>
                                      </p:tavLst>
                                    </p:anim>
                                    <p:anim calcmode="lin" valueType="num">
                                      <p:cBhvr>
                                        <p:cTn id="25"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ppt_x</p:attrName>
                                        </p:attrNameLst>
                                      </p:cBhvr>
                                      <p:tavLst>
                                        <p:tav tm="0">
                                          <p:val>
                                            <p:strVal val="#ppt_x-.2"/>
                                          </p:val>
                                        </p:tav>
                                        <p:tav tm="100000">
                                          <p:val>
                                            <p:strVal val="#ppt_x"/>
                                          </p:val>
                                        </p:tav>
                                      </p:tavLst>
                                    </p:anim>
                                    <p:anim calcmode="lin" valueType="num">
                                      <p:cBhvr>
                                        <p:cTn id="3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2000" fill="hold"/>
                                        <p:tgtEl>
                                          <p:spTgt spid="7"/>
                                        </p:tgtEl>
                                        <p:attrNameLst>
                                          <p:attrName>ppt_x</p:attrName>
                                        </p:attrNameLst>
                                      </p:cBhvr>
                                      <p:tavLst>
                                        <p:tav tm="0">
                                          <p:val>
                                            <p:strVal val="#ppt_x-.2"/>
                                          </p:val>
                                        </p:tav>
                                        <p:tav tm="100000">
                                          <p:val>
                                            <p:strVal val="#ppt_x"/>
                                          </p:val>
                                        </p:tav>
                                      </p:tavLst>
                                    </p:anim>
                                    <p:anim calcmode="lin" valueType="num">
                                      <p:cBhvr>
                                        <p:cTn id="39"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2000" fill="hold"/>
                                        <p:tgtEl>
                                          <p:spTgt spid="8"/>
                                        </p:tgtEl>
                                        <p:attrNameLst>
                                          <p:attrName>ppt_x</p:attrName>
                                        </p:attrNameLst>
                                      </p:cBhvr>
                                      <p:tavLst>
                                        <p:tav tm="0">
                                          <p:val>
                                            <p:strVal val="#ppt_x-.2"/>
                                          </p:val>
                                        </p:tav>
                                        <p:tav tm="100000">
                                          <p:val>
                                            <p:strVal val="#ppt_x"/>
                                          </p:val>
                                        </p:tav>
                                      </p:tavLst>
                                    </p:anim>
                                    <p:anim calcmode="lin" valueType="num">
                                      <p:cBhvr>
                                        <p:cTn id="46"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2000" fill="hold"/>
                                        <p:tgtEl>
                                          <p:spTgt spid="6"/>
                                        </p:tgtEl>
                                        <p:attrNameLst>
                                          <p:attrName>ppt_x</p:attrName>
                                        </p:attrNameLst>
                                      </p:cBhvr>
                                      <p:tavLst>
                                        <p:tav tm="0">
                                          <p:val>
                                            <p:strVal val="#ppt_x-.2"/>
                                          </p:val>
                                        </p:tav>
                                        <p:tav tm="100000">
                                          <p:val>
                                            <p:strVal val="#ppt_x"/>
                                          </p:val>
                                        </p:tav>
                                      </p:tavLst>
                                    </p:anim>
                                    <p:anim calcmode="lin" valueType="num">
                                      <p:cBhvr>
                                        <p:cTn id="53"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5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5562600" y="304800"/>
            <a:ext cx="2895600" cy="707886"/>
          </a:xfrm>
          <a:prstGeom prst="rect">
            <a:avLst/>
          </a:prstGeom>
          <a:ln>
            <a:solidFill>
              <a:srgbClr val="FFFF00"/>
            </a:solidFill>
          </a:ln>
        </p:spPr>
        <p:txBody>
          <a:bodyPr wrap="square">
            <a:spAutoFit/>
          </a:bodyPr>
          <a:lstStyle/>
          <a:p>
            <a:pPr algn="ctr"/>
            <a:r>
              <a:rPr lang="en-US" sz="4000" dirty="0"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ছবিটি</a:t>
            </a:r>
            <a:r>
              <a:rPr lang="en-US" sz="4000" dirty="0"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লক্ষ্য</a:t>
            </a:r>
            <a:r>
              <a:rPr lang="en-US" sz="4000" dirty="0"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কর</a:t>
            </a:r>
            <a:endParaRPr lang="en-US" sz="4000" dirty="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3" name="Rectangle 2"/>
          <p:cNvSpPr/>
          <p:nvPr/>
        </p:nvSpPr>
        <p:spPr>
          <a:xfrm>
            <a:off x="5562600" y="1295400"/>
            <a:ext cx="2895600" cy="707886"/>
          </a:xfrm>
          <a:prstGeom prst="rect">
            <a:avLst/>
          </a:prstGeom>
          <a:ln>
            <a:solidFill>
              <a:srgbClr val="FFFF00"/>
            </a:solidFill>
          </a:ln>
        </p:spPr>
        <p:txBody>
          <a:bodyPr wrap="square">
            <a:spAutoFit/>
          </a:bodyPr>
          <a:lstStyle/>
          <a:p>
            <a:pPr algn="ctr"/>
            <a:r>
              <a:rPr lang="en-US" sz="4000" dirty="0" err="1"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বইয়ের</a:t>
            </a:r>
            <a:r>
              <a:rPr lang="en-US" sz="4000" dirty="0"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a:t>
            </a:r>
            <a:endParaRPr lang="en-US" sz="4000" dirty="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5" name="Rectangle 4"/>
          <p:cNvSpPr/>
          <p:nvPr/>
        </p:nvSpPr>
        <p:spPr>
          <a:xfrm>
            <a:off x="5791200" y="304800"/>
            <a:ext cx="2895600" cy="707886"/>
          </a:xfrm>
          <a:prstGeom prst="rect">
            <a:avLst/>
          </a:prstGeom>
          <a:ln>
            <a:solidFill>
              <a:srgbClr val="002060"/>
            </a:solidFill>
          </a:ln>
        </p:spPr>
        <p:txBody>
          <a:bodyPr wrap="square">
            <a:spAutoFit/>
          </a:bodyPr>
          <a:lstStyle/>
          <a:p>
            <a:pPr algn="ct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ছবিটি</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লক্ষ্য</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কর</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3" name="Rectangle 2"/>
          <p:cNvSpPr/>
          <p:nvPr/>
        </p:nvSpPr>
        <p:spPr>
          <a:xfrm>
            <a:off x="5791200" y="1143000"/>
            <a:ext cx="2895600" cy="707886"/>
          </a:xfrm>
          <a:prstGeom prst="rect">
            <a:avLst/>
          </a:prstGeom>
          <a:ln>
            <a:solidFill>
              <a:srgbClr val="002060"/>
            </a:solidFill>
          </a:ln>
        </p:spPr>
        <p:txBody>
          <a:bodyPr wrap="square">
            <a:spAutoFit/>
          </a:bodyPr>
          <a:lstStyle/>
          <a:p>
            <a:pPr algn="ct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বইয়ের</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 name="Rectangle 4"/>
          <p:cNvSpPr/>
          <p:nvPr/>
        </p:nvSpPr>
        <p:spPr>
          <a:xfrm>
            <a:off x="6019800" y="304800"/>
            <a:ext cx="2743200" cy="707886"/>
          </a:xfrm>
          <a:prstGeom prst="rect">
            <a:avLst/>
          </a:prstGeom>
          <a:ln>
            <a:solidFill>
              <a:srgbClr val="002060"/>
            </a:solidFill>
          </a:ln>
        </p:spPr>
        <p:txBody>
          <a:bodyPr wrap="square">
            <a:spAutoFit/>
          </a:bodyPr>
          <a:lstStyle/>
          <a:p>
            <a:pPr algn="ctr"/>
            <a:r>
              <a:rPr lang="en-US" sz="4000" dirty="0" smtClean="0">
                <a:solidFill>
                  <a:schemeClr val="bg1"/>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ছবিটি</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লক্ষ্য</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কর</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3" name="Rectangle 2"/>
          <p:cNvSpPr/>
          <p:nvPr/>
        </p:nvSpPr>
        <p:spPr>
          <a:xfrm>
            <a:off x="6019800" y="1371600"/>
            <a:ext cx="2743200" cy="707886"/>
          </a:xfrm>
          <a:prstGeom prst="rect">
            <a:avLst/>
          </a:prstGeom>
          <a:ln>
            <a:solidFill>
              <a:srgbClr val="002060"/>
            </a:solidFill>
          </a:ln>
        </p:spPr>
        <p:txBody>
          <a:bodyPr wrap="square">
            <a:spAutoFit/>
          </a:bodyPr>
          <a:lstStyle/>
          <a:p>
            <a:pPr algn="ct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বই</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পড়ার</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ছবি</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549</TotalTime>
  <Words>831</Words>
  <Application>Microsoft Office PowerPoint</Application>
  <PresentationFormat>On-screen Show (4:3)</PresentationFormat>
  <Paragraphs>110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Civic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238</cp:revision>
  <dcterms:created xsi:type="dcterms:W3CDTF">2020-10-07T02:16:10Z</dcterms:created>
  <dcterms:modified xsi:type="dcterms:W3CDTF">2020-10-13T14:56:00Z</dcterms:modified>
</cp:coreProperties>
</file>