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64" y="953038"/>
            <a:ext cx="9470573" cy="49720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7696" y="1038406"/>
            <a:ext cx="79205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6716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09463" y="341941"/>
            <a:ext cx="3086916" cy="69545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809462" y="1204827"/>
            <a:ext cx="6064082" cy="168003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09462" y="3052292"/>
            <a:ext cx="3552702" cy="51515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03443" y="3734874"/>
            <a:ext cx="6170101" cy="297072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48379" y="487831"/>
            <a:ext cx="6096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জমি, বাড়ি ও </a:t>
            </a:r>
            <a:r>
              <a:rPr lang="en-US" sz="2800" b="1" dirty="0" smtClean="0"/>
              <a:t>অলংকার-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sz="2400" dirty="0">
                <a:latin typeface="NikoshBAN"/>
              </a:rPr>
              <a:t>এর বিনিময় মূল্য আছে। পরিমাপ করা</a:t>
            </a:r>
          </a:p>
          <a:p>
            <a:r>
              <a:rPr lang="en-US" sz="2400" dirty="0">
                <a:latin typeface="NikoshBAN"/>
              </a:rPr>
              <a:t>যায়। মালিকানা হস্তান্তর করা যায়। তবে এর ব্যবহারে সুষ্ঠু পরিকল্পনা প্রয়োজন। </a:t>
            </a:r>
            <a:r>
              <a:rPr lang="en-US" sz="2400" dirty="0" smtClean="0">
                <a:latin typeface="NikoshBAN"/>
              </a:rPr>
              <a:t>অপরিকল্পিতভাবে সম্পত্তি</a:t>
            </a:r>
            <a:endParaRPr lang="en-US" sz="2400" dirty="0">
              <a:latin typeface="NikoshBAN"/>
            </a:endParaRPr>
          </a:p>
          <a:p>
            <a:r>
              <a:rPr lang="en-US" sz="2400" dirty="0">
                <a:latin typeface="NikoshBAN"/>
              </a:rPr>
              <a:t>গড়ে তুললে দুর্ভোগের </a:t>
            </a:r>
            <a:r>
              <a:rPr lang="bn-IN" sz="2400" dirty="0" smtClean="0">
                <a:latin typeface="NikoshBAN"/>
              </a:rPr>
              <a:t>সৃষ্টি</a:t>
            </a:r>
            <a:r>
              <a:rPr lang="en-US" sz="2400" dirty="0" smtClean="0">
                <a:latin typeface="NikoshBAN"/>
              </a:rPr>
              <a:t>হয়</a:t>
            </a:r>
            <a:r>
              <a:rPr lang="en-US" sz="2400" dirty="0">
                <a:latin typeface="NikoshBAN"/>
              </a:rPr>
              <a:t>।</a:t>
            </a:r>
          </a:p>
          <a:p>
            <a:endParaRPr lang="en-US" sz="2400" dirty="0">
              <a:latin typeface="NikoshBAN"/>
            </a:endParaRPr>
          </a:p>
          <a:p>
            <a:r>
              <a:rPr lang="en-US" sz="2800" b="1" dirty="0" smtClean="0"/>
              <a:t>সামাজিক ও </a:t>
            </a:r>
            <a:r>
              <a:rPr lang="bn-IN" sz="2800" b="1" dirty="0" smtClean="0"/>
              <a:t>রাষ্ট্রীয় </a:t>
            </a:r>
            <a:r>
              <a:rPr lang="en-US" sz="2800" b="1" dirty="0" smtClean="0"/>
              <a:t>সুবিধা</a:t>
            </a:r>
            <a:r>
              <a:rPr lang="bn-IN" sz="2800" b="1" dirty="0" smtClean="0"/>
              <a:t>-</a:t>
            </a:r>
          </a:p>
          <a:p>
            <a:endParaRPr lang="bn-IN" dirty="0"/>
          </a:p>
          <a:p>
            <a:r>
              <a:rPr lang="en-US" dirty="0" smtClean="0"/>
              <a:t> </a:t>
            </a:r>
            <a:r>
              <a:rPr lang="en-US" sz="2400" dirty="0"/>
              <a:t>সমাজ থেকে আমরা যেসব সুযোগ-</a:t>
            </a:r>
          </a:p>
          <a:p>
            <a:r>
              <a:rPr lang="en-US" sz="2400" dirty="0"/>
              <a:t>সুবিধা লাভ করি তাই সামাজিক সম্পদ। রাস্তাঘাট, যোগাযোগ ব্যবচ্থা, বিদ্যুৎ, গ্যাস, স্কুল-কলেজ, বাজার</a:t>
            </a:r>
          </a:p>
          <a:p>
            <a:r>
              <a:rPr lang="en-US" sz="2400" dirty="0"/>
              <a:t>ইত্যাদি </a:t>
            </a:r>
            <a:r>
              <a:rPr lang="bn-IN" sz="2400" dirty="0"/>
              <a:t>রাষ্ট্রীয়</a:t>
            </a:r>
            <a:r>
              <a:rPr lang="en-US" sz="2400" dirty="0" smtClean="0"/>
              <a:t> </a:t>
            </a:r>
            <a:r>
              <a:rPr lang="en-US" sz="2400" dirty="0"/>
              <a:t>ও সামাজিক সুবিধা অধিকার সূত্রে মানুষ পেয়ে থাকে। পার্ক, বিনোদন কেন্দ্র ইত্যাদি পারিবারিক</a:t>
            </a:r>
          </a:p>
          <a:p>
            <a:r>
              <a:rPr lang="en-US" sz="2400" dirty="0"/>
              <a:t>জীবনের একঘেয়েমি দূর করে। এইগুলো একটি দেশের জনগণ অধিকার সুত্রে ভোগ করার সুযোগ পায়।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96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94208" y="4784501"/>
            <a:ext cx="6263426" cy="207349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661634" y="3734873"/>
            <a:ext cx="5941453" cy="74697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61634" y="425379"/>
            <a:ext cx="6096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latin typeface="NikoshBAN"/>
              </a:rPr>
              <a:t>পাঠ ৪- সম্পদের সুষ্ঠু ব্যবহারের </a:t>
            </a:r>
            <a:r>
              <a:rPr lang="en-US" sz="2800" b="1" dirty="0" smtClean="0">
                <a:latin typeface="NikoshBAN"/>
              </a:rPr>
              <a:t>প্রয়োজনীয়তা</a:t>
            </a:r>
            <a:r>
              <a:rPr lang="bn-IN" sz="2800" b="1" dirty="0" smtClean="0">
                <a:latin typeface="NikoshBAN"/>
              </a:rPr>
              <a:t>-</a:t>
            </a:r>
            <a:endParaRPr lang="en-US" sz="2800" b="1" dirty="0">
              <a:latin typeface="NikoshBAN"/>
            </a:endParaRPr>
          </a:p>
          <a:p>
            <a:endParaRPr lang="en-US" sz="2800" b="1" dirty="0" smtClean="0">
              <a:latin typeface="NikoshBAN"/>
            </a:endParaRPr>
          </a:p>
          <a:p>
            <a:endParaRPr lang="bn-IN" dirty="0" smtClean="0"/>
          </a:p>
          <a:p>
            <a:r>
              <a:rPr lang="en-US" sz="2400" dirty="0" smtClean="0">
                <a:latin typeface="NikoshBAN"/>
              </a:rPr>
              <a:t>সম্পদ ব্যবহারের মূল উদ্দেশ্যই হলো এর ব্যবহার</a:t>
            </a:r>
            <a:r>
              <a:rPr lang="bn-IN" sz="2400" dirty="0" smtClean="0">
                <a:latin typeface="NikoshBAN"/>
              </a:rPr>
              <a:t> ছাড়া</a:t>
            </a:r>
            <a:r>
              <a:rPr lang="en-US" sz="2400" dirty="0" smtClean="0">
                <a:latin typeface="NikoshBAN"/>
              </a:rPr>
              <a:t> সর্বোচ্চ তৃপ্তি লাভ করা এবং লক্ষ্য অর্জন করা ।</a:t>
            </a:r>
          </a:p>
          <a:p>
            <a:r>
              <a:rPr lang="en-US" sz="2400" dirty="0" smtClean="0">
                <a:latin typeface="NikoshBAN"/>
              </a:rPr>
              <a:t>আমাদের চাহিদা অসীম, কিন্তু সম্পদের সীমাবদ্ধতা রয়েছে। এই অসীম চাহিদাকে সীমিত সম্পদ দ্বারা পূরণ</a:t>
            </a:r>
          </a:p>
          <a:p>
            <a:r>
              <a:rPr lang="en-US" sz="2400" dirty="0" smtClean="0">
                <a:latin typeface="NikoshBAN"/>
              </a:rPr>
              <a:t>করতে হলে সম্পদের সুষ্ঠু ব্যবহার প্রয়োজন ।</a:t>
            </a:r>
            <a:endParaRPr lang="bn-IN" sz="2400" dirty="0" smtClean="0">
              <a:latin typeface="NikoshBAN"/>
            </a:endParaRPr>
          </a:p>
          <a:p>
            <a:endParaRPr lang="en-US" sz="2400" dirty="0">
              <a:latin typeface="NikoshBAN"/>
            </a:endParaRPr>
          </a:p>
          <a:p>
            <a:r>
              <a:rPr lang="en-US" sz="2400" dirty="0" smtClean="0">
                <a:latin typeface="NikoshBAN"/>
              </a:rPr>
              <a:t>*. </a:t>
            </a:r>
            <a:r>
              <a:rPr lang="en-US" sz="2400" dirty="0">
                <a:latin typeface="NikoshBAN"/>
              </a:rPr>
              <a:t>সম্পদের সুষ্ঠু ব্যবহার পরিবারের আয় বাড়াতে, ব্যয় হ্রাস করতে ও অর্থ সঞ্চয় করতে সহায়তা করে।</a:t>
            </a:r>
          </a:p>
          <a:p>
            <a:endParaRPr lang="bn-IN" sz="2400" dirty="0" smtClean="0"/>
          </a:p>
          <a:p>
            <a:r>
              <a:rPr lang="en-US" sz="2400" dirty="0" smtClean="0"/>
              <a:t>পরিবারের </a:t>
            </a:r>
            <a:r>
              <a:rPr lang="en-US" sz="2400" dirty="0"/>
              <a:t>সদস্যদের সময়, শস্তি, ক্ষমতা, দক্ষতা ও বুদ্ধি ইত্যাদি মানবীয় সম্পদকে সুষ্ঠুভাবে ব্যবহার</a:t>
            </a:r>
          </a:p>
          <a:p>
            <a:r>
              <a:rPr lang="en-US" sz="2400" dirty="0"/>
              <a:t>করে পরিবারের আয় বাড়ানো যায় এবং ব্যয় স্রাস করা যায়। যেমন - গৃহের আঙ্গিনায় সবজি উৎপাদন,</a:t>
            </a:r>
          </a:p>
          <a:p>
            <a:r>
              <a:rPr lang="en-US" sz="2400" dirty="0"/>
              <a:t>হাস-মুরগি পালন, ঘরে পোশাক তৈরি ইত্যাদি।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4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05318" y="746975"/>
            <a:ext cx="6362164" cy="288486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305318" y="4097964"/>
            <a:ext cx="6336406" cy="216365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71482" y="86112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*. </a:t>
            </a:r>
            <a:r>
              <a:rPr lang="en-US" sz="2400" dirty="0">
                <a:latin typeface="NikoshBAN"/>
              </a:rPr>
              <a:t>সম্পদের সুষ্ঠু ব্যবহারের ফলে সম্পদের সরবরাহ বৃদ্ধি পায়। যেমন- গৃহিণী যদি পরিবারের কাজের</a:t>
            </a:r>
          </a:p>
          <a:p>
            <a:r>
              <a:rPr lang="en-US" sz="2400" dirty="0">
                <a:latin typeface="NikoshBAN"/>
              </a:rPr>
              <a:t>দায়িত্ব পরিবারের সদস্যদের মধ্যে ভাগ করে দেন তবে গৃহিণী নিজের অনেক সময় ও শক্তি বাচাতে</a:t>
            </a:r>
          </a:p>
          <a:p>
            <a:r>
              <a:rPr lang="en-US" sz="2400" dirty="0">
                <a:latin typeface="NikoshBAN"/>
              </a:rPr>
              <a:t>পারেন। সে সময় ও শক্তি পরিবারের উন্নয়নমূলক কাজে বা অবসর বিনোদনে ব্যয় করতে পারেন। এতে</a:t>
            </a:r>
          </a:p>
          <a:p>
            <a:r>
              <a:rPr lang="en-US" sz="2400" dirty="0">
                <a:latin typeface="NikoshBAN"/>
              </a:rPr>
              <a:t>পরিবারের সদস্যদের দায়িত্ব ও কর্তব্যবোধ জন্মে ।</a:t>
            </a:r>
          </a:p>
          <a:p>
            <a:endParaRPr lang="bn-IN" sz="2400" dirty="0" smtClean="0">
              <a:latin typeface="NikoshBAN"/>
            </a:endParaRPr>
          </a:p>
          <a:p>
            <a:endParaRPr lang="en-US" sz="2400" dirty="0">
              <a:latin typeface="NikoshBAN"/>
            </a:endParaRPr>
          </a:p>
          <a:p>
            <a:r>
              <a:rPr lang="en-US" sz="2400" dirty="0" smtClean="0">
                <a:latin typeface="NikoshBAN"/>
              </a:rPr>
              <a:t>*. </a:t>
            </a:r>
            <a:r>
              <a:rPr lang="en-US" sz="2400" dirty="0">
                <a:latin typeface="NikoshBAN"/>
              </a:rPr>
              <a:t>সম্পদের সুষ্ঠু ব্যবহারে মানবীয় ও অমানবীয় সম্পদের সুষম বণ্টন হয়। ফলে পরিবারের সদস্যদের মধ্যে</a:t>
            </a:r>
          </a:p>
          <a:p>
            <a:r>
              <a:rPr lang="en-US" sz="2400" dirty="0">
                <a:latin typeface="NikoshBAN"/>
              </a:rPr>
              <a:t>সম্পর্ক ভালো থাকে। যেমন_ বাজেট করে চলা। সময় তালিকা করে চলা । ফলে অল্প সম্পদ ঘারাই অধিক</a:t>
            </a:r>
          </a:p>
          <a:p>
            <a:r>
              <a:rPr lang="en-US" sz="2400" dirty="0">
                <a:latin typeface="NikoshBAN"/>
              </a:rPr>
              <a:t>তৃপ্তি লাভ করা যায় এবং মানসিক প্রশান্তি পাওয়া যায়।</a:t>
            </a:r>
          </a:p>
        </p:txBody>
      </p:sp>
    </p:spTree>
    <p:extLst>
      <p:ext uri="{BB962C8B-B14F-4D97-AF65-F5344CB8AC3E}">
        <p14:creationId xmlns:p14="http://schemas.microsoft.com/office/powerpoint/2010/main" val="3070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5336" y="90152"/>
            <a:ext cx="43831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দলীয়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মূল্যায়ন</a:t>
            </a:r>
            <a:endParaRPr lang="bn-IN" sz="6000" b="1" dirty="0" smtClean="0">
              <a:solidFill>
                <a:schemeClr val="accent6">
                  <a:lumMod val="5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bn-IN" sz="6000" b="1" dirty="0">
              <a:solidFill>
                <a:schemeClr val="accent6">
                  <a:lumMod val="50000"/>
                </a:schemeClr>
              </a:solidFill>
              <a:latin typeface="NikoshBAN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129566" y="2021983"/>
            <a:ext cx="798490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04067" y="188261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b="1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কিভাবে মানবীয় সম্পদের সর্বাধিক ব্যাবহার করা যায় তা দলগত ভাবে আলোচনা করে  খাতায় লেখো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64417" y="2189408"/>
            <a:ext cx="7572777" cy="2524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631305" y="2003738"/>
            <a:ext cx="7239000" cy="2895600"/>
            <a:chOff x="1143000" y="1295400"/>
            <a:chExt cx="7239000" cy="2895600"/>
          </a:xfrm>
        </p:grpSpPr>
        <p:sp>
          <p:nvSpPr>
            <p:cNvPr id="4" name="Frame 3"/>
            <p:cNvSpPr/>
            <p:nvPr/>
          </p:nvSpPr>
          <p:spPr>
            <a:xfrm>
              <a:off x="1143000" y="1295400"/>
              <a:ext cx="7239000" cy="2895600"/>
            </a:xfrm>
            <a:prstGeom prst="frame">
              <a:avLst>
                <a:gd name="adj1" fmla="val 73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1676400" y="1905000"/>
              <a:ext cx="60198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96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ধন্যবাদ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3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9246" y="156758"/>
            <a:ext cx="5842738" cy="128089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8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6006" y="3188920"/>
            <a:ext cx="3985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endParaRPr lang="bn-IN" sz="3200" b="1" i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/>
            </a:endParaRPr>
          </a:p>
          <a:p>
            <a:pPr defTabSz="914400">
              <a:defRPr/>
            </a:pPr>
            <a:endParaRPr lang="bn-IN" sz="3200" b="1" i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/>
            </a:endParaRPr>
          </a:p>
          <a:p>
            <a:pPr defTabSz="914400">
              <a:defRPr/>
            </a:pPr>
            <a:r>
              <a:rPr lang="bn-IN" sz="32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মাকসুদা </a:t>
            </a:r>
            <a:r>
              <a:rPr lang="bn-IN" sz="32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মিমি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সহকারী শিক্ষক </a:t>
            </a:r>
          </a:p>
          <a:p>
            <a:pPr defTabSz="914400">
              <a:defRPr/>
            </a:pPr>
            <a:r>
              <a:rPr lang="bn-IN" sz="24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সূর্য্যনগর দ্বি-মুখী  </a:t>
            </a: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উচ্চ বিদ্যালয়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রাজবাড়ী সদর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রাজবাড়ী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84" y="1594442"/>
            <a:ext cx="2289219" cy="22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3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51162" y="2860592"/>
            <a:ext cx="5215944" cy="314096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231" y="340775"/>
            <a:ext cx="7289444" cy="128089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8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9875" y="3322749"/>
            <a:ext cx="5756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গার্হস্থ্য বিজ্ঞান </a:t>
            </a:r>
          </a:p>
          <a:p>
            <a:r>
              <a:rPr lang="en-US" sz="3200" dirty="0" smtClean="0"/>
              <a:t>শ্রেণিঃ</a:t>
            </a:r>
            <a:r>
              <a:rPr lang="bn-IN" sz="3200" dirty="0" smtClean="0"/>
              <a:t>   নবম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তৃতীয় (গৃহ সম্পদ)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৩,৪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i="1" kern="0" dirty="0" smtClean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022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554569" y="560510"/>
            <a:ext cx="4314423" cy="7788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শিখনফল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967335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সম্পদের শ্রেণি বিভাগ করতে পারবে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2800" b="1" dirty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bn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সুষ্ঠু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ব্যবহারের প্রয়োজনীয়তা ব্যাখ্যা করতে পারবে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936384" y="3103809"/>
            <a:ext cx="549498" cy="309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936384" y="3876541"/>
            <a:ext cx="528034" cy="326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1127" y="54351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প্রতিটি মানুষই কিছু না কিছু সম্পদের অধিকারী । তাই সম্পদ সম্পর্কে সচেতনতা বৃদ্ধির জন্য ও সম্পদকে</a:t>
            </a:r>
          </a:p>
          <a:p>
            <a:r>
              <a:rPr lang="en-US" dirty="0"/>
              <a:t>সুষ্ঠুভাবে পরিচালনা করার জন্য সম্পদের শ্রেণি বিভাগ সম্পর্কে ধারণা থাকা প্রয়োজন।</a:t>
            </a:r>
          </a:p>
          <a:p>
            <a:endParaRPr lang="en-US" dirty="0"/>
          </a:p>
          <a:p>
            <a:r>
              <a:rPr lang="en-US" dirty="0"/>
              <a:t>সম্পদকে প্রধানত দুই ভাগে ভাগ করা যায় _</a:t>
            </a:r>
          </a:p>
          <a:p>
            <a:r>
              <a:rPr lang="en-US" dirty="0" smtClean="0"/>
              <a:t>১</a:t>
            </a:r>
            <a:r>
              <a:rPr lang="en-US" dirty="0"/>
              <a:t>। মানবীয় সম্পদ ২। কতুগত সম্পদ</a:t>
            </a:r>
          </a:p>
          <a:p>
            <a:r>
              <a:rPr lang="en-US" dirty="0"/>
              <a:t>সম্পদ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67448" y="1"/>
            <a:ext cx="3683358" cy="7743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b="1" dirty="0" smtClean="0"/>
              <a:t>             </a:t>
            </a:r>
            <a:r>
              <a:rPr lang="en-US" sz="2400" dirty="0">
                <a:solidFill>
                  <a:schemeClr val="tx1"/>
                </a:solidFill>
              </a:rPr>
              <a:t>সম্পদের শ্রেণি বিভাগ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400" y="3018889"/>
            <a:ext cx="8249801" cy="38391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7328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60371" y="152816"/>
            <a:ext cx="1944710" cy="5367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১। মানবীয় সম্পদ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60371" y="1190411"/>
            <a:ext cx="6280598" cy="149457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60371" y="922035"/>
            <a:ext cx="628059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dirty="0"/>
          </a:p>
          <a:p>
            <a:r>
              <a:rPr lang="bn-IN" sz="2000" b="1" dirty="0" smtClean="0">
                <a:latin typeface="NikoshBAN"/>
              </a:rPr>
              <a:t> </a:t>
            </a:r>
            <a:r>
              <a:rPr lang="en-US" sz="2000" b="1" dirty="0" smtClean="0">
                <a:latin typeface="NikoshBAN"/>
              </a:rPr>
              <a:t>যা </a:t>
            </a:r>
            <a:r>
              <a:rPr lang="en-US" sz="2000" b="1" dirty="0">
                <a:latin typeface="NikoshBAN"/>
              </a:rPr>
              <a:t>মানুষের গুণ, চর্চা বা অনুশীলনের মধ্যমে বৃদ্ধি পায় তাকে </a:t>
            </a:r>
            <a:r>
              <a:rPr lang="bn-IN" sz="2000" b="1" dirty="0" smtClean="0">
                <a:latin typeface="NikoshBAN"/>
              </a:rPr>
              <a:t>   </a:t>
            </a:r>
            <a:r>
              <a:rPr lang="en-US" sz="2000" b="1" dirty="0" smtClean="0">
                <a:latin typeface="NikoshBAN"/>
              </a:rPr>
              <a:t>মানবিক </a:t>
            </a:r>
            <a:r>
              <a:rPr lang="en-US" sz="2000" b="1" dirty="0">
                <a:latin typeface="NikoshBAN"/>
              </a:rPr>
              <a:t>সম্পদ বলে</a:t>
            </a:r>
            <a:r>
              <a:rPr lang="en-US" sz="2000" b="1" dirty="0" smtClean="0">
                <a:latin typeface="NikoshBAN"/>
              </a:rPr>
              <a:t>।</a:t>
            </a:r>
            <a:endParaRPr lang="bn-IN" sz="2000" b="1" dirty="0" smtClean="0">
              <a:latin typeface="NikoshBAN"/>
            </a:endParaRPr>
          </a:p>
          <a:p>
            <a:endParaRPr lang="en-US" sz="2000" b="1" dirty="0">
              <a:latin typeface="NikoshBAN"/>
            </a:endParaRPr>
          </a:p>
          <a:p>
            <a:r>
              <a:rPr lang="en-US" sz="2000" b="1" dirty="0">
                <a:latin typeface="NikoshBAN"/>
              </a:rPr>
              <a:t>যেমন : সময়, বিদ্যা, শক্তি, দক্ষতা, জ্ঞান ইত্যাদি।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68071" y="3141301"/>
            <a:ext cx="6465195" cy="302653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44969" y="314130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latin typeface="NikoshBAN"/>
              </a:rPr>
              <a:t>সময়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dirty="0">
                <a:latin typeface="NikoshBAN"/>
              </a:rPr>
              <a:t> </a:t>
            </a:r>
            <a:r>
              <a:rPr lang="en-US" sz="2800" b="1" dirty="0">
                <a:latin typeface="NikoshBAN"/>
              </a:rPr>
              <a:t>: 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গার্হস্থ্য </a:t>
            </a:r>
            <a:r>
              <a:rPr lang="en-US" b="1" dirty="0" smtClean="0"/>
              <a:t>অর্থনীতিবিদগণ </a:t>
            </a:r>
            <a:r>
              <a:rPr lang="en-US" b="1" dirty="0"/>
              <a:t>সময়কে মানবীয় সম্পদ হিসেবে বিবেচনা করেছেন। সময় ছোট-</a:t>
            </a:r>
          </a:p>
          <a:p>
            <a:r>
              <a:rPr lang="en-US" b="1" dirty="0" smtClean="0"/>
              <a:t>বড়</a:t>
            </a:r>
            <a:r>
              <a:rPr lang="en-US" b="1" dirty="0"/>
              <a:t>, ধনী-গরিব সব মানুষের জন্যই সমান। সবার জন্যই ২৪ ঘন্টা সময় নির্ধারিত। যে এর সুষ্ঠু ব্যবহার</a:t>
            </a:r>
          </a:p>
          <a:p>
            <a:r>
              <a:rPr lang="en-US" b="1" dirty="0"/>
              <a:t>করতে পারে সে জীবনে সফল হয় ও প্রতিষ্ঠা লাভ করে।</a:t>
            </a:r>
          </a:p>
          <a:p>
            <a:endParaRPr lang="en-US" b="1" dirty="0"/>
          </a:p>
          <a:p>
            <a:r>
              <a:rPr lang="en-US" sz="2000" b="1" dirty="0"/>
              <a:t>শক্তি</a:t>
            </a:r>
            <a:r>
              <a:rPr lang="en-US" b="1" dirty="0"/>
              <a:t> </a:t>
            </a:r>
            <a:r>
              <a:rPr lang="bn-IN" b="1" dirty="0" smtClean="0"/>
              <a:t> </a:t>
            </a:r>
            <a:r>
              <a:rPr lang="en-US" b="1" dirty="0">
                <a:latin typeface="NikoshBAN"/>
              </a:rPr>
              <a:t> : </a:t>
            </a:r>
            <a:r>
              <a:rPr lang="en-US" b="1" dirty="0" smtClean="0"/>
              <a:t>দুই </a:t>
            </a:r>
            <a:r>
              <a:rPr lang="en-US" b="1" dirty="0"/>
              <a:t>ধরনের হয়। শারীরিক শক্তি ও </a:t>
            </a:r>
            <a:r>
              <a:rPr lang="en-US" b="1" dirty="0" smtClean="0"/>
              <a:t>মানসিক</a:t>
            </a:r>
            <a:r>
              <a:rPr lang="bn-IN" b="1" dirty="0" smtClean="0"/>
              <a:t> </a:t>
            </a:r>
            <a:r>
              <a:rPr lang="en-US" b="1" dirty="0"/>
              <a:t>শক্তি</a:t>
            </a:r>
            <a:r>
              <a:rPr lang="en-US" b="1" dirty="0" smtClean="0"/>
              <a:t> । </a:t>
            </a:r>
            <a:r>
              <a:rPr lang="en-US" b="1" dirty="0"/>
              <a:t>যে কোনো কাজ করার </a:t>
            </a:r>
            <a:r>
              <a:rPr lang="en-US" b="1" dirty="0" smtClean="0"/>
              <a:t>জন্য</a:t>
            </a:r>
            <a:r>
              <a:rPr lang="bn-IN" b="1" dirty="0" smtClean="0"/>
              <a:t> </a:t>
            </a:r>
            <a:r>
              <a:rPr lang="en-US" b="1" dirty="0" smtClean="0"/>
              <a:t>দুই </a:t>
            </a:r>
            <a:r>
              <a:rPr lang="en-US" b="1" dirty="0"/>
              <a:t>ধরনের শক্তি </a:t>
            </a:r>
            <a:r>
              <a:rPr lang="en-US" b="1" dirty="0" smtClean="0"/>
              <a:t>র </a:t>
            </a:r>
            <a:r>
              <a:rPr lang="en-US" b="1" dirty="0"/>
              <a:t>প্রয়োজন হয়। উপযুক্ত অভ্যাস, অনুশীলন ও সুচিন্তিত পরিকল্পনা </a:t>
            </a:r>
            <a:r>
              <a:rPr lang="bn-IN" b="1" dirty="0" smtClean="0"/>
              <a:t>ছাড়া </a:t>
            </a:r>
            <a:r>
              <a:rPr lang="en-US" b="1" dirty="0" smtClean="0"/>
              <a:t>শক্তি </a:t>
            </a:r>
            <a:r>
              <a:rPr lang="en-US" b="1" dirty="0"/>
              <a:t>ব্যয় </a:t>
            </a:r>
            <a:r>
              <a:rPr lang="en-US" b="1" dirty="0" smtClean="0"/>
              <a:t>করার</a:t>
            </a:r>
            <a:r>
              <a:rPr lang="bn-IN" b="1" dirty="0" smtClean="0"/>
              <a:t> </a:t>
            </a:r>
            <a:r>
              <a:rPr lang="en-US" b="1" dirty="0" smtClean="0"/>
              <a:t>দক্ষতা </a:t>
            </a:r>
            <a:r>
              <a:rPr lang="en-US" b="1" dirty="0"/>
              <a:t>বৃদ্ধি করে সফলতা অর্জন করা যায়।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64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46231" y="1326524"/>
            <a:ext cx="1326524" cy="63106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জ্ঞান</a:t>
            </a:r>
            <a:r>
              <a:rPr lang="en-US" b="1" dirty="0" smtClean="0"/>
              <a:t> </a:t>
            </a:r>
            <a:endParaRPr lang="bn-IN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837645" y="3427832"/>
            <a:ext cx="1493949" cy="5666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b="1" dirty="0" smtClean="0"/>
              <a:t>   </a:t>
            </a:r>
            <a:r>
              <a:rPr lang="en-US" sz="2400" b="1" dirty="0" smtClean="0">
                <a:solidFill>
                  <a:schemeClr val="tx1"/>
                </a:solidFill>
              </a:rPr>
              <a:t>দৃষ্টিভঙ্গি</a:t>
            </a:r>
            <a:r>
              <a:rPr lang="bn-IN" sz="2400" b="1" dirty="0" smtClean="0">
                <a:solidFill>
                  <a:schemeClr val="tx1"/>
                </a:solidFill>
              </a:rPr>
              <a:t> </a:t>
            </a:r>
            <a:endParaRPr lang="bn-IN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90930" y="2074906"/>
            <a:ext cx="5782614" cy="111905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46231" y="4284980"/>
            <a:ext cx="6460901" cy="20606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ব্যক্তিতে ব্যক্তিতে দৃষ্টিভঙ্গির পার্থক্য দেখা যায়। চিন্তা, চেতনা, অনুভূতি,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বিশ্বাস ইত্যাদি ব্যক্তির দৃষ্টিভঙ্গির সমফ্ি। শৈশবে শিশুর দৃষ্টিভঙ্গি গড়ে উঠে পিতা-মাতার চিন্তাধারা</a:t>
            </a:r>
            <a:r>
              <a:rPr lang="bn-IN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থেকে। তারপর বয়স বাড়ার সাথে সাথে শিশুর নিজস্ব দৃষ্টিভঙ্গি</a:t>
            </a:r>
          </a:p>
          <a:p>
            <a:r>
              <a:rPr lang="bn-IN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গড়ে ওঠে। এই দৃষ্টিভঙ্গি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জীবনকে</a:t>
            </a:r>
            <a:r>
              <a:rPr lang="bn-IN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পরিচালিত করে।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1132" y="1971875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n-IN" sz="2000" b="1" dirty="0" smtClean="0"/>
          </a:p>
          <a:p>
            <a:r>
              <a:rPr lang="en-US" sz="2000" b="1" dirty="0" smtClean="0"/>
              <a:t>গৃহকে </a:t>
            </a:r>
            <a:r>
              <a:rPr lang="en-US" sz="2000" b="1" dirty="0"/>
              <a:t>সুষ্ঠুভাবে পরিচালনার জন্য প্রয়োজনীয় সম্পদ হচ্ছে জ্ঞান। পুষ্টিবিষযয়ক</a:t>
            </a:r>
          </a:p>
          <a:p>
            <a:r>
              <a:rPr lang="en-US" sz="2000" b="1" dirty="0"/>
              <a:t>জ্ঞানই একজন মানুষকে পরিবারে ও কর্মক্ষেত্রে সুপ্রতিষ্ঠিত করতে পারে</a:t>
            </a:r>
            <a:r>
              <a:rPr lang="en-US" sz="2000" b="1" dirty="0" smtClean="0"/>
              <a:t>।</a:t>
            </a:r>
            <a:endParaRPr lang="bn-IN" sz="2000" b="1" dirty="0" smtClean="0"/>
          </a:p>
          <a:p>
            <a:endParaRPr lang="en-US" sz="2000" b="1" dirty="0"/>
          </a:p>
          <a:p>
            <a:endParaRPr lang="en-US" dirty="0"/>
          </a:p>
          <a:p>
            <a:endParaRPr lang="bn-IN" sz="2000" b="1" dirty="0" smtClean="0"/>
          </a:p>
          <a:p>
            <a:endParaRPr lang="b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0" y="985993"/>
            <a:ext cx="1918952" cy="5280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সামর্থ্য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ও দক্ষতা </a:t>
            </a:r>
            <a:endParaRPr lang="bn-IN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75020" y="2021932"/>
            <a:ext cx="6168980" cy="253713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0" y="185934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n-IN" dirty="0"/>
          </a:p>
          <a:p>
            <a:r>
              <a:rPr lang="en-US" b="1" dirty="0" smtClean="0"/>
              <a:t>পরিবারের </a:t>
            </a:r>
            <a:r>
              <a:rPr lang="en-US" b="1" dirty="0"/>
              <a:t>সদস্যদের সামর্থ্য ও দক্ষতা পরিবারের লক্ষ্য অর্জনে</a:t>
            </a:r>
          </a:p>
          <a:p>
            <a:r>
              <a:rPr lang="en-US" b="1" dirty="0"/>
              <a:t>সহায়তা করে। </a:t>
            </a:r>
            <a:r>
              <a:rPr lang="en-US" b="1" dirty="0" smtClean="0"/>
              <a:t>তাই</a:t>
            </a:r>
            <a:r>
              <a:rPr lang="en-US" b="1" dirty="0"/>
              <a:t> সামর্থ্য </a:t>
            </a:r>
            <a:r>
              <a:rPr lang="en-US" b="1" dirty="0" smtClean="0"/>
              <a:t>ও </a:t>
            </a:r>
            <a:r>
              <a:rPr lang="en-US" b="1" dirty="0"/>
              <a:t>দক্ষতা পরিবারের সম্পদ। যে পরিবারের সদস্যদের সামর্থ্য ও দক্ষতা যত বেশি</a:t>
            </a:r>
          </a:p>
          <a:p>
            <a:r>
              <a:rPr lang="en-US" b="1" dirty="0"/>
              <a:t>সে পরিবার তত উন্নত। তবে পরিবারের প্রত্যেক সদস্যদের সামর্ধ্য ও দক্ষতা এক রকম নয়। সাম্য ও</a:t>
            </a:r>
          </a:p>
          <a:p>
            <a:r>
              <a:rPr lang="en-US" b="1" dirty="0"/>
              <a:t>দক্ষতা অনুযায়ী পরিবারের সকল কাজ ভাগ করে নিলে কাজের মান ভালো হয় এবং পরিবারের সদস্যদের</a:t>
            </a:r>
          </a:p>
          <a:p>
            <a:r>
              <a:rPr lang="en-US" b="1" dirty="0"/>
              <a:t>মধ্যে সুসম্পর্ক গড়ে উঠে।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17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90930" y="2215167"/>
            <a:ext cx="6014433" cy="18030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090930" y="1582341"/>
            <a:ext cx="1777284" cy="45252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0930" y="4134120"/>
            <a:ext cx="1043188" cy="4250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69465" y="4738712"/>
            <a:ext cx="6053070" cy="132652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0" y="1582341"/>
            <a:ext cx="6096000" cy="47397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latin typeface="NikoshBAN"/>
              </a:rPr>
              <a:t>২</a:t>
            </a:r>
            <a:r>
              <a:rPr lang="en-US" sz="2400" b="1" dirty="0" smtClean="0">
                <a:latin typeface="NikoshBAN"/>
              </a:rPr>
              <a:t>।</a:t>
            </a:r>
            <a:r>
              <a:rPr lang="en-US" sz="2400" b="1" dirty="0">
                <a:latin typeface="NikoshBAN"/>
              </a:rPr>
              <a:t> বস্তুগত </a:t>
            </a:r>
            <a:r>
              <a:rPr lang="en-US" sz="2400" b="1" dirty="0" smtClean="0">
                <a:latin typeface="NikoshBAN"/>
              </a:rPr>
              <a:t>সম্পদ </a:t>
            </a:r>
            <a:r>
              <a:rPr lang="en-US" dirty="0" smtClean="0">
                <a:latin typeface="NikoshBAN"/>
              </a:rPr>
              <a:t>:</a:t>
            </a:r>
          </a:p>
          <a:p>
            <a:endParaRPr lang="en-US" dirty="0">
              <a:latin typeface="NikoshBAN"/>
            </a:endParaRPr>
          </a:p>
          <a:p>
            <a:r>
              <a:rPr lang="en-US" dirty="0" smtClean="0">
                <a:latin typeface="NikoshBAN"/>
              </a:rPr>
              <a:t> </a:t>
            </a:r>
            <a:r>
              <a:rPr lang="en-US" sz="2200" dirty="0">
                <a:latin typeface="NikoshBAN" panose="02000000000000000000"/>
              </a:rPr>
              <a:t>যে বস্তু ও সেবা চাহিদা পুরণে সহায়ক তাই বস্তুগত সম্পদ। যেমন: টাকা, জমি,</a:t>
            </a:r>
          </a:p>
          <a:p>
            <a:r>
              <a:rPr lang="en-US" sz="2200" dirty="0">
                <a:latin typeface="NikoshBAN" panose="02000000000000000000"/>
              </a:rPr>
              <a:t>বাড়িঘর ইত্যাদি। আবার সামাজিক ও রাষ্ত্ীয় সুবিধাদি, যেমন-_ রাস্তা-ঘাট, বাজার, স্কুল-কলেজ, পরিবহন</a:t>
            </a:r>
          </a:p>
          <a:p>
            <a:r>
              <a:rPr lang="en-US" sz="2200" dirty="0">
                <a:latin typeface="NikoshBAN" panose="02000000000000000000"/>
              </a:rPr>
              <a:t>সুবিধা ইত্যাদি আমাদের চাহিদা পূরণ করে এবং গৃহজীবনকে সহজ করে।</a:t>
            </a:r>
          </a:p>
          <a:p>
            <a:endParaRPr lang="en-US" dirty="0"/>
          </a:p>
          <a:p>
            <a:r>
              <a:rPr lang="bn-IN" sz="2400" b="1" dirty="0" smtClean="0"/>
              <a:t>  </a:t>
            </a:r>
            <a:r>
              <a:rPr lang="en-US" sz="2400" b="1" dirty="0" smtClean="0"/>
              <a:t>অর্থ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</a:p>
          <a:p>
            <a:endParaRPr lang="en-US" dirty="0" smtClean="0"/>
          </a:p>
          <a:p>
            <a:r>
              <a:rPr lang="en-US" dirty="0" smtClean="0"/>
              <a:t>অর্থ </a:t>
            </a:r>
            <a:r>
              <a:rPr lang="en-US" dirty="0"/>
              <a:t>একটি বস্তুগত সম্পদ। এর বিনিময় মূল্য আছে এবং হস্তান্তরযোগ্য, পরিমাপযোগ্য।</a:t>
            </a:r>
          </a:p>
          <a:p>
            <a:r>
              <a:rPr lang="en-US" dirty="0"/>
              <a:t>মানুষের জীবনে অর্থের গুরুত্ব অপরিসীম অর্থ দ্বারা আমরা দ্রব্য ও সেবাকর্ম ক্রয় করে থাকি। এর সুষ্ঠু ব্যবহার</a:t>
            </a:r>
          </a:p>
          <a:p>
            <a:r>
              <a:rPr lang="en-US" dirty="0"/>
              <a:t>জীবনে অর্থনৈতিক নিরাপত্তা দান করে।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2036</TotalTime>
  <Words>764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Century Gothic</vt:lpstr>
      <vt:lpstr>Kalpurush</vt:lpstr>
      <vt:lpstr>NikoshBAN</vt:lpstr>
      <vt:lpstr>Shonar Bangla</vt:lpstr>
      <vt:lpstr>Vrinda</vt:lpstr>
      <vt:lpstr>Wingdings 3</vt:lpstr>
      <vt:lpstr>Wisp</vt:lpstr>
      <vt:lpstr>PowerPoint Presentation</vt:lpstr>
      <vt:lpstr>   পরিচিতি   </vt:lpstr>
      <vt:lpstr>   পাঠ পরিচিতি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Windows User</dc:creator>
  <cp:lastModifiedBy>Windows User</cp:lastModifiedBy>
  <cp:revision>42</cp:revision>
  <dcterms:created xsi:type="dcterms:W3CDTF">2020-10-06T14:04:30Z</dcterms:created>
  <dcterms:modified xsi:type="dcterms:W3CDTF">2020-10-13T22:48:24Z</dcterms:modified>
</cp:coreProperties>
</file>