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283" r:id="rId3"/>
    <p:sldId id="271" r:id="rId4"/>
    <p:sldId id="274" r:id="rId5"/>
    <p:sldId id="266" r:id="rId6"/>
    <p:sldId id="267" r:id="rId7"/>
    <p:sldId id="275" r:id="rId8"/>
    <p:sldId id="273" r:id="rId9"/>
    <p:sldId id="263" r:id="rId10"/>
    <p:sldId id="279" r:id="rId11"/>
    <p:sldId id="268" r:id="rId12"/>
    <p:sldId id="264" r:id="rId13"/>
    <p:sldId id="272" r:id="rId14"/>
    <p:sldId id="276" r:id="rId15"/>
    <p:sldId id="277" r:id="rId16"/>
    <p:sldId id="269" r:id="rId17"/>
    <p:sldId id="265" r:id="rId18"/>
    <p:sldId id="282" r:id="rId19"/>
    <p:sldId id="260" r:id="rId20"/>
    <p:sldId id="261" r:id="rId21"/>
  </p:sldIdLst>
  <p:sldSz cx="9601200" cy="59436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72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304" autoAdjust="0"/>
  </p:normalViewPr>
  <p:slideViewPr>
    <p:cSldViewPr>
      <p:cViewPr varScale="1">
        <p:scale>
          <a:sx n="71" d="100"/>
          <a:sy n="71" d="100"/>
        </p:scale>
        <p:origin x="1254" y="66"/>
      </p:cViewPr>
      <p:guideLst>
        <p:guide orient="horz" pos="187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5F6D5-D1C2-4D12-B0B7-5BA9F3DA75E8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0400" y="685800"/>
            <a:ext cx="5537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B8CA5-FD02-40E1-83A8-D0115929A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47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মনোযোগ আকর্ষণ এবং পাঠ শিরোনাম শিক্ষার্থীদের কাছ থেকে বের করার জন্য স্লাইডে উল্লেখিত দৃশ্য দেখিয়ে সংশ্লিষ্ট প্রশ্নোত্তরের মাধ্যমে অথবা সংশ্লিষ্ট অন্য কোন ঘটনা প্রদর্শন করে  এ কাজটি করা যেতে পারে। কোন প্রশ্নের উত্তর সরাসরি না বলে দেয়াই ভালো । তবে বিশেষ ক্ষেত্রে শিক্ষার্থীদের কাছ থেকে উত্তর বের করতে সাহায্য করা যেতে পারে।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B8CA5-FD02-40E1-83A8-D0115929A2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97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এই স্লাইড</a:t>
            </a:r>
            <a:r>
              <a:rPr lang="bn-IN" baseline="0" dirty="0" smtClean="0"/>
              <a:t> থেকে </a:t>
            </a:r>
            <a:r>
              <a:rPr lang="bn-IN" dirty="0" smtClean="0"/>
              <a:t> </a:t>
            </a:r>
            <a:r>
              <a:rPr lang="bn-BD" dirty="0" smtClean="0"/>
              <a:t>আজকের</a:t>
            </a:r>
            <a:r>
              <a:rPr lang="bn-BD" baseline="0" dirty="0" smtClean="0"/>
              <a:t> পাঠের দ্বিতীয় শিখনফল অর্জ</a:t>
            </a:r>
            <a:r>
              <a:rPr lang="bn-IN" baseline="0" dirty="0" smtClean="0"/>
              <a:t>নের </a:t>
            </a:r>
            <a:r>
              <a:rPr lang="bn-IN" baseline="0" smtClean="0"/>
              <a:t>লক্ষ্যে ধারাবাহিকভাবে পাঠ </a:t>
            </a:r>
            <a:r>
              <a:rPr lang="bn-IN" baseline="0" dirty="0" smtClean="0"/>
              <a:t>উপস্থাপনের চেষ্টা </a:t>
            </a:r>
            <a:r>
              <a:rPr lang="bn-BD" baseline="0" dirty="0" smtClean="0"/>
              <a:t>করা হয়েছে।</a:t>
            </a:r>
            <a:r>
              <a:rPr lang="bn-IN" baseline="0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B8CA5-FD02-40E1-83A8-D0115929A2B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19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এই স্লাইডে </a:t>
            </a:r>
            <a:r>
              <a:rPr lang="bn-BD" dirty="0" smtClean="0"/>
              <a:t>আজকের</a:t>
            </a:r>
            <a:r>
              <a:rPr lang="bn-BD" baseline="0" dirty="0" smtClean="0"/>
              <a:t> পাঠের দ্বিতীয় শিখনফল অর্জ</a:t>
            </a:r>
            <a:r>
              <a:rPr lang="bn-IN" baseline="0" dirty="0" smtClean="0"/>
              <a:t>নের লক্ষ্যে পাঠ উপস্থাপনের চেষ্টা </a:t>
            </a:r>
            <a:r>
              <a:rPr lang="bn-BD" baseline="0" dirty="0" smtClean="0"/>
              <a:t>করা হয়েছে।</a:t>
            </a:r>
            <a:r>
              <a:rPr lang="bn-IN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B8CA5-FD02-40E1-83A8-D0115929A2B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06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এই স্লাইডে </a:t>
            </a:r>
            <a:r>
              <a:rPr lang="bn-BD" dirty="0" smtClean="0"/>
              <a:t>আজকের</a:t>
            </a:r>
            <a:r>
              <a:rPr lang="bn-BD" baseline="0" dirty="0" smtClean="0"/>
              <a:t> পাঠের দ্বিতীয়</a:t>
            </a:r>
            <a:r>
              <a:rPr lang="bn-IN" baseline="0" dirty="0" smtClean="0"/>
              <a:t>, </a:t>
            </a:r>
            <a:r>
              <a:rPr lang="bn-BD" baseline="0" dirty="0" smtClean="0"/>
              <a:t>তৃতীয়</a:t>
            </a:r>
            <a:r>
              <a:rPr lang="bn-IN" baseline="0" dirty="0" smtClean="0"/>
              <a:t> ও চতুর্থ</a:t>
            </a:r>
            <a:r>
              <a:rPr lang="bn-BD" baseline="0" dirty="0" smtClean="0"/>
              <a:t> শিখনফল অর্জ</a:t>
            </a:r>
            <a:r>
              <a:rPr lang="bn-IN" baseline="0" dirty="0" smtClean="0"/>
              <a:t>নের লক্ষ্যে ধারাবাহিকভাবে পাঠ উপস্থাপনের চেষ্টা </a:t>
            </a:r>
            <a:r>
              <a:rPr lang="bn-BD" baseline="0" dirty="0" smtClean="0"/>
              <a:t> করা হয়েছে।</a:t>
            </a:r>
            <a:r>
              <a:rPr lang="bn-IN" dirty="0" smtClean="0"/>
              <a:t> </a:t>
            </a:r>
            <a:endParaRPr lang="en-US" dirty="0" smtClean="0"/>
          </a:p>
          <a:p>
            <a:r>
              <a:rPr lang="bn-IN" dirty="0" smtClean="0"/>
              <a:t> 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পরমাণুর কণিকাসমূহের নামগুলো প্রতীক উল্লেখপূর্বক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নিউক্লিয়ন সংখ্যা সম্পর্কে আলোচনা করে তাদের কোথাও অস্বচ্ছতা আছে কী না তা প্রশ্ন করা যেতে পারে</a:t>
            </a:r>
            <a:r>
              <a:rPr lang="bn-IN" sz="1200" baseline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B8CA5-FD02-40E1-83A8-D0115929A2B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964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আজকের</a:t>
            </a:r>
            <a:r>
              <a:rPr lang="bn-BD" baseline="0" dirty="0" smtClean="0"/>
              <a:t> পাঠের দ্বিতীয় শিখনফল</a:t>
            </a:r>
            <a:r>
              <a:rPr lang="bn-IN" baseline="0" dirty="0" smtClean="0"/>
              <a:t> কতটুকু</a:t>
            </a:r>
            <a:r>
              <a:rPr lang="bn-BD" baseline="0" dirty="0" smtClean="0"/>
              <a:t> অ</a:t>
            </a:r>
            <a:r>
              <a:rPr lang="bn-IN" baseline="0" dirty="0" smtClean="0"/>
              <a:t>র্জিত হয়েছে তা যাচাইয়ের জন্য জোড়ায়া কাজ হিসাবে</a:t>
            </a:r>
            <a:r>
              <a:rPr lang="bn-IN" dirty="0" smtClean="0"/>
              <a:t>এই স্লাইডটি</a:t>
            </a:r>
            <a:r>
              <a:rPr lang="bn-IN" baseline="0" dirty="0" smtClean="0"/>
              <a:t> রাখা হয়েছে। প্রয়োজনে  </a:t>
            </a:r>
            <a:r>
              <a:rPr lang="bn-IN" dirty="0" smtClean="0"/>
              <a:t>উত্তর</a:t>
            </a:r>
            <a:r>
              <a:rPr lang="bn-IN" baseline="0" dirty="0" smtClean="0"/>
              <a:t> প্রদানে শিক্ষার্থীদের সহায়তা করা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B8CA5-FD02-40E1-83A8-D0115929A2B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846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পাঠটি সম্পর্কে জানার জন্য মূল্যায়নের ব্যবস্থা করা যেতে পারে।</a:t>
            </a:r>
            <a:r>
              <a:rPr lang="bn-IN" baseline="0" dirty="0" smtClean="0"/>
              <a:t> শিক্ষক ভিন্ন আঙ্গিকে শিক্ষার্থীদের মূল্যায়ন করতে পারেন।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B8CA5-FD02-40E1-83A8-D0115929A2B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478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প্রয়োজনে স্লাইডে লিখিত</a:t>
            </a:r>
            <a:r>
              <a:rPr lang="bn-IN" baseline="0" dirty="0" smtClean="0"/>
              <a:t> শব্দগুলোর কোন অস্পষ্টতা থাকলে পুনরায় আলোকপাতকর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B8CA5-FD02-40E1-83A8-D0115929A2B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5874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আজকের পাঠের</a:t>
            </a:r>
            <a:r>
              <a:rPr lang="bn-BD" baseline="0" dirty="0" smtClean="0"/>
              <a:t> অর্জিত শিখন শিক্ষার্থীরা </a:t>
            </a:r>
            <a:r>
              <a:rPr lang="bn-IN" baseline="0" dirty="0" smtClean="0"/>
              <a:t>তাদের</a:t>
            </a:r>
            <a:r>
              <a:rPr lang="bn-BD" baseline="0" dirty="0" smtClean="0"/>
              <a:t> নিজ নিজ সৃজনশীল প্রতিভার বিকাশ ঘটাতে পারে সে উদ্দেশ্যে এধরনের কাজ দেয়া যেতে পারে। বিষয় শিক্ষক ইচ্ছে করলে অন্য যে কোনো য</a:t>
            </a:r>
            <a:r>
              <a:rPr lang="bn-IN" baseline="0" dirty="0" smtClean="0"/>
              <a:t>ৌ</a:t>
            </a:r>
            <a:r>
              <a:rPr lang="bn-BD" baseline="0" dirty="0" smtClean="0"/>
              <a:t>ক্ত</a:t>
            </a:r>
            <a:r>
              <a:rPr lang="bn-IN" baseline="0" dirty="0" smtClean="0"/>
              <a:t>ক</a:t>
            </a:r>
            <a:r>
              <a:rPr lang="bn-BD" baseline="0" dirty="0" smtClean="0"/>
              <a:t> উপায় অবলম্বন করতে পারেন।</a:t>
            </a:r>
            <a:r>
              <a:rPr lang="bn-IN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B8CA5-FD02-40E1-83A8-D0115929A2B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270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এই স্লাইডের মৌলের</a:t>
            </a:r>
            <a:r>
              <a:rPr lang="bn-IN" baseline="0" dirty="0" smtClean="0"/>
              <a:t> নাম প্রদর্শনের মাধ্যমে জানতে চাওয়া যেতে পারে এবং এ জন্য প্রশ্ন করা যেতে পারে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b="1" dirty="0" smtClean="0">
                <a:latin typeface="NikoshBAN" pitchFamily="2" charset="0"/>
                <a:cs typeface="NikoshBAN" pitchFamily="2" charset="0"/>
              </a:rPr>
              <a:t>এগুলো কিসের নাম?</a:t>
            </a:r>
            <a:endParaRPr lang="en-US" sz="1200" b="1" dirty="0" smtClean="0"/>
          </a:p>
          <a:p>
            <a:r>
              <a:rPr lang="bn-IN" dirty="0" smtClean="0"/>
              <a:t>শিক্ষার্থীদের</a:t>
            </a:r>
            <a:r>
              <a:rPr lang="bn-IN" baseline="0" dirty="0" smtClean="0"/>
              <a:t> উত্তর পাওয়ার পর পাঠ শিরোনামের জন্য পরবর্তী স্লাইডে যাওয়া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B8CA5-FD02-40E1-83A8-D0115929A2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895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এই স্লাইডটি শিরোনাম</a:t>
            </a:r>
            <a:r>
              <a:rPr lang="bn-BD" baseline="0" dirty="0" smtClean="0"/>
              <a:t> লেখাসহ </a:t>
            </a:r>
            <a:r>
              <a:rPr lang="bn-BD" dirty="0" smtClean="0"/>
              <a:t>পাঠ</a:t>
            </a:r>
            <a:r>
              <a:rPr lang="bn-BD" baseline="0" dirty="0" smtClean="0"/>
              <a:t> ঘোষণার জন্য রাখা হয়েছে।</a:t>
            </a:r>
            <a:endParaRPr lang="en-US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B8CA5-FD02-40E1-83A8-D0115929A2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75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এই পাঠ শেষে </a:t>
            </a:r>
            <a:r>
              <a:rPr lang="bn-IN" baseline="0" dirty="0" smtClean="0"/>
              <a:t>কাঙ্খিত </a:t>
            </a:r>
            <a:r>
              <a:rPr lang="bn-BD" baseline="0" dirty="0" smtClean="0"/>
              <a:t>শিখনফলকে সামনে রেখে </a:t>
            </a:r>
            <a:r>
              <a:rPr lang="bn-BD" dirty="0" smtClean="0"/>
              <a:t>পাঠকে</a:t>
            </a:r>
            <a:r>
              <a:rPr lang="bn-BD" baseline="0" dirty="0" smtClean="0"/>
              <a:t> ধারাবাহিকভাবে পরিচালনার উদ্দেশ্যে </a:t>
            </a:r>
            <a:r>
              <a:rPr lang="bn-BD" dirty="0" smtClean="0"/>
              <a:t>এই স্লাইডটি </a:t>
            </a:r>
            <a:r>
              <a:rPr lang="bn-BD" baseline="0" dirty="0" smtClean="0"/>
              <a:t>রাখা হয়েছে।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B8CA5-FD02-40E1-83A8-D0115929A2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22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আজকের</a:t>
            </a:r>
            <a:r>
              <a:rPr lang="bn-BD" baseline="0" dirty="0" smtClean="0"/>
              <a:t> পাঠের প্রথম শিখনফল অর্জনের উদ্দেশ্যে এই স্লাইডটি প্রদর্শন করা হয়েছে। তবে বিষয় শিক্ষক অন্য কোন যুক্তিযুক্ত উপায়েও এ কাজটি করতে পারেন।</a:t>
            </a:r>
            <a:r>
              <a:rPr lang="bn-IN" baseline="0" dirty="0" smtClean="0"/>
              <a:t> </a:t>
            </a:r>
            <a:endParaRPr lang="en-US" dirty="0" smtClean="0"/>
          </a:p>
          <a:p>
            <a:r>
              <a:rPr lang="bn-IN" dirty="0" smtClean="0"/>
              <a:t>ছকটি</a:t>
            </a:r>
            <a:r>
              <a:rPr lang="bn-IN" baseline="0" dirty="0" smtClean="0"/>
              <a:t> প্রদর্শণের মাধ্যমে শিক্ষার্থীদের মৌলগুলোর প্রতীক লিখতে বা বলতে বলা যেতে পারে।  প্রয়োজনে তাদের সহযোগীতা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B8CA5-FD02-40E1-83A8-D0115929A2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147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আজকের পাঠের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দ্বিতীয় শিখনফল অর্জনের লক্ষ্যে এই স্লাইড থেকে আলোচনা করার চেষ্টা করা হয়েছে।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পরমাণুর কণিকাসমূহের নামগুলো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শিক্ষার্থীদের বলতে বলা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B8CA5-FD02-40E1-83A8-D0115929A2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737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600" dirty="0" smtClean="0"/>
              <a:t>শিক্ষার্থীদের</a:t>
            </a:r>
            <a:r>
              <a:rPr lang="bn-IN" sz="1600" baseline="0" dirty="0" smtClean="0"/>
              <a:t> প্রশ্ন করা যেতে পারে পরমাণুর কণিকাসমূহ </a:t>
            </a:r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কোনটি কোন আধানযুক্ত ? এক্ষেত্রে</a:t>
            </a:r>
            <a:r>
              <a:rPr lang="bn-IN" sz="1600" baseline="0" dirty="0" smtClean="0">
                <a:latin typeface="NikoshBAN" pitchFamily="2" charset="0"/>
                <a:cs typeface="NikoshBAN" pitchFamily="2" charset="0"/>
              </a:rPr>
              <a:t> তাদের সহযোগীতা করা যেতে পারে। অথবা শিক্ষক অন্য কোন উপায়ে কাজটি করতে পারেন।  </a:t>
            </a:r>
            <a:endParaRPr lang="en-US" sz="1600" dirty="0" smtClean="0">
              <a:latin typeface="NikoshBAN" pitchFamily="2" charset="0"/>
              <a:cs typeface="NikoshBAN" pitchFamily="2" charset="0"/>
            </a:endParaRP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B8CA5-FD02-40E1-83A8-D0115929A2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73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এখানে</a:t>
            </a:r>
            <a:r>
              <a:rPr lang="bn-IN" baseline="0" dirty="0" smtClean="0"/>
              <a:t> তাদের উত্তর এই স্লাইডের দ্বারা উত্তরগুলি মিলিয়ে নেওয়ার কথা বলা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B8CA5-FD02-40E1-83A8-D0115929A2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594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আজকের</a:t>
            </a:r>
            <a:r>
              <a:rPr lang="bn-BD" baseline="0" dirty="0" smtClean="0"/>
              <a:t> পাঠের দ্বিতীয় শিখনফল অর্জিত হলো কি-না তা যাচাই করার উদ্দেশ্যে এই স্লাইডটিতে একক কাজের ব্যবস্থা করা হয়েছে।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B8CA5-FD02-40E1-83A8-D0115929A2B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79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1846369"/>
            <a:ext cx="8161020" cy="12740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180" y="3368040"/>
            <a:ext cx="6720840" cy="1518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1753E-A78A-4C8F-8853-6ED76D1BB64B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A183-D538-4D9C-903B-530B9619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244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1753E-A78A-4C8F-8853-6ED76D1BB64B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A183-D538-4D9C-903B-530B9619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42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0870" y="238020"/>
            <a:ext cx="2160270" cy="50713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0060" y="238020"/>
            <a:ext cx="6320790" cy="507132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1753E-A78A-4C8F-8853-6ED76D1BB64B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A183-D538-4D9C-903B-530B9619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13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1753E-A78A-4C8F-8853-6ED76D1BB64B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A183-D538-4D9C-903B-530B9619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21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29" y="3819314"/>
            <a:ext cx="8161020" cy="118046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429" y="2519152"/>
            <a:ext cx="8161020" cy="130016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1753E-A78A-4C8F-8853-6ED76D1BB64B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A183-D538-4D9C-903B-530B9619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56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" y="1386841"/>
            <a:ext cx="4240530" cy="39225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610" y="1386841"/>
            <a:ext cx="4240530" cy="39225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1753E-A78A-4C8F-8853-6ED76D1BB64B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A183-D538-4D9C-903B-530B9619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73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1330431"/>
            <a:ext cx="4242197" cy="5544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" y="1884891"/>
            <a:ext cx="4242197" cy="34244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277" y="1330431"/>
            <a:ext cx="4243864" cy="5544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277" y="1884891"/>
            <a:ext cx="4243864" cy="34244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1753E-A78A-4C8F-8853-6ED76D1BB64B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A183-D538-4D9C-903B-530B9619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259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1753E-A78A-4C8F-8853-6ED76D1BB64B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A183-D538-4D9C-903B-530B9619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933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1753E-A78A-4C8F-8853-6ED76D1BB64B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A183-D538-4D9C-903B-530B9619E71E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3" descr="C:\Program Files\Microsoft Office\MEDIA\OFFICE14\Lines\BD10307_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0986"/>
            <a:ext cx="9601200" cy="21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Program Files\Microsoft Office\MEDIA\OFFICE14\Lines\BD10307_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318930" y="2832275"/>
            <a:ext cx="5963655" cy="25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814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236643"/>
            <a:ext cx="3158729" cy="1007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802" y="236644"/>
            <a:ext cx="5367338" cy="50726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0" y="1243754"/>
            <a:ext cx="3158729" cy="4065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1753E-A78A-4C8F-8853-6ED76D1BB64B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A183-D538-4D9C-903B-530B9619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13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902" y="4160520"/>
            <a:ext cx="5760720" cy="49117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902" y="531072"/>
            <a:ext cx="5760720" cy="3566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902" y="4651693"/>
            <a:ext cx="5760720" cy="6975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1753E-A78A-4C8F-8853-6ED76D1BB64B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A183-D538-4D9C-903B-530B9619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372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0060" y="238020"/>
            <a:ext cx="864108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1386841"/>
            <a:ext cx="8641080" cy="3922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060" y="5508837"/>
            <a:ext cx="2240280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1753E-A78A-4C8F-8853-6ED76D1BB64B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0410" y="5508837"/>
            <a:ext cx="3040380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0860" y="5508837"/>
            <a:ext cx="2240280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0A183-D538-4D9C-903B-530B9619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61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se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1422229"/>
            <a:ext cx="4114800" cy="43708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3810000" y="685800"/>
            <a:ext cx="1774845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  <a:sp3d extrusionH="57150">
              <a:bevelT w="38100" h="38100" prst="angle"/>
            </a:sp3d>
          </a:bodyPr>
          <a:lstStyle/>
          <a:p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49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35480" y="845981"/>
            <a:ext cx="56263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পরমাণুতে অবস্থিত বিভিন্ন কণিকাসমূহ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489" y="1673693"/>
            <a:ext cx="5334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114" y="2820845"/>
            <a:ext cx="4857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114" y="3810000"/>
            <a:ext cx="4857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76600" y="2759857"/>
            <a:ext cx="10486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প্রোটন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3352800" y="1679149"/>
            <a:ext cx="14414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ইলেকট্রন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3352800" y="3877746"/>
            <a:ext cx="11192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নিউট্রন</a:t>
            </a:r>
            <a:endParaRPr lang="en-US" sz="3600" dirty="0"/>
          </a:p>
        </p:txBody>
      </p:sp>
      <p:pic>
        <p:nvPicPr>
          <p:cNvPr id="10" name="Picture 9" descr="proto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7825" y="5317638"/>
            <a:ext cx="365760" cy="365760"/>
          </a:xfrm>
          <a:prstGeom prst="rect">
            <a:avLst/>
          </a:prstGeom>
        </p:spPr>
      </p:pic>
      <p:pic>
        <p:nvPicPr>
          <p:cNvPr id="11" name="Picture 10" descr="nutro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3471" y="5350556"/>
            <a:ext cx="365760" cy="365760"/>
          </a:xfrm>
          <a:prstGeom prst="rect">
            <a:avLst/>
          </a:prstGeom>
        </p:spPr>
      </p:pic>
      <p:pic>
        <p:nvPicPr>
          <p:cNvPr id="12" name="Picture 11" descr="electron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2600" y="5334000"/>
            <a:ext cx="365760" cy="3657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61419" y="5247308"/>
            <a:ext cx="1079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প্রোট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ন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85374" y="526798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ইলেকট্রন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59084" y="5219342"/>
            <a:ext cx="1028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নিউট্রন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90600" y="4505794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পরমাণুতে অবস্থিত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কণিকাসমূহ কোনটি কোন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আধানযুক্ত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32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453636" y="1711688"/>
            <a:ext cx="3566164" cy="3566164"/>
          </a:xfrm>
          <a:prstGeom prst="ellipse">
            <a:avLst/>
          </a:prstGeom>
          <a:noFill/>
          <a:ln w="12700">
            <a:solidFill>
              <a:schemeClr val="accent6">
                <a:lumMod val="20000"/>
                <a:lumOff val="8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124200" y="2336345"/>
            <a:ext cx="2152844" cy="2152844"/>
          </a:xfrm>
          <a:prstGeom prst="ellipse">
            <a:avLst/>
          </a:prstGeom>
          <a:noFill/>
          <a:ln w="12700">
            <a:solidFill>
              <a:schemeClr val="accent6">
                <a:lumMod val="20000"/>
                <a:lumOff val="8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opy of Helium_atom_QM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2825825"/>
            <a:ext cx="1206349" cy="12063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Oval 5"/>
          <p:cNvSpPr/>
          <p:nvPr/>
        </p:nvSpPr>
        <p:spPr>
          <a:xfrm flipH="1">
            <a:off x="2233863" y="3200400"/>
            <a:ext cx="381000" cy="381000"/>
          </a:xfrm>
          <a:prstGeom prst="ellipse">
            <a:avLst/>
          </a:prstGeom>
          <a:gradFill flip="none" rotWithShape="1">
            <a:gsLst>
              <a:gs pos="0">
                <a:srgbClr val="33CC33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flipH="1">
            <a:off x="2950534" y="3200400"/>
            <a:ext cx="381000" cy="381000"/>
          </a:xfrm>
          <a:prstGeom prst="ellipse">
            <a:avLst/>
          </a:prstGeom>
          <a:gradFill flip="none" rotWithShape="1">
            <a:gsLst>
              <a:gs pos="0">
                <a:srgbClr val="33CC33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flipH="1">
            <a:off x="5084134" y="3276600"/>
            <a:ext cx="381000" cy="381000"/>
          </a:xfrm>
          <a:prstGeom prst="ellipse">
            <a:avLst/>
          </a:prstGeom>
          <a:gradFill flip="none" rotWithShape="1">
            <a:gsLst>
              <a:gs pos="0">
                <a:srgbClr val="33CC33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flipH="1">
            <a:off x="5791200" y="3276600"/>
            <a:ext cx="381000" cy="381000"/>
          </a:xfrm>
          <a:prstGeom prst="ellipse">
            <a:avLst/>
          </a:prstGeom>
          <a:gradFill flip="none" rotWithShape="1">
            <a:gsLst>
              <a:gs pos="0">
                <a:srgbClr val="33CC33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 flipH="1">
            <a:off x="3962400" y="1524000"/>
            <a:ext cx="381000" cy="381000"/>
          </a:xfrm>
          <a:prstGeom prst="ellipse">
            <a:avLst/>
          </a:prstGeom>
          <a:gradFill flip="none" rotWithShape="1">
            <a:gsLst>
              <a:gs pos="0">
                <a:srgbClr val="33CC33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flipH="1">
            <a:off x="4038600" y="5105400"/>
            <a:ext cx="381000" cy="381000"/>
          </a:xfrm>
          <a:prstGeom prst="ellipse">
            <a:avLst/>
          </a:prstGeom>
          <a:gradFill flip="none" rotWithShape="1">
            <a:gsLst>
              <a:gs pos="0">
                <a:srgbClr val="33CC33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011926" y="3324726"/>
            <a:ext cx="507937" cy="457143"/>
            <a:chOff x="685800" y="5715057"/>
            <a:chExt cx="507937" cy="457143"/>
          </a:xfrm>
        </p:grpSpPr>
        <p:pic>
          <p:nvPicPr>
            <p:cNvPr id="13" name="Picture 12" descr="Proton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5800" y="5715057"/>
              <a:ext cx="507937" cy="457143"/>
            </a:xfrm>
            <a:prstGeom prst="rect">
              <a:avLst/>
            </a:prstGeom>
          </p:spPr>
        </p:pic>
        <p:sp>
          <p:nvSpPr>
            <p:cNvPr id="14" name="Plus 13"/>
            <p:cNvSpPr/>
            <p:nvPr/>
          </p:nvSpPr>
          <p:spPr>
            <a:xfrm>
              <a:off x="762000" y="5791200"/>
              <a:ext cx="304800" cy="304800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Neutro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4509" y="3181381"/>
            <a:ext cx="558730" cy="495238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519864" y="3729789"/>
            <a:ext cx="2833441" cy="1884186"/>
            <a:chOff x="4519864" y="3729789"/>
            <a:chExt cx="2833441" cy="1884186"/>
          </a:xfrm>
        </p:grpSpPr>
        <p:cxnSp>
          <p:nvCxnSpPr>
            <p:cNvPr id="17" name="Straight Arrow Connector 16"/>
            <p:cNvCxnSpPr/>
            <p:nvPr/>
          </p:nvCxnSpPr>
          <p:spPr>
            <a:xfrm flipH="1" flipV="1">
              <a:off x="4519864" y="3729789"/>
              <a:ext cx="1880936" cy="1375611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400800" y="5029200"/>
              <a:ext cx="952505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প্রোটন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724401" y="2895600"/>
            <a:ext cx="3505198" cy="584775"/>
            <a:chOff x="4724401" y="2895600"/>
            <a:chExt cx="3456626" cy="584775"/>
          </a:xfrm>
        </p:grpSpPr>
        <p:cxnSp>
          <p:nvCxnSpPr>
            <p:cNvPr id="20" name="Straight Arrow Connector 19"/>
            <p:cNvCxnSpPr/>
            <p:nvPr/>
          </p:nvCxnSpPr>
          <p:spPr>
            <a:xfrm flipH="1">
              <a:off x="4724401" y="3181381"/>
              <a:ext cx="2299758" cy="247619"/>
            </a:xfrm>
            <a:prstGeom prst="straightConnector1">
              <a:avLst/>
            </a:prstGeom>
            <a:ln w="571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7162800" y="2895600"/>
              <a:ext cx="101822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নিউট্রন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427034" y="1625025"/>
            <a:ext cx="3031166" cy="1727775"/>
            <a:chOff x="5427034" y="1625025"/>
            <a:chExt cx="3031166" cy="1727775"/>
          </a:xfrm>
        </p:grpSpPr>
        <p:cxnSp>
          <p:nvCxnSpPr>
            <p:cNvPr id="23" name="Straight Arrow Connector 22"/>
            <p:cNvCxnSpPr/>
            <p:nvPr/>
          </p:nvCxnSpPr>
          <p:spPr>
            <a:xfrm rot="10800000" flipV="1">
              <a:off x="5427034" y="2133600"/>
              <a:ext cx="1430966" cy="12192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518245" y="1625025"/>
              <a:ext cx="193995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ইলেকট্রন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(e</a:t>
              </a:r>
              <a:r>
                <a:rPr lang="en-US" sz="3200" baseline="30000" dirty="0" smtClean="0">
                  <a:latin typeface="Arial" pitchFamily="34" charset="0"/>
                  <a:cs typeface="Arial" pitchFamily="34" charset="0"/>
                </a:rPr>
                <a:t>-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)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043936" y="3705669"/>
            <a:ext cx="2819400" cy="1956375"/>
            <a:chOff x="990600" y="3886200"/>
            <a:chExt cx="2819400" cy="1956375"/>
          </a:xfrm>
        </p:grpSpPr>
        <p:sp>
          <p:nvSpPr>
            <p:cNvPr id="29" name="TextBox 28"/>
            <p:cNvSpPr txBox="1"/>
            <p:nvPr/>
          </p:nvSpPr>
          <p:spPr>
            <a:xfrm>
              <a:off x="990600" y="5257800"/>
              <a:ext cx="14830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নিউক্লিয়াস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2209800" y="3886200"/>
              <a:ext cx="1600200" cy="14478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/>
          <p:cNvSpPr/>
          <p:nvPr/>
        </p:nvSpPr>
        <p:spPr>
          <a:xfrm>
            <a:off x="1425261" y="802105"/>
            <a:ext cx="65982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পরমাণুতে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কণিকাসমূহের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অবস্থান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66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26 -0.03056 C 0.00712 0.05972 -0.04063 0.14398 -0.10382 0.15555 C -0.16962 0.16921 -0.22969 0.10509 -0.23941 0.01412 C -0.24913 -0.07686 -0.20451 -0.16042 -0.13889 -0.17292 C -0.07396 -0.18519 -0.01354 -0.12014 -0.0026 -0.03056 Z " pathEditMode="fixed" rAng="4915574" ptsTypes="fffff">
                                      <p:cBhvr>
                                        <p:cTn id="1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" y="22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278 0.00371 C -0.00348 -0.08194 0.04878 -0.15185 0.11319 -0.15092 C 0.1776 -0.15185 0.22968 -0.08194 0.22934 0.00371 C 0.22986 0.08959 0.1776 0.15926 0.11302 0.15857 C 0.04895 0.15926 -0.00348 0.08959 -0.00278 0.00371 Z " pathEditMode="fixed" rAng="16200000" ptsTypes="fffff">
                                      <p:cBhvr>
                                        <p:cTn id="1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" y="0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209 0.00277 C -0.00209 0.14351 -0.0882 0.25833 -0.19375 0.25833 C -0.29948 0.25833 -0.38542 0.14351 -0.38542 0.00277 C -0.38542 -0.1382 -0.29948 -0.25278 -0.19375 -0.25278 C -0.0882 -0.25278 -0.00209 -0.1382 -0.00209 0.00277 Z " pathEditMode="fixed" rAng="5400000" ptsTypes="fffff">
                                      <p:cBhvr>
                                        <p:cTn id="12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" y="0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417 0.01112 C 0.00417 -0.12824 0.08959 -0.24213 0.1941 -0.24213 C 0.29896 -0.24213 0.38403 -0.12824 0.38403 0.01112 C 0.38403 0.15093 0.29896 0.26436 0.1941 0.26436 C 0.08959 0.26436 0.00417 0.15093 0.00417 0.01112 Z " pathEditMode="fixed" rAng="16200000" ptsTypes="fffff">
                                      <p:cBhvr>
                                        <p:cTn id="12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" y="0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653 -0.00641 C 0.11954 -0.00641 0.2037 0.12714 0.2037 0.29167 C 0.2037 0.45566 0.11954 0.58948 0.01653 0.58948 C -0.08697 0.58948 -0.17064 0.45566 -0.17064 0.29167 C -0.17064 0.12714 -0.08697 -0.00641 0.01653 -0.00641 Z " pathEditMode="fixed" rAng="0" ptsTypes="fffff">
                                      <p:cBhvr>
                                        <p:cTn id="12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781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3.33333E-6 C -0.10764 3.33333E-6 -0.19584 -0.1169 -0.19584 -0.26111 C -0.19584 -0.40463 -0.10764 -0.52223 3.33333E-6 -0.52223 C 0.10816 -0.52223 0.19583 -0.40463 0.19583 -0.26111 C 0.19583 -0.1169 0.10816 3.33333E-6 3.33333E-6 3.33333E-6 Z " pathEditMode="fixed" rAng="10800000" ptsTypes="fffff">
                                      <p:cBhvr>
                                        <p:cTn id="13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89432"/>
            <a:ext cx="1467609" cy="139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14400" y="2945072"/>
            <a:ext cx="55758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একটি মৌলের পরমাণু থেকে আরেকটি মৌলের পরমাণুর মধ্যে কী কী পার্থক্য দেখা যায়?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496340" y="4494257"/>
            <a:ext cx="1885660" cy="584775"/>
            <a:chOff x="6400800" y="695980"/>
            <a:chExt cx="1891770" cy="584775"/>
          </a:xfrm>
        </p:grpSpPr>
        <p:sp>
          <p:nvSpPr>
            <p:cNvPr id="11" name="TextBox 10"/>
            <p:cNvSpPr txBox="1"/>
            <p:nvPr/>
          </p:nvSpPr>
          <p:spPr>
            <a:xfrm>
              <a:off x="6400800" y="695980"/>
              <a:ext cx="18917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b="1" dirty="0" smtClean="0">
                  <a:latin typeface="NikoshBAN" pitchFamily="2" charset="0"/>
                  <a:cs typeface="NikoshBAN" pitchFamily="2" charset="0"/>
                </a:rPr>
                <a:t>        </a:t>
              </a:r>
              <a:r>
                <a:rPr lang="bn-IN" sz="3200" b="1" dirty="0" smtClean="0">
                  <a:latin typeface="NikoshBAN" pitchFamily="2" charset="0"/>
                  <a:cs typeface="NikoshBAN" pitchFamily="2" charset="0"/>
                </a:rPr>
                <a:t>ধর্মে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2630" y="735974"/>
              <a:ext cx="475141" cy="508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6490230" y="3806847"/>
            <a:ext cx="1891770" cy="584775"/>
            <a:chOff x="6400800" y="695980"/>
            <a:chExt cx="1891770" cy="584775"/>
          </a:xfrm>
        </p:grpSpPr>
        <p:sp>
          <p:nvSpPr>
            <p:cNvPr id="14" name="TextBox 13"/>
            <p:cNvSpPr txBox="1"/>
            <p:nvPr/>
          </p:nvSpPr>
          <p:spPr>
            <a:xfrm>
              <a:off x="6400800" y="695980"/>
              <a:ext cx="18917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b="1" dirty="0" smtClean="0">
                  <a:latin typeface="NikoshBAN" pitchFamily="2" charset="0"/>
                  <a:cs typeface="NikoshBAN" pitchFamily="2" charset="0"/>
                </a:rPr>
                <a:t>        </a:t>
              </a:r>
              <a:r>
                <a:rPr lang="bn-IN" sz="3200" b="1" dirty="0" smtClean="0">
                  <a:latin typeface="NikoshBAN" pitchFamily="2" charset="0"/>
                  <a:cs typeface="NikoshBAN" pitchFamily="2" charset="0"/>
                </a:rPr>
                <a:t>ভরে 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2630" y="735974"/>
              <a:ext cx="475141" cy="508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6490230" y="2971800"/>
            <a:ext cx="1891770" cy="584775"/>
            <a:chOff x="6400800" y="695980"/>
            <a:chExt cx="1891770" cy="584775"/>
          </a:xfrm>
        </p:grpSpPr>
        <p:sp>
          <p:nvSpPr>
            <p:cNvPr id="17" name="TextBox 16"/>
            <p:cNvSpPr txBox="1"/>
            <p:nvPr/>
          </p:nvSpPr>
          <p:spPr>
            <a:xfrm>
              <a:off x="6400800" y="695980"/>
              <a:ext cx="18917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b="1" dirty="0" smtClean="0">
                  <a:latin typeface="NikoshBAN" pitchFamily="2" charset="0"/>
                  <a:cs typeface="NikoshBAN" pitchFamily="2" charset="0"/>
                </a:rPr>
                <a:t>        </a:t>
              </a:r>
              <a:r>
                <a:rPr lang="bn-IN" sz="3200" b="1" dirty="0" smtClean="0">
                  <a:latin typeface="NikoshBAN" pitchFamily="2" charset="0"/>
                  <a:cs typeface="NikoshBAN" pitchFamily="2" charset="0"/>
                </a:rPr>
                <a:t>আকারে</a:t>
              </a:r>
              <a:r>
                <a:rPr lang="bn-IN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2630" y="735974"/>
              <a:ext cx="475141" cy="508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3810000" y="914400"/>
            <a:ext cx="20906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6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esktop\Rajib\atom_t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838200"/>
            <a:ext cx="3163204" cy="29718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914400" y="4234408"/>
            <a:ext cx="86301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নিউক্লিয়াসের বাইরে চারদিকে বিভিন্ন শক্তিস্তরে ইলেকট্রনসমূহ নিজস্ব শক্তি অনুযায়ী বিভিন্ন কক্ষপথে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অবস্থান নিয়ে ঘুরতে থাকে।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5419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858" y="1648326"/>
            <a:ext cx="2438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66800" y="4114800"/>
            <a:ext cx="8305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সকল মৌলেরই নিজস্ব প্রটোন সংখ্যা ও নিউক্লিয়ন সংখ্যা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আছে।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প্রটোন সংখ্যা বা পারমাণবিক সংখ্যাকে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Z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দ্বারা ও ভর সংখ্যাকে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A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দ্বারা  চিহ্নিত করা হয়।  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3312695" y="727701"/>
            <a:ext cx="27045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পরমাণুর পরিচিতি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21058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985897"/>
            <a:ext cx="800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যেমন অ্যালুমিনিয়ামের (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Al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) প্রটোন সংখ্যা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এবং নিউক্লিয়ন সংখ্যা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। নিউট্রন সংখ্যা হবে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27(A) – 13(Z) = 14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838200" y="2835442"/>
            <a:ext cx="48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সংক্ষিপ্তভাবে এভাবে প্রকাশ করা যায়-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329305" y="3553326"/>
            <a:ext cx="39084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নিউক্লিয়ন সংখ্যা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/ভর সংখ্যা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A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) </a:t>
            </a:r>
            <a:endParaRPr lang="en-US" sz="2800" dirty="0"/>
          </a:p>
        </p:txBody>
      </p:sp>
      <p:sp>
        <p:nvSpPr>
          <p:cNvPr id="5" name="Bent-Up Arrow 4"/>
          <p:cNvSpPr/>
          <p:nvPr/>
        </p:nvSpPr>
        <p:spPr>
          <a:xfrm flipV="1">
            <a:off x="5289884" y="3752619"/>
            <a:ext cx="1600200" cy="343054"/>
          </a:xfrm>
          <a:prstGeom prst="bent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Bent-Up Arrow 5"/>
          <p:cNvSpPr/>
          <p:nvPr/>
        </p:nvSpPr>
        <p:spPr>
          <a:xfrm>
            <a:off x="5350042" y="4931405"/>
            <a:ext cx="1600200" cy="261610"/>
          </a:xfrm>
          <a:prstGeom prst="bent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6629400" y="4221360"/>
            <a:ext cx="801823" cy="646984"/>
            <a:chOff x="7275095" y="4267200"/>
            <a:chExt cx="801823" cy="646984"/>
          </a:xfrm>
        </p:grpSpPr>
        <p:sp>
          <p:nvSpPr>
            <p:cNvPr id="7" name="Rectangle 6"/>
            <p:cNvSpPr/>
            <p:nvPr/>
          </p:nvSpPr>
          <p:spPr>
            <a:xfrm>
              <a:off x="7275095" y="4267200"/>
              <a:ext cx="80182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aseline="42000" dirty="0" smtClean="0">
                  <a:latin typeface="Times New Roman" pitchFamily="18" charset="0"/>
                  <a:cs typeface="Times New Roman" pitchFamily="18" charset="0"/>
                </a:rPr>
                <a:t>27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Al</a:t>
              </a:r>
              <a:endParaRPr lang="en-US" sz="28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275095" y="4544852"/>
              <a:ext cx="4973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13</a:t>
              </a:r>
              <a:endParaRPr lang="en-US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329305" y="4954235"/>
            <a:ext cx="36503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প্রটোন/পারমাণবিক সংখ্যা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A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) </a:t>
            </a:r>
            <a:endParaRPr lang="en-US" sz="2800" dirty="0"/>
          </a:p>
        </p:txBody>
      </p:sp>
      <p:sp>
        <p:nvSpPr>
          <p:cNvPr id="11" name="Right Arrow 10"/>
          <p:cNvSpPr/>
          <p:nvPr/>
        </p:nvSpPr>
        <p:spPr>
          <a:xfrm>
            <a:off x="7479067" y="4402849"/>
            <a:ext cx="609600" cy="13957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032802" y="4268179"/>
            <a:ext cx="15167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মৌলের প্রতীক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246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 animBg="1"/>
      <p:bldP spid="10" grpId="0"/>
      <p:bldP spid="11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914401"/>
            <a:ext cx="3441032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92266" y="1142999"/>
            <a:ext cx="1409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b="1" spc="-15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0690" y="2509299"/>
            <a:ext cx="71928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নিম্নলিখিত সংকেত থেকে পারমাণবিক সংখ্যা, প্রোটন, ইলেকট্রন ও নিউট্রন সংখ্যা নির্ণয় কর।</a:t>
            </a:r>
            <a:endParaRPr lang="en-US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1981200" y="4221360"/>
            <a:ext cx="787395" cy="646984"/>
            <a:chOff x="7275095" y="4267200"/>
            <a:chExt cx="787395" cy="646984"/>
          </a:xfrm>
        </p:grpSpPr>
        <p:sp>
          <p:nvSpPr>
            <p:cNvPr id="6" name="Rectangle 5"/>
            <p:cNvSpPr/>
            <p:nvPr/>
          </p:nvSpPr>
          <p:spPr>
            <a:xfrm>
              <a:off x="7275095" y="4267200"/>
              <a:ext cx="78739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aseline="42000" dirty="0" smtClean="0">
                  <a:latin typeface="Times New Roman" pitchFamily="18" charset="0"/>
                  <a:cs typeface="Times New Roman" pitchFamily="18" charset="0"/>
                </a:rPr>
                <a:t>28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Si</a:t>
              </a:r>
              <a:endParaRPr lang="en-US" sz="28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275095" y="4544852"/>
              <a:ext cx="4973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14</a:t>
              </a:r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191667" y="4267200"/>
            <a:ext cx="667170" cy="646984"/>
            <a:chOff x="7275095" y="4267200"/>
            <a:chExt cx="667170" cy="646984"/>
          </a:xfrm>
        </p:grpSpPr>
        <p:sp>
          <p:nvSpPr>
            <p:cNvPr id="9" name="Rectangle 8"/>
            <p:cNvSpPr/>
            <p:nvPr/>
          </p:nvSpPr>
          <p:spPr>
            <a:xfrm>
              <a:off x="7275095" y="4267200"/>
              <a:ext cx="66717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aseline="42000" dirty="0" smtClean="0">
                  <a:latin typeface="Times New Roman" pitchFamily="18" charset="0"/>
                  <a:cs typeface="Times New Roman" pitchFamily="18" charset="0"/>
                </a:rPr>
                <a:t>31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P</a:t>
              </a:r>
              <a:endParaRPr lang="en-US" sz="28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75095" y="4544852"/>
              <a:ext cx="4973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15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96203" y="4267200"/>
            <a:ext cx="713657" cy="646984"/>
            <a:chOff x="7275095" y="4267200"/>
            <a:chExt cx="713657" cy="646984"/>
          </a:xfrm>
        </p:grpSpPr>
        <p:sp>
          <p:nvSpPr>
            <p:cNvPr id="12" name="Rectangle 11"/>
            <p:cNvSpPr/>
            <p:nvPr/>
          </p:nvSpPr>
          <p:spPr>
            <a:xfrm>
              <a:off x="7275095" y="4267200"/>
              <a:ext cx="7136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aseline="42000" dirty="0" smtClean="0">
                  <a:latin typeface="Times New Roman" pitchFamily="18" charset="0"/>
                  <a:cs typeface="Times New Roman" pitchFamily="18" charset="0"/>
                </a:rPr>
                <a:t>17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O</a:t>
              </a:r>
              <a:endParaRPr lang="en-US" sz="28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275095" y="4544852"/>
              <a:ext cx="4973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8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917346" y="4245423"/>
            <a:ext cx="712054" cy="646984"/>
            <a:chOff x="7275095" y="4267200"/>
            <a:chExt cx="712054" cy="646984"/>
          </a:xfrm>
        </p:grpSpPr>
        <p:sp>
          <p:nvSpPr>
            <p:cNvPr id="15" name="Rectangle 14"/>
            <p:cNvSpPr/>
            <p:nvPr/>
          </p:nvSpPr>
          <p:spPr>
            <a:xfrm>
              <a:off x="7275095" y="4267200"/>
              <a:ext cx="71205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aseline="42000" dirty="0" smtClean="0">
                  <a:latin typeface="Times New Roman" pitchFamily="18" charset="0"/>
                  <a:cs typeface="Times New Roman" pitchFamily="18" charset="0"/>
                </a:rPr>
                <a:t>39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K</a:t>
              </a:r>
              <a:endParaRPr lang="en-US" sz="28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275095" y="4544852"/>
              <a:ext cx="4973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19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427777" y="4306016"/>
            <a:ext cx="801823" cy="646984"/>
            <a:chOff x="7275095" y="4267200"/>
            <a:chExt cx="801823" cy="646984"/>
          </a:xfrm>
        </p:grpSpPr>
        <p:sp>
          <p:nvSpPr>
            <p:cNvPr id="18" name="Rectangle 17"/>
            <p:cNvSpPr/>
            <p:nvPr/>
          </p:nvSpPr>
          <p:spPr>
            <a:xfrm>
              <a:off x="7275095" y="4267200"/>
              <a:ext cx="80182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aseline="42000" dirty="0" smtClean="0">
                  <a:latin typeface="Times New Roman" pitchFamily="18" charset="0"/>
                  <a:cs typeface="Times New Roman" pitchFamily="18" charset="0"/>
                </a:rPr>
                <a:t>56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Al</a:t>
              </a:r>
              <a:endParaRPr lang="en-US" sz="28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75095" y="4544852"/>
              <a:ext cx="4973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26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495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07142" y="832855"/>
            <a:ext cx="1307458" cy="1288332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108658" y="802105"/>
            <a:ext cx="3657600" cy="10668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758435" y="2285999"/>
            <a:ext cx="3604263" cy="3404937"/>
          </a:xfrm>
          <a:prstGeom prst="ellipse">
            <a:avLst/>
          </a:prstGeom>
          <a:noFill/>
          <a:ln w="12700">
            <a:solidFill>
              <a:schemeClr val="accent6">
                <a:lumMod val="20000"/>
                <a:lumOff val="8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429000" y="2910657"/>
            <a:ext cx="2152844" cy="2152844"/>
          </a:xfrm>
          <a:prstGeom prst="ellipse">
            <a:avLst/>
          </a:prstGeom>
          <a:noFill/>
          <a:ln w="12700">
            <a:solidFill>
              <a:schemeClr val="accent6">
                <a:lumMod val="20000"/>
                <a:lumOff val="8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opy of Helium_atom_QM.sv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3400137"/>
            <a:ext cx="1206349" cy="12063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6934200" y="2819400"/>
            <a:ext cx="952505" cy="584775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প্রোটন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10800000" flipV="1">
            <a:off x="4876800" y="2179109"/>
            <a:ext cx="1713517" cy="1554691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549987" y="1828800"/>
            <a:ext cx="148309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নিউক্লিয়াস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 flipH="1">
            <a:off x="3224463" y="3785937"/>
            <a:ext cx="381000" cy="381000"/>
          </a:xfrm>
          <a:prstGeom prst="ellipse">
            <a:avLst/>
          </a:prstGeom>
          <a:gradFill flip="none" rotWithShape="1">
            <a:gsLst>
              <a:gs pos="0">
                <a:srgbClr val="33CC33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flipH="1">
            <a:off x="5358063" y="3862137"/>
            <a:ext cx="381000" cy="381000"/>
          </a:xfrm>
          <a:prstGeom prst="ellipse">
            <a:avLst/>
          </a:prstGeom>
          <a:gradFill flip="none" rotWithShape="1">
            <a:gsLst>
              <a:gs pos="0">
                <a:srgbClr val="33CC33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H="1">
            <a:off x="4439202" y="5500436"/>
            <a:ext cx="381000" cy="381000"/>
          </a:xfrm>
          <a:prstGeom prst="ellipse">
            <a:avLst/>
          </a:prstGeom>
          <a:gradFill flip="none" rotWithShape="1">
            <a:gsLst>
              <a:gs pos="0">
                <a:srgbClr val="33CC33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3890211" y="3352800"/>
            <a:ext cx="1267326" cy="1267326"/>
            <a:chOff x="3810000" y="1371600"/>
            <a:chExt cx="762000" cy="762000"/>
          </a:xfrm>
        </p:grpSpPr>
        <p:pic>
          <p:nvPicPr>
            <p:cNvPr id="20" name="Picture 19" descr="Proto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23506" y="1755355"/>
              <a:ext cx="362814" cy="326532"/>
            </a:xfrm>
            <a:prstGeom prst="rect">
              <a:avLst/>
            </a:prstGeom>
          </p:spPr>
        </p:pic>
        <p:pic>
          <p:nvPicPr>
            <p:cNvPr id="21" name="Picture 20" descr="Neutron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3278023">
              <a:off x="4101467" y="1665046"/>
              <a:ext cx="420864" cy="353742"/>
            </a:xfrm>
            <a:prstGeom prst="rect">
              <a:avLst/>
            </a:prstGeom>
          </p:spPr>
        </p:pic>
        <p:pic>
          <p:nvPicPr>
            <p:cNvPr id="22" name="Picture 21" descr="Neutron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54562" y="1455997"/>
              <a:ext cx="399094" cy="353742"/>
            </a:xfrm>
            <a:prstGeom prst="rect">
              <a:avLst/>
            </a:prstGeom>
          </p:spPr>
        </p:pic>
        <p:pic>
          <p:nvPicPr>
            <p:cNvPr id="23" name="Picture 22" descr="Proto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3278023">
              <a:off x="4136297" y="1422567"/>
              <a:ext cx="362812" cy="326532"/>
            </a:xfrm>
            <a:prstGeom prst="rect">
              <a:avLst/>
            </a:prstGeom>
          </p:spPr>
        </p:pic>
        <p:sp>
          <p:nvSpPr>
            <p:cNvPr id="24" name="Oval 23"/>
            <p:cNvSpPr/>
            <p:nvPr/>
          </p:nvSpPr>
          <p:spPr>
            <a:xfrm>
              <a:off x="3810000" y="1371600"/>
              <a:ext cx="762000" cy="762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  <a:shade val="67500"/>
                    <a:satMod val="115000"/>
                    <a:alpha val="0"/>
                  </a:schemeClr>
                </a:gs>
                <a:gs pos="100000">
                  <a:schemeClr val="tx1">
                    <a:lumMod val="50000"/>
                    <a:lumOff val="5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5" name="Straight Arrow Connector 24"/>
          <p:cNvCxnSpPr/>
          <p:nvPr/>
        </p:nvCxnSpPr>
        <p:spPr>
          <a:xfrm rot="10800000" flipV="1">
            <a:off x="4953000" y="3047999"/>
            <a:ext cx="2057400" cy="637173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58000" y="2819400"/>
            <a:ext cx="112723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ধনাত্মক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10800000" flipV="1">
            <a:off x="5638800" y="3962400"/>
            <a:ext cx="1447800" cy="762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362200" y="2743200"/>
            <a:ext cx="1752600" cy="9906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496373" y="2486526"/>
            <a:ext cx="101822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নিউট্রন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58000" y="3733800"/>
            <a:ext cx="130356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03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2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6" grpId="0" animBg="1"/>
      <p:bldP spid="17" grpId="0" animBg="1"/>
      <p:bldP spid="18" grpId="0" animBg="1"/>
      <p:bldP spid="26" grpId="0" animBg="1"/>
      <p:bldP spid="26" grpId="1" animBg="1"/>
      <p:bldP spid="29" grpId="0" animBg="1"/>
      <p:bldP spid="29" grpId="1" animBg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7600" y="1905000"/>
            <a:ext cx="34499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bn-IN" sz="4000" dirty="0">
                <a:latin typeface="NikoshBAN" pitchFamily="2" charset="0"/>
                <a:cs typeface="NikoshBAN" pitchFamily="2" charset="0"/>
              </a:rPr>
              <a:t>নিউক্লিয়ন সংখ্যা 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3733800" y="2787134"/>
            <a:ext cx="28119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bn-IN" sz="4000" dirty="0">
                <a:latin typeface="NikoshBAN" pitchFamily="2" charset="0"/>
                <a:cs typeface="NikoshBAN" pitchFamily="2" charset="0"/>
              </a:rPr>
              <a:t>স্থায়ী কণিকা 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3657600" y="3886200"/>
            <a:ext cx="38154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bn-IN" sz="4000" dirty="0">
                <a:latin typeface="NikoshBAN" pitchFamily="2" charset="0"/>
                <a:cs typeface="NikoshBAN" pitchFamily="2" charset="0"/>
              </a:rPr>
              <a:t>পারমাণবিক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সংখ্যা 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3809999" y="4594086"/>
            <a:ext cx="50802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bn-IN" sz="4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আপেক্ষিক পারমাণবিক ভর 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3034031" y="990600"/>
            <a:ext cx="23391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গুরুত্বপূর্ণ শব্দ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9853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Images\Science\Boh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418725"/>
            <a:ext cx="2667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amond 4"/>
          <p:cNvSpPr/>
          <p:nvPr/>
        </p:nvSpPr>
        <p:spPr>
          <a:xfrm>
            <a:off x="2895600" y="990600"/>
            <a:ext cx="4724400" cy="1280160"/>
          </a:xfrm>
          <a:prstGeom prst="diamond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innerShdw blurRad="63500" dist="50800" dir="10800000">
              <a:schemeClr val="accent2">
                <a:lumMod val="60000"/>
                <a:lumOff val="40000"/>
                <a:alpha val="50000"/>
              </a:scheme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6800" y="3124200"/>
            <a:ext cx="8229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পরমা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ণু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ধনাত্মক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আধান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নিউক্লিয়াসে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কেন্দ্রীভূত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8500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037511" y="2590800"/>
            <a:ext cx="3915489" cy="29413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78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মতিয়ার রহমান</a:t>
            </a:r>
          </a:p>
          <a:p>
            <a:r>
              <a:rPr lang="en-US" sz="252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52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সহকারি শিক্ষক (কম্পিউটার)</a:t>
            </a:r>
          </a:p>
          <a:p>
            <a:r>
              <a:rPr lang="en-US" sz="252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52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রায়গঞ্জ বালিকা উচ্চ বিদ্যালয়  </a:t>
            </a:r>
          </a:p>
          <a:p>
            <a:r>
              <a:rPr lang="en-US" sz="2205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205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নাগেশ্বরী, কুড়িগ্রাম।</a:t>
            </a:r>
          </a:p>
          <a:p>
            <a:r>
              <a:rPr lang="en-US" sz="189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189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প্রয়োজনে- ০১৭১৩৭৮৩৩৭৬</a:t>
            </a:r>
          </a:p>
          <a:p>
            <a:r>
              <a:rPr lang="en-US" sz="2205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89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ই-মেইলঃ</a:t>
            </a:r>
            <a:r>
              <a:rPr lang="bn-BD" sz="2205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575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motiar.ict</a:t>
            </a:r>
            <a:r>
              <a:rPr lang="en-US" sz="2205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US" sz="1575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gmail.com</a:t>
            </a:r>
            <a:endParaRPr lang="en-US" sz="2205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193744" y="2590800"/>
            <a:ext cx="3645456" cy="2886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নবম শ্রেণি</a:t>
            </a:r>
          </a:p>
          <a:p>
            <a:pPr algn="ctr"/>
            <a:r>
              <a:rPr lang="bn-IN" sz="32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32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রসায়ন।</a:t>
            </a:r>
          </a:p>
          <a:p>
            <a:pPr algn="ctr"/>
            <a:r>
              <a:rPr lang="bn-IN" sz="32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32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তৃতীয়।</a:t>
            </a:r>
          </a:p>
          <a:p>
            <a:pPr algn="ctr"/>
            <a:r>
              <a:rPr lang="bn-IN" sz="32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32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৫০ মিনিট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219" y="740898"/>
            <a:ext cx="1536907" cy="177370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417738" y="968694"/>
            <a:ext cx="3235031" cy="10350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18" dirty="0"/>
          </a:p>
        </p:txBody>
      </p:sp>
      <p:sp>
        <p:nvSpPr>
          <p:cNvPr id="4" name="TextBox 3"/>
          <p:cNvSpPr txBox="1"/>
          <p:nvPr/>
        </p:nvSpPr>
        <p:spPr>
          <a:xfrm>
            <a:off x="3417738" y="805527"/>
            <a:ext cx="2837370" cy="1473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560" b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560" dirty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1418" dirty="0"/>
          </a:p>
        </p:txBody>
      </p:sp>
    </p:spTree>
    <p:extLst>
      <p:ext uri="{BB962C8B-B14F-4D97-AF65-F5344CB8AC3E}">
        <p14:creationId xmlns:p14="http://schemas.microsoft.com/office/powerpoint/2010/main" val="75590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812973"/>
            <a:ext cx="3657600" cy="186204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n-IN" sz="11500" b="1" dirty="0" smtClean="0">
                <a:ln w="5080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bn-IN" sz="11500" b="1" dirty="0" smtClean="0">
                <a:ln w="5080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ন্য</a:t>
            </a:r>
            <a:r>
              <a:rPr lang="bn-IN" sz="11500" b="1" dirty="0" smtClean="0">
                <a:ln w="5080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bn-IN" sz="11500" b="1" dirty="0" smtClean="0">
                <a:ln w="5080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</a:t>
            </a:r>
            <a:endParaRPr lang="en-US" sz="11500" b="1" dirty="0">
              <a:ln w="50800"/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807" y="2667000"/>
            <a:ext cx="2495550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E:\Images\Science\Atomic_structure-SPL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983566"/>
            <a:ext cx="1902539" cy="19176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Images\Science\Atomic_structure-SPL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91" y="983565"/>
            <a:ext cx="1902539" cy="19176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05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E:\Images\Gif\tumblr_lvps5qnEwV1r05n56o1_50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430" y="1384661"/>
            <a:ext cx="3273671" cy="19681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17119"/>
            <a:ext cx="3200400" cy="2171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28"/>
          <p:cNvSpPr txBox="1">
            <a:spLocks noChangeArrowheads="1"/>
          </p:cNvSpPr>
          <p:nvPr/>
        </p:nvSpPr>
        <p:spPr bwMode="auto">
          <a:xfrm>
            <a:off x="2653579" y="702235"/>
            <a:ext cx="392732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NikoshLightBAN" pitchFamily="2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NikoshLightBAN" pitchFamily="2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NikoshLightBAN" pitchFamily="2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NikoshLightBAN" pitchFamily="2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NikoshLightBAN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ikoshLightBAN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ikoshLightBAN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ikoshLightBAN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ikoshLightBAN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এসো ছবি গুলো লক্ষ করি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762025" y="3918008"/>
            <a:ext cx="1428711" cy="1264302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38223" y="4187600"/>
            <a:ext cx="12763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পরমাণু 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737" y="1524000"/>
            <a:ext cx="2415797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Oval 23"/>
          <p:cNvSpPr/>
          <p:nvPr/>
        </p:nvSpPr>
        <p:spPr>
          <a:xfrm>
            <a:off x="6324600" y="5448300"/>
            <a:ext cx="304800" cy="228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705600" y="3962400"/>
            <a:ext cx="304800" cy="228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391400" y="4191000"/>
            <a:ext cx="304800" cy="228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010400" y="5257800"/>
            <a:ext cx="304800" cy="228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6096000" y="3429000"/>
            <a:ext cx="1752600" cy="2362200"/>
            <a:chOff x="4191000" y="2133600"/>
            <a:chExt cx="1752600" cy="236220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4343400" y="4343400"/>
              <a:ext cx="1447800" cy="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lowchart: Magnetic Disk 13"/>
            <p:cNvSpPr/>
            <p:nvPr/>
          </p:nvSpPr>
          <p:spPr>
            <a:xfrm>
              <a:off x="4191000" y="2133600"/>
              <a:ext cx="1752600" cy="2362200"/>
            </a:xfrm>
            <a:prstGeom prst="flowChartMagneticDisk">
              <a:avLst/>
            </a:prstGeom>
            <a:noFill/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4191000" y="3378868"/>
              <a:ext cx="1752600" cy="1905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267200" y="3467100"/>
              <a:ext cx="1600200" cy="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191000" y="3619500"/>
              <a:ext cx="1752600" cy="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343400" y="3771900"/>
              <a:ext cx="1600200" cy="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191000" y="3924300"/>
              <a:ext cx="1752600" cy="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343400" y="4076700"/>
              <a:ext cx="1600200" cy="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267200" y="4229100"/>
              <a:ext cx="1600200" cy="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4191000" y="3048000"/>
              <a:ext cx="1752600" cy="304800"/>
            </a:xfrm>
            <a:prstGeom prst="ellipse">
              <a:avLst/>
            </a:prstGeom>
            <a:no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724400" y="3114675"/>
              <a:ext cx="838200" cy="171450"/>
            </a:xfrm>
            <a:prstGeom prst="ellipse">
              <a:avLst/>
            </a:prstGeom>
            <a:no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111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repeatCount="54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4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5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873E-6 2.5641E-7 L -1.5873E-6 0.1987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4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7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1295400"/>
            <a:ext cx="7467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নাইট্রোজেন		ফসফরাস		কার্বন</a:t>
            </a:r>
          </a:p>
          <a:p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অক্সিজেন		হিলিয়াম		ক্যালসিয়াম</a:t>
            </a:r>
          </a:p>
          <a:p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আর্গন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	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		ম্যাগনেসিয়াম	সালফার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8648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4768" y="3581400"/>
            <a:ext cx="8165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মৌল,মৌলের প্রতীক,পরমাণুর কণিকাসমূহ ও পরমাণুর পরিচিতি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E:\Images\Science\hydrogen-atom-model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675C7"/>
              </a:clrFrom>
              <a:clrTo>
                <a:srgbClr val="0675C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990600"/>
            <a:ext cx="32766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50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9071" y="685800"/>
            <a:ext cx="1909497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1981200"/>
            <a:ext cx="85344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bn-IN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মৌলের ইংরেজী নাম থেকে তার প্রতীক চিহ্নিত করতে পারবে;</a:t>
            </a:r>
          </a:p>
          <a:p>
            <a:endParaRPr lang="bn-IN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Blip>
                <a:blip r:embed="rId3"/>
              </a:buBlip>
            </a:pPr>
            <a:r>
              <a:rPr lang="bn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মৌলিক ওস্থায়ী কণিকাগুলোর বৈশিষ্ট্য বর্ণনা করতে পারবে;</a:t>
            </a:r>
          </a:p>
          <a:p>
            <a:endParaRPr lang="bn-IN" sz="2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Blip>
                <a:blip r:embed="rId3"/>
              </a:buBlip>
            </a:pPr>
            <a:r>
              <a:rPr lang="bn-IN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পারমাণবিক সংখ্যা,ভরসংখ্যা, আপেক্ষিক পারমাণবিক ভর ব্যাখ্যা করতে পারবে;</a:t>
            </a:r>
          </a:p>
          <a:p>
            <a:pPr>
              <a:buBlip>
                <a:blip r:embed="rId3"/>
              </a:buBlip>
            </a:pPr>
            <a:r>
              <a:rPr lang="bn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পরমাণুর ইলেকট্রন, প্রোটন ও নিউট্রন হিসাব করতে পারবে।</a:t>
            </a:r>
            <a:endParaRPr lang="en-US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7283" y="1334869"/>
            <a:ext cx="4158511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19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1605" y="650789"/>
            <a:ext cx="53303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মৌলের প্রতীক যেভাবে লেখা হয়......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1" y="1255931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F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সাধারনত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মৌলের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ইংরেজী নামের প্রথম অক্ষর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মৌলের প্রতীক হিসাবে ব্যবহার করা হয়।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Nitrogen= N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1" y="2434947"/>
            <a:ext cx="86867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F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একাধিক মৌলের প্রথম বর্ণ একই হলে ইংরেজী নামের প্রথম বর্ণ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Capital Letter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এর সাথে ২য় বা ৩য় অথবা অন্য কোন বর্ণ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Small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Letter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এ লিখে মৌলের প্রতীক হিসাবে ব্যবহার করা হয়।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Calcium=Ca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4648200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F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কোন কোন মৌলের পরমাণুর প্রতীক মৌলের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ল্যাটিন নাম থেকে লেখা হয়।</a:t>
            </a:r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পটাসিয়াম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Kalium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= K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19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287688"/>
              </p:ext>
            </p:extLst>
          </p:nvPr>
        </p:nvGraphicFramePr>
        <p:xfrm>
          <a:off x="1066800" y="2438400"/>
          <a:ext cx="5562600" cy="194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295400"/>
                <a:gridCol w="1295400"/>
                <a:gridCol w="1447800"/>
              </a:tblGrid>
              <a:tr h="142240">
                <a:tc gridSpan="2"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latin typeface="NikoshBAN" pitchFamily="2" charset="0"/>
                          <a:cs typeface="NikoshBAN" pitchFamily="2" charset="0"/>
                        </a:rPr>
                        <a:t>প্রথম</a:t>
                      </a:r>
                      <a:r>
                        <a:rPr lang="bn-IN" sz="24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ও দ্বিতীয় বর্ণের প্রতীক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latin typeface="NikoshBAN" pitchFamily="2" charset="0"/>
                          <a:cs typeface="NikoshBAN" pitchFamily="2" charset="0"/>
                        </a:rPr>
                        <a:t>প্রথম</a:t>
                      </a:r>
                      <a:r>
                        <a:rPr lang="bn-IN" sz="24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ও তৃতীয় বর্ণের প্রতীক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ইংরেজীনাম</a:t>
                      </a:r>
                      <a:r>
                        <a:rPr lang="bn-IN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প্রতীক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ইংরেজীনাম</a:t>
                      </a:r>
                      <a:r>
                        <a:rPr lang="bn-IN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প্রতীক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1800" dirty="0" smtClean="0">
                          <a:latin typeface="NikoshBAN" pitchFamily="2" charset="0"/>
                          <a:cs typeface="NikoshBAN" pitchFamily="2" charset="0"/>
                        </a:rPr>
                        <a:t>অ্যালুমিনিয়াম</a:t>
                      </a:r>
                      <a:r>
                        <a:rPr lang="bn-IN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800" dirty="0" smtClean="0">
                          <a:latin typeface="NikoshBAN" pitchFamily="2" charset="0"/>
                          <a:cs typeface="NikoshBAN" pitchFamily="2" charset="0"/>
                        </a:rPr>
                        <a:t>ম্যাগনেসিয়াম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1800" dirty="0" smtClean="0">
                          <a:latin typeface="NikoshBAN" pitchFamily="2" charset="0"/>
                          <a:cs typeface="NikoshBAN" pitchFamily="2" charset="0"/>
                        </a:rPr>
                        <a:t>আর্গন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ক্যাডমিয়াম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800" dirty="0" smtClean="0">
                          <a:latin typeface="NikoshBAN" pitchFamily="2" charset="0"/>
                          <a:cs typeface="NikoshBAN" pitchFamily="2" charset="0"/>
                        </a:rPr>
                        <a:t>ক্যালসিয়াম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ম্যাঙ্গানিজ</a:t>
                      </a:r>
                      <a:r>
                        <a:rPr lang="bn-IN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075210"/>
              </p:ext>
            </p:extLst>
          </p:nvPr>
        </p:nvGraphicFramePr>
        <p:xfrm>
          <a:off x="6858000" y="2479040"/>
          <a:ext cx="2514600" cy="194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0200"/>
                <a:gridCol w="914400"/>
              </a:tblGrid>
              <a:tr h="142240">
                <a:tc gridSpan="2"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latin typeface="NikoshBAN" pitchFamily="2" charset="0"/>
                          <a:cs typeface="NikoshBAN" pitchFamily="2" charset="0"/>
                        </a:rPr>
                        <a:t>প্রথম</a:t>
                      </a:r>
                      <a:r>
                        <a:rPr lang="bn-IN" sz="24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বর্ণের প্রতীক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b="1" dirty="0" smtClean="0">
                          <a:latin typeface="NikoshBAN" pitchFamily="2" charset="0"/>
                          <a:cs typeface="NikoshBAN" pitchFamily="2" charset="0"/>
                        </a:rPr>
                        <a:t>মৌলের</a:t>
                      </a:r>
                      <a:r>
                        <a:rPr lang="bn-IN" b="1" baseline="0" dirty="0" smtClean="0">
                          <a:latin typeface="NikoshBAN" pitchFamily="2" charset="0"/>
                          <a:cs typeface="NikoshBAN" pitchFamily="2" charset="0"/>
                        </a:rPr>
                        <a:t> ল্যাটিন নাম</a:t>
                      </a:r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প্রতীক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সোডিয়াম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পটাসিয়াম</a:t>
                      </a:r>
                      <a:r>
                        <a:rPr lang="bn-IN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সোনা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276600" y="1219199"/>
            <a:ext cx="30251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নিচের ছকটি পূরণ কর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6937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67000" y="790074"/>
            <a:ext cx="37337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পরমাণুর কণিকাসমূহ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31441"/>
            <a:ext cx="3019425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898209" y="4870203"/>
            <a:ext cx="47772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পরমাণুর কণিকাসমূহের নামগুলো বল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83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1527</TotalTime>
  <Words>838</Words>
  <Application>Microsoft Office PowerPoint</Application>
  <PresentationFormat>Custom</PresentationFormat>
  <Paragraphs>147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Iqbal high school</dc:creator>
  <cp:lastModifiedBy>MOTIAR</cp:lastModifiedBy>
  <cp:revision>88</cp:revision>
  <dcterms:created xsi:type="dcterms:W3CDTF">2015-04-06T16:07:17Z</dcterms:created>
  <dcterms:modified xsi:type="dcterms:W3CDTF">2020-10-13T17:28:35Z</dcterms:modified>
</cp:coreProperties>
</file>