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66" r:id="rId2"/>
    <p:sldId id="265" r:id="rId3"/>
    <p:sldId id="267" r:id="rId4"/>
    <p:sldId id="259" r:id="rId5"/>
    <p:sldId id="260" r:id="rId6"/>
    <p:sldId id="258" r:id="rId7"/>
    <p:sldId id="261" r:id="rId8"/>
    <p:sldId id="262" r:id="rId9"/>
    <p:sldId id="263" r:id="rId10"/>
    <p:sldId id="264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4727-64A0-4E24-B11A-54F172189CAF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B445C-42D0-4B4E-9CB1-47543DBC9BF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702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4727-64A0-4E24-B11A-54F172189CAF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B445C-42D0-4B4E-9CB1-47543DBC9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502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4727-64A0-4E24-B11A-54F172189CAF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B445C-42D0-4B4E-9CB1-47543DBC9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52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4727-64A0-4E24-B11A-54F172189CAF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B445C-42D0-4B4E-9CB1-47543DBC9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59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4727-64A0-4E24-B11A-54F172189CAF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B445C-42D0-4B4E-9CB1-47543DBC9BF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795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4727-64A0-4E24-B11A-54F172189CAF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B445C-42D0-4B4E-9CB1-47543DBC9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4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4727-64A0-4E24-B11A-54F172189CAF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B445C-42D0-4B4E-9CB1-47543DBC9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16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4727-64A0-4E24-B11A-54F172189CAF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B445C-42D0-4B4E-9CB1-47543DBC9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78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4727-64A0-4E24-B11A-54F172189CAF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B445C-42D0-4B4E-9CB1-47543DBC9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663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405079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FD4727-64A0-4E24-B11A-54F172189CAF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5B445C-42D0-4B4E-9CB1-47543DBC9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941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1">
              <a:lumMod val="50000"/>
              <a:lumOff val="5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FD4727-64A0-4E24-B11A-54F172189CAF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5B445C-42D0-4B4E-9CB1-47543DBC9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052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4FD4727-64A0-4E24-B11A-54F172189CAF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C5B445C-42D0-4B4E-9CB1-47543DBC9BF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4861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udestandard.wordpress.com/2012/02/23/anemone-pasque-hepatica-and-buttercup-flowers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reativecommons.org/licenses/by-nc-nd/3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sc-online.com/asset-repository/viewasset?id=2165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6C530-F437-4A2D-91BE-BD7C2E0BF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>
                <a:latin typeface="Algerian" panose="04020705040A02060702" pitchFamily="82" charset="0"/>
              </a:rPr>
              <a:t>WELLCOME</a:t>
            </a:r>
            <a:br>
              <a:rPr lang="en-US" dirty="0"/>
            </a:br>
            <a:r>
              <a:rPr lang="en-US" dirty="0"/>
              <a:t> </a:t>
            </a:r>
            <a:r>
              <a:rPr lang="en-US" b="1" dirty="0">
                <a:latin typeface="Candara Light" panose="020E0502030303020204" pitchFamily="34" charset="0"/>
              </a:rPr>
              <a:t>MY DEAR STUDENTS</a:t>
            </a:r>
            <a:r>
              <a:rPr lang="en-US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C2669C-7E5B-4FB5-AC48-A939A6CFB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269673" y="1794511"/>
            <a:ext cx="5728854" cy="42966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1556CF-83F6-4B6A-8B79-77D4CE4215FE}"/>
              </a:ext>
            </a:extLst>
          </p:cNvPr>
          <p:cNvSpPr txBox="1"/>
          <p:nvPr/>
        </p:nvSpPr>
        <p:spPr>
          <a:xfrm>
            <a:off x="1524000" y="685800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maudestandard.wordpress.com/2012/02/23/anemone-pasque-hepatica-and-buttercup-flowers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60228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D4DF6B-B3C8-4201-9C8E-77BFE4CB8F9B}"/>
              </a:ext>
            </a:extLst>
          </p:cNvPr>
          <p:cNvSpPr txBox="1"/>
          <p:nvPr/>
        </p:nvSpPr>
        <p:spPr>
          <a:xfrm>
            <a:off x="390939" y="596347"/>
            <a:ext cx="114101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you need to know to do Narration?</a:t>
            </a:r>
          </a:p>
          <a:p>
            <a:pPr algn="ctr"/>
            <a:r>
              <a:rPr lang="en-US" sz="4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Narration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করতে জানতে হবে......</a:t>
            </a:r>
            <a:endParaRPr lang="en-US" sz="4800" dirty="0">
              <a:solidFill>
                <a:srgbClr val="00B0F0"/>
              </a:solidFill>
              <a:latin typeface="SutonnyMJ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B7BB64-3087-4D04-86CF-0B42EBFB06B9}"/>
              </a:ext>
            </a:extLst>
          </p:cNvPr>
          <p:cNvSpPr txBox="1"/>
          <p:nvPr/>
        </p:nvSpPr>
        <p:spPr>
          <a:xfrm>
            <a:off x="2355273" y="3075709"/>
            <a:ext cx="753283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Tense.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Sentence and its classification.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verb.</a:t>
            </a:r>
          </a:p>
        </p:txBody>
      </p:sp>
    </p:spTree>
    <p:extLst>
      <p:ext uri="{BB962C8B-B14F-4D97-AF65-F5344CB8AC3E}">
        <p14:creationId xmlns:p14="http://schemas.microsoft.com/office/powerpoint/2010/main" val="45477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25D550-9BD0-4A67-BA62-9EAB8CF4CB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92" y="239151"/>
            <a:ext cx="3958883" cy="3958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80CDA0-3F02-4D39-AADA-EA51F70BA882}"/>
              </a:ext>
            </a:extLst>
          </p:cNvPr>
          <p:cNvSpPr txBox="1"/>
          <p:nvPr/>
        </p:nvSpPr>
        <p:spPr>
          <a:xfrm>
            <a:off x="5359791" y="998806"/>
            <a:ext cx="48971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FFFF00"/>
                </a:solidFill>
              </a:rPr>
              <a:t>Home Work</a:t>
            </a:r>
            <a:r>
              <a:rPr lang="en-US" sz="7200" dirty="0"/>
              <a:t>.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E58D56-3D6C-4FDE-AC28-4EECC07FECD6}"/>
              </a:ext>
            </a:extLst>
          </p:cNvPr>
          <p:cNvSpPr txBox="1"/>
          <p:nvPr/>
        </p:nvSpPr>
        <p:spPr>
          <a:xfrm>
            <a:off x="3840480" y="3263705"/>
            <a:ext cx="8215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a few Narration Sentences.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75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13559F-BF99-44A6-A71C-7D7D618313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84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8B37E-5856-4C80-B561-53280B516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of me.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C806D8-BD87-4179-96FE-E6B425130FE2}"/>
              </a:ext>
            </a:extLst>
          </p:cNvPr>
          <p:cNvSpPr txBox="1"/>
          <p:nvPr/>
        </p:nvSpPr>
        <p:spPr>
          <a:xfrm>
            <a:off x="259237" y="2151727"/>
            <a:ext cx="763619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4000" dirty="0"/>
              <a:t>Abdulla Al </a:t>
            </a:r>
            <a:r>
              <a:rPr lang="en-US" sz="4000" dirty="0" err="1"/>
              <a:t>Monzu</a:t>
            </a:r>
            <a:endParaRPr lang="en-US" sz="4000" dirty="0"/>
          </a:p>
          <a:p>
            <a:pPr algn="just"/>
            <a:r>
              <a:rPr lang="en-US" sz="4000" dirty="0" err="1"/>
              <a:t>Ass.Teacher</a:t>
            </a:r>
            <a:r>
              <a:rPr lang="en-US" sz="4000" dirty="0"/>
              <a:t>.</a:t>
            </a:r>
          </a:p>
          <a:p>
            <a:pPr algn="just"/>
            <a:r>
              <a:rPr lang="en-US" sz="4000" dirty="0"/>
              <a:t>Al-</a:t>
            </a:r>
            <a:r>
              <a:rPr lang="en-US" sz="4000" dirty="0" err="1"/>
              <a:t>Jameatul</a:t>
            </a:r>
            <a:r>
              <a:rPr lang="en-US" sz="4000" dirty="0"/>
              <a:t> </a:t>
            </a:r>
            <a:r>
              <a:rPr lang="en-US" sz="4000" dirty="0" err="1"/>
              <a:t>Millia</a:t>
            </a:r>
            <a:r>
              <a:rPr lang="en-US" sz="4000" dirty="0"/>
              <a:t> </a:t>
            </a:r>
            <a:r>
              <a:rPr lang="en-US" sz="4000" dirty="0" err="1"/>
              <a:t>Dakhil</a:t>
            </a:r>
            <a:r>
              <a:rPr lang="en-US" sz="4000" dirty="0"/>
              <a:t> Madrasah.</a:t>
            </a:r>
          </a:p>
          <a:p>
            <a:pPr algn="just"/>
            <a:r>
              <a:rPr lang="en-US" sz="4000" dirty="0" err="1"/>
              <a:t>Sarishadi,Feni</a:t>
            </a:r>
            <a:r>
              <a:rPr lang="en-US" sz="40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A44384-1BC9-46C6-8F03-8E855D059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0" t="11314" r="7273" b="16565"/>
          <a:stretch/>
        </p:blipFill>
        <p:spPr>
          <a:xfrm>
            <a:off x="7611568" y="1207256"/>
            <a:ext cx="3544112" cy="494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18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AAAFA-ECB6-4ACB-8389-9B965A0EA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Class: Nine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3B2DA3-5DF1-407D-8E30-E620F5BDA2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4" r="21971"/>
          <a:stretch/>
        </p:blipFill>
        <p:spPr>
          <a:xfrm>
            <a:off x="7640604" y="28136"/>
            <a:ext cx="4512040" cy="51232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679D67-8EA5-48AE-A092-E4E72A1AA6CF}"/>
              </a:ext>
            </a:extLst>
          </p:cNvPr>
          <p:cNvSpPr txBox="1"/>
          <p:nvPr/>
        </p:nvSpPr>
        <p:spPr>
          <a:xfrm>
            <a:off x="427359" y="2474875"/>
            <a:ext cx="961737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Subject:</a:t>
            </a:r>
            <a:r>
              <a:rPr lang="en-US" sz="6000" dirty="0"/>
              <a:t> </a:t>
            </a:r>
            <a:r>
              <a:rPr lang="en-US" sz="6000" dirty="0">
                <a:solidFill>
                  <a:srgbClr val="00B0F0"/>
                </a:solidFill>
              </a:rPr>
              <a:t>English Second Paper.</a:t>
            </a:r>
          </a:p>
          <a:p>
            <a:r>
              <a:rPr lang="en-US" sz="6000" dirty="0">
                <a:solidFill>
                  <a:srgbClr val="00B0F0"/>
                </a:solidFill>
              </a:rPr>
              <a:t>						Grammar.</a:t>
            </a:r>
          </a:p>
        </p:txBody>
      </p:sp>
    </p:spTree>
    <p:extLst>
      <p:ext uri="{BB962C8B-B14F-4D97-AF65-F5344CB8AC3E}">
        <p14:creationId xmlns:p14="http://schemas.microsoft.com/office/powerpoint/2010/main" val="420457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46547-2CD9-45DA-9919-3C422DECE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317" y="2554473"/>
            <a:ext cx="9404723" cy="1400530"/>
          </a:xfrm>
        </p:spPr>
        <p:txBody>
          <a:bodyPr>
            <a:normAutofit/>
          </a:bodyPr>
          <a:lstStyle/>
          <a:p>
            <a:pPr algn="ctr"/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Narration – </a:t>
            </a:r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উক্তি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863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21C2EF-530B-4721-A653-B0FD9756EB1D}"/>
              </a:ext>
            </a:extLst>
          </p:cNvPr>
          <p:cNvSpPr txBox="1"/>
          <p:nvPr/>
        </p:nvSpPr>
        <p:spPr>
          <a:xfrm>
            <a:off x="2042939" y="1325217"/>
            <a:ext cx="6978192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 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410BBF-192D-4144-88B9-09CA7C3A05FC}"/>
              </a:ext>
            </a:extLst>
          </p:cNvPr>
          <p:cNvSpPr txBox="1"/>
          <p:nvPr/>
        </p:nvSpPr>
        <p:spPr>
          <a:xfrm>
            <a:off x="1621858" y="2753139"/>
            <a:ext cx="894828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 of the lesson students' will be                           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able to ---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find Narration.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Identify the classification of speech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 the part of Narration.</a:t>
            </a:r>
            <a:endParaRPr lang="en-US" sz="3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91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BE69D4-E2B2-4C12-AC4B-4A8F881E5231}"/>
              </a:ext>
            </a:extLst>
          </p:cNvPr>
          <p:cNvSpPr txBox="1"/>
          <p:nvPr/>
        </p:nvSpPr>
        <p:spPr>
          <a:xfrm>
            <a:off x="163773" y="5551397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বক্তার উক্তিকে প্রত্যক্ষ বা পরোক্ষভাবে প্রকাশ করার নাম ই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Narration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 উক্তি। </a:t>
            </a:r>
            <a:endParaRPr lang="en-US" sz="3600" dirty="0">
              <a:latin typeface="SutonnyMJ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3BA9C6-DBA9-4B6C-B24D-3B34608EE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3773" y="233951"/>
            <a:ext cx="3917926" cy="25112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ACFCB0-BA45-4783-A8F7-22A4F1E34B23}"/>
              </a:ext>
            </a:extLst>
          </p:cNvPr>
          <p:cNvSpPr txBox="1"/>
          <p:nvPr/>
        </p:nvSpPr>
        <p:spPr>
          <a:xfrm>
            <a:off x="4202579" y="797096"/>
            <a:ext cx="689022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</a:rPr>
              <a:t>Mr.Raju</a:t>
            </a:r>
            <a:r>
              <a:rPr lang="en-US" sz="2800" dirty="0">
                <a:solidFill>
                  <a:srgbClr val="FFFF00"/>
                </a:solidFill>
              </a:rPr>
              <a:t> said to </a:t>
            </a:r>
            <a:r>
              <a:rPr lang="en-US" sz="2800" dirty="0" err="1">
                <a:solidFill>
                  <a:srgbClr val="FFFF00"/>
                </a:solidFill>
              </a:rPr>
              <a:t>Ovi</a:t>
            </a:r>
            <a:r>
              <a:rPr lang="en-US" sz="2800" dirty="0">
                <a:solidFill>
                  <a:srgbClr val="FFFF00"/>
                </a:solidFill>
              </a:rPr>
              <a:t>,”I am feeling sick”.</a:t>
            </a:r>
          </a:p>
          <a:p>
            <a:endParaRPr lang="en-US" sz="2800" dirty="0"/>
          </a:p>
          <a:p>
            <a:r>
              <a:rPr lang="en-US" sz="2800" dirty="0" err="1">
                <a:solidFill>
                  <a:srgbClr val="00B050"/>
                </a:solidFill>
              </a:rPr>
              <a:t>Mr.Raju</a:t>
            </a:r>
            <a:r>
              <a:rPr lang="en-US" sz="2800" dirty="0">
                <a:solidFill>
                  <a:srgbClr val="00B050"/>
                </a:solidFill>
              </a:rPr>
              <a:t> said to </a:t>
            </a:r>
            <a:r>
              <a:rPr lang="en-US" sz="2800" dirty="0" err="1">
                <a:solidFill>
                  <a:srgbClr val="00B050"/>
                </a:solidFill>
              </a:rPr>
              <a:t>Ovi</a:t>
            </a:r>
            <a:r>
              <a:rPr lang="en-US" sz="2800" dirty="0">
                <a:solidFill>
                  <a:srgbClr val="00B050"/>
                </a:solidFill>
              </a:rPr>
              <a:t> that he(R) was feeling sick.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F14A7E-08DF-4C61-8415-31FA0A6057FB}"/>
              </a:ext>
            </a:extLst>
          </p:cNvPr>
          <p:cNvSpPr txBox="1"/>
          <p:nvPr/>
        </p:nvSpPr>
        <p:spPr>
          <a:xfrm>
            <a:off x="163773" y="3486598"/>
            <a:ext cx="12028227" cy="1323439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B0F0"/>
                </a:solidFill>
              </a:rPr>
              <a:t>In two sentences,</a:t>
            </a:r>
          </a:p>
          <a:p>
            <a:pPr algn="ctr"/>
            <a:r>
              <a:rPr lang="en-US" sz="4000" dirty="0">
                <a:solidFill>
                  <a:srgbClr val="00B0F0"/>
                </a:solidFill>
              </a:rPr>
              <a:t> Raju is describing his statement in two ways.</a:t>
            </a:r>
          </a:p>
        </p:txBody>
      </p:sp>
    </p:spTree>
    <p:extLst>
      <p:ext uri="{BB962C8B-B14F-4D97-AF65-F5344CB8AC3E}">
        <p14:creationId xmlns:p14="http://schemas.microsoft.com/office/powerpoint/2010/main" val="89032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3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05F927-260B-4CB9-9914-B1A3A228136B}"/>
              </a:ext>
            </a:extLst>
          </p:cNvPr>
          <p:cNvSpPr txBox="1"/>
          <p:nvPr/>
        </p:nvSpPr>
        <p:spPr>
          <a:xfrm>
            <a:off x="1835057" y="609601"/>
            <a:ext cx="85218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two classification of Narration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6D1F7F0-AC64-4791-B8A4-C42169576DDF}"/>
              </a:ext>
            </a:extLst>
          </p:cNvPr>
          <p:cNvGrpSpPr/>
          <p:nvPr/>
        </p:nvGrpSpPr>
        <p:grpSpPr>
          <a:xfrm>
            <a:off x="831573" y="1418775"/>
            <a:ext cx="10528851" cy="1166191"/>
            <a:chOff x="861392" y="1470991"/>
            <a:chExt cx="10528851" cy="116619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E82659E-1D20-4157-9CB7-D4CBC1CE6A94}"/>
                </a:ext>
              </a:extLst>
            </p:cNvPr>
            <p:cNvSpPr/>
            <p:nvPr/>
          </p:nvSpPr>
          <p:spPr>
            <a:xfrm>
              <a:off x="954157" y="1470991"/>
              <a:ext cx="10323443" cy="3048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Arrow: Down 3">
              <a:extLst>
                <a:ext uri="{FF2B5EF4-FFF2-40B4-BE49-F238E27FC236}">
                  <a16:creationId xmlns:a16="http://schemas.microsoft.com/office/drawing/2014/main" id="{FBD7ED2E-F3C3-49F9-A6B9-7A18B5DF8F42}"/>
                </a:ext>
              </a:extLst>
            </p:cNvPr>
            <p:cNvSpPr/>
            <p:nvPr/>
          </p:nvSpPr>
          <p:spPr>
            <a:xfrm>
              <a:off x="861392" y="1749286"/>
              <a:ext cx="424070" cy="861391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Arrow: Down 5">
              <a:extLst>
                <a:ext uri="{FF2B5EF4-FFF2-40B4-BE49-F238E27FC236}">
                  <a16:creationId xmlns:a16="http://schemas.microsoft.com/office/drawing/2014/main" id="{0F2B454E-24B4-4436-80A5-9439DCB93BE4}"/>
                </a:ext>
              </a:extLst>
            </p:cNvPr>
            <p:cNvSpPr/>
            <p:nvPr/>
          </p:nvSpPr>
          <p:spPr>
            <a:xfrm>
              <a:off x="10966173" y="1775791"/>
              <a:ext cx="424070" cy="861391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D689B6EE-732B-4681-BA5D-C4B476BCD4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328" y="1950968"/>
            <a:ext cx="4103343" cy="24620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6692551-6E83-45FE-B558-01FA16481CFE}"/>
              </a:ext>
            </a:extLst>
          </p:cNvPr>
          <p:cNvSpPr txBox="1"/>
          <p:nvPr/>
        </p:nvSpPr>
        <p:spPr>
          <a:xfrm>
            <a:off x="297688" y="2978426"/>
            <a:ext cx="19159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E6B70C-CDFD-4503-9B19-2BB764A4902E}"/>
              </a:ext>
            </a:extLst>
          </p:cNvPr>
          <p:cNvSpPr txBox="1"/>
          <p:nvPr/>
        </p:nvSpPr>
        <p:spPr>
          <a:xfrm>
            <a:off x="9766803" y="2875722"/>
            <a:ext cx="23391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Indirect</a:t>
            </a:r>
          </a:p>
        </p:txBody>
      </p:sp>
      <p:sp>
        <p:nvSpPr>
          <p:cNvPr id="14" name="Flowchart: Merge 13">
            <a:extLst>
              <a:ext uri="{FF2B5EF4-FFF2-40B4-BE49-F238E27FC236}">
                <a16:creationId xmlns:a16="http://schemas.microsoft.com/office/drawing/2014/main" id="{91F2A17E-749F-4D9C-AED5-17D609547200}"/>
              </a:ext>
            </a:extLst>
          </p:cNvPr>
          <p:cNvSpPr/>
          <p:nvPr/>
        </p:nvSpPr>
        <p:spPr>
          <a:xfrm>
            <a:off x="713182" y="3890665"/>
            <a:ext cx="757809" cy="1279986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Merge 15">
            <a:extLst>
              <a:ext uri="{FF2B5EF4-FFF2-40B4-BE49-F238E27FC236}">
                <a16:creationId xmlns:a16="http://schemas.microsoft.com/office/drawing/2014/main" id="{77385D3A-952D-4F12-949E-6B6E9908561C}"/>
              </a:ext>
            </a:extLst>
          </p:cNvPr>
          <p:cNvSpPr/>
          <p:nvPr/>
        </p:nvSpPr>
        <p:spPr>
          <a:xfrm>
            <a:off x="10178546" y="3832183"/>
            <a:ext cx="757808" cy="1279984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EA84ED-F7C4-4D1B-B99E-A14E51A88764}"/>
              </a:ext>
            </a:extLst>
          </p:cNvPr>
          <p:cNvSpPr txBox="1"/>
          <p:nvPr/>
        </p:nvSpPr>
        <p:spPr>
          <a:xfrm>
            <a:off x="297688" y="5358703"/>
            <a:ext cx="47884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Fatema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said,”I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 well.”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BDB6CB-B5A9-4730-B5DF-936C4A183374}"/>
              </a:ext>
            </a:extLst>
          </p:cNvPr>
          <p:cNvSpPr txBox="1"/>
          <p:nvPr/>
        </p:nvSpPr>
        <p:spPr>
          <a:xfrm>
            <a:off x="6390412" y="5347612"/>
            <a:ext cx="5801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Fatema said that she was well.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9440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3" grpId="0"/>
      <p:bldP spid="14" grpId="0" animBg="1"/>
      <p:bldP spid="16" grpId="0" animBg="1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D12B92-A104-4AB5-91EC-3C1E3F255A76}"/>
              </a:ext>
            </a:extLst>
          </p:cNvPr>
          <p:cNvSpPr txBox="1"/>
          <p:nvPr/>
        </p:nvSpPr>
        <p:spPr>
          <a:xfrm>
            <a:off x="450574" y="954157"/>
            <a:ext cx="112908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two part of Narration.</a:t>
            </a:r>
          </a:p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Narration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এর দুটি অংশ-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F747BF-E6E7-4704-94BC-D7218C70AFD4}"/>
              </a:ext>
            </a:extLst>
          </p:cNvPr>
          <p:cNvSpPr txBox="1"/>
          <p:nvPr/>
        </p:nvSpPr>
        <p:spPr>
          <a:xfrm>
            <a:off x="450574" y="2529854"/>
            <a:ext cx="10734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Robi</a:t>
            </a: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said to me,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”You will go home tomorrow.”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1074AE-C34F-4099-A4AA-D246E47ACE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912" y="1616766"/>
            <a:ext cx="1747088" cy="247250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DA242B0-A1E3-4B4F-A9DB-8ABFEDBBFE02}"/>
              </a:ext>
            </a:extLst>
          </p:cNvPr>
          <p:cNvGrpSpPr/>
          <p:nvPr/>
        </p:nvGrpSpPr>
        <p:grpSpPr>
          <a:xfrm>
            <a:off x="1417983" y="3176185"/>
            <a:ext cx="5705060" cy="744700"/>
            <a:chOff x="1417983" y="3176185"/>
            <a:chExt cx="5705060" cy="744700"/>
          </a:xfrm>
        </p:grpSpPr>
        <p:sp>
          <p:nvSpPr>
            <p:cNvPr id="6" name="Arrow: Up 5">
              <a:extLst>
                <a:ext uri="{FF2B5EF4-FFF2-40B4-BE49-F238E27FC236}">
                  <a16:creationId xmlns:a16="http://schemas.microsoft.com/office/drawing/2014/main" id="{AD26DBE1-BEA3-494B-AF92-354A6650853E}"/>
                </a:ext>
              </a:extLst>
            </p:cNvPr>
            <p:cNvSpPr/>
            <p:nvPr/>
          </p:nvSpPr>
          <p:spPr>
            <a:xfrm>
              <a:off x="1417983" y="3176185"/>
              <a:ext cx="516834" cy="7447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Arrow: Up 7">
              <a:extLst>
                <a:ext uri="{FF2B5EF4-FFF2-40B4-BE49-F238E27FC236}">
                  <a16:creationId xmlns:a16="http://schemas.microsoft.com/office/drawing/2014/main" id="{7B16BC96-63F7-403C-968D-8539731B1746}"/>
                </a:ext>
              </a:extLst>
            </p:cNvPr>
            <p:cNvSpPr/>
            <p:nvPr/>
          </p:nvSpPr>
          <p:spPr>
            <a:xfrm>
              <a:off x="6606209" y="3176185"/>
              <a:ext cx="516834" cy="7447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2CDDBF3-0EF6-4E2F-A555-40A90604D002}"/>
              </a:ext>
            </a:extLst>
          </p:cNvPr>
          <p:cNvSpPr txBox="1"/>
          <p:nvPr/>
        </p:nvSpPr>
        <p:spPr>
          <a:xfrm>
            <a:off x="483092" y="4181302"/>
            <a:ext cx="2386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Reporting verb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8C6BF7-F15C-4FCA-96A6-E4ADA2869E8A}"/>
              </a:ext>
            </a:extLst>
          </p:cNvPr>
          <p:cNvSpPr txBox="1"/>
          <p:nvPr/>
        </p:nvSpPr>
        <p:spPr>
          <a:xfrm>
            <a:off x="5698434" y="4181302"/>
            <a:ext cx="2652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Reported</a:t>
            </a:r>
            <a:r>
              <a:rPr lang="en-US" dirty="0"/>
              <a:t> </a:t>
            </a:r>
            <a:r>
              <a:rPr lang="en-US" sz="2800" dirty="0"/>
              <a:t>speech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91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B7C916-20F8-4A0D-B09E-DA09610915A3}"/>
              </a:ext>
            </a:extLst>
          </p:cNvPr>
          <p:cNvSpPr txBox="1"/>
          <p:nvPr/>
        </p:nvSpPr>
        <p:spPr>
          <a:xfrm>
            <a:off x="2013792" y="450573"/>
            <a:ext cx="816441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FF00"/>
                </a:solidFill>
              </a:rPr>
              <a:t>Ways to recognize Narration</a:t>
            </a:r>
            <a:r>
              <a:rPr lang="en-US" sz="1600" dirty="0"/>
              <a:t>.</a:t>
            </a:r>
          </a:p>
          <a:p>
            <a:pPr algn="ctr"/>
            <a:r>
              <a:rPr lang="bn-BD" sz="5400">
                <a:latin typeface="NikoshBAN" panose="02000000000000000000" pitchFamily="2" charset="0"/>
                <a:cs typeface="NikoshBAN" panose="02000000000000000000" pitchFamily="2" charset="0"/>
              </a:rPr>
              <a:t>(উক্তি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চেনার উপায়)</a:t>
            </a:r>
            <a:endParaRPr lang="en-US" sz="5400" dirty="0">
              <a:solidFill>
                <a:srgbClr val="92D050"/>
              </a:solidFill>
              <a:latin typeface="BurigangaSushreeMJ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2F5BE00-FE1F-4AF6-93DB-8AA95DE25579}"/>
              </a:ext>
            </a:extLst>
          </p:cNvPr>
          <p:cNvCxnSpPr/>
          <p:nvPr/>
        </p:nvCxnSpPr>
        <p:spPr>
          <a:xfrm>
            <a:off x="304800" y="2204899"/>
            <a:ext cx="11728174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518AD89-01D1-43DC-97FB-D3A3F70B9B33}"/>
              </a:ext>
            </a:extLst>
          </p:cNvPr>
          <p:cNvSpPr txBox="1"/>
          <p:nvPr/>
        </p:nvSpPr>
        <p:spPr>
          <a:xfrm>
            <a:off x="159027" y="3087757"/>
            <a:ext cx="121654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Sentence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Speaker</a:t>
            </a:r>
            <a:r>
              <a:rPr lang="en-US" sz="3200" dirty="0">
                <a:latin typeface="SutonnyMJ" pitchFamily="2" charset="0"/>
              </a:rPr>
              <a:t>(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বক্তা</a:t>
            </a:r>
            <a:r>
              <a:rPr lang="en-US" sz="3200" dirty="0">
                <a:latin typeface="SutonnyMJ" pitchFamily="2" charset="0"/>
              </a:rPr>
              <a:t>)  </a:t>
            </a:r>
            <a:r>
              <a:rPr lang="en-US" sz="3200" dirty="0" err="1">
                <a:latin typeface="SutonnyMJ" pitchFamily="2" charset="0"/>
              </a:rPr>
              <a:t>Ges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Listener</a:t>
            </a:r>
            <a:r>
              <a:rPr lang="bn-BD" sz="3200" dirty="0">
                <a:latin typeface="SutonnyMJ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শ্রোতা) থাকেন।</a:t>
            </a:r>
            <a:endParaRPr lang="en-US" sz="3200" dirty="0">
              <a:latin typeface="SutonnyMJ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Reporting verb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এর পর কমা ( , ) বসে এবং এটি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inverted comma</a:t>
            </a:r>
            <a:r>
              <a:rPr lang="en-US" sz="3200" dirty="0">
                <a:latin typeface="SutonnyMJ" pitchFamily="2" charset="0"/>
              </a:rPr>
              <a:t> (Ó..Ó)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এর বাইরে বসে। </a:t>
            </a:r>
            <a:endParaRPr lang="en-US" sz="3200" dirty="0">
              <a:latin typeface="SutonnyMJ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Reported speech </a:t>
            </a:r>
            <a:r>
              <a:rPr lang="en-US" sz="3200" dirty="0">
                <a:latin typeface="SutonnyMJ" pitchFamily="2" charset="0"/>
              </a:rPr>
              <a:t>(Ó.......................Ó)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এর ভেতর বসে।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Reported speech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এর প্রথম অক্ষর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Capital letter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এর হয়। </a:t>
            </a:r>
            <a:endParaRPr lang="en-US" sz="32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90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E3DA18C2-75F1-4980-A5F0-165F6F71DE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319</TotalTime>
  <Words>292</Words>
  <Application>Microsoft Office PowerPoint</Application>
  <PresentationFormat>Widescreen</PresentationFormat>
  <Paragraphs>46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Algerian</vt:lpstr>
      <vt:lpstr>BurigangaSushreeMJ</vt:lpstr>
      <vt:lpstr>Calibri</vt:lpstr>
      <vt:lpstr>Calibri Light</vt:lpstr>
      <vt:lpstr>Candara Light</vt:lpstr>
      <vt:lpstr>NikoshBAN</vt:lpstr>
      <vt:lpstr>SutonnyMJ</vt:lpstr>
      <vt:lpstr>Times New Roman</vt:lpstr>
      <vt:lpstr>Retrospect</vt:lpstr>
      <vt:lpstr>WELLCOME  MY DEAR STUDENTS.</vt:lpstr>
      <vt:lpstr>Introduction of me. </vt:lpstr>
      <vt:lpstr>Class: Nine</vt:lpstr>
      <vt:lpstr>Narration – উক্তি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Narration – Dw³</dc:title>
  <dc:creator>Ehanlib&amp;com</dc:creator>
  <cp:lastModifiedBy>Ehanlib&amp;com</cp:lastModifiedBy>
  <cp:revision>8</cp:revision>
  <dcterms:created xsi:type="dcterms:W3CDTF">2020-10-12T15:21:58Z</dcterms:created>
  <dcterms:modified xsi:type="dcterms:W3CDTF">2020-10-14T13:15:33Z</dcterms:modified>
</cp:coreProperties>
</file>