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644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381000"/>
            <a:ext cx="7239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আজকের ক্লাসে সবাইকে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066800"/>
            <a:ext cx="7239000" cy="3048000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baseline="-25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aseline="-25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4114800"/>
            <a:ext cx="7239000" cy="1828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সপ্তম শ্রেণীর শিক্ষার্থীবৃন্দ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গুরু্ত্বপূর্ণ  শব্দ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600" dirty="0" smtClean="0">
                <a:latin typeface="NikoshBAN" pitchFamily="2" charset="0"/>
                <a:cs typeface="NikoshBAN" pitchFamily="2" charset="0"/>
              </a:rPr>
              <a:t>ম্যাগনেসিয়াম রিবন</a:t>
            </a:r>
          </a:p>
          <a:p>
            <a:pPr algn="ctr"/>
            <a:r>
              <a:rPr lang="bn-BD" sz="4600" dirty="0" smtClean="0">
                <a:latin typeface="NikoshBAN" pitchFamily="2" charset="0"/>
                <a:cs typeface="NikoshBAN" pitchFamily="2" charset="0"/>
              </a:rPr>
              <a:t>হাড্রোক্লোরিক এসিড</a:t>
            </a:r>
          </a:p>
          <a:p>
            <a:pPr algn="ctr"/>
            <a:r>
              <a:rPr lang="bn-BD" sz="4600" dirty="0" smtClean="0">
                <a:latin typeface="NikoshBAN" pitchFamily="2" charset="0"/>
                <a:cs typeface="NikoshBAN" pitchFamily="2" charset="0"/>
              </a:rPr>
              <a:t>স্পিরিট ল্যাম্প</a:t>
            </a:r>
          </a:p>
          <a:p>
            <a:pPr algn="ctr"/>
            <a:r>
              <a:rPr lang="bn-BD" sz="4600" dirty="0" smtClean="0">
                <a:latin typeface="NikoshBAN" pitchFamily="2" charset="0"/>
                <a:cs typeface="NikoshBAN" pitchFamily="2" charset="0"/>
              </a:rPr>
              <a:t>দিয়াশলাই কাঠি</a:t>
            </a:r>
          </a:p>
          <a:p>
            <a:pPr algn="ctr"/>
            <a:r>
              <a:rPr lang="bn-BD" sz="4600" dirty="0" smtClean="0">
                <a:latin typeface="NikoshBAN" pitchFamily="2" charset="0"/>
                <a:cs typeface="NikoshBAN" pitchFamily="2" charset="0"/>
              </a:rPr>
              <a:t>টেস্ট টিউব</a:t>
            </a:r>
          </a:p>
          <a:p>
            <a:pPr algn="ctr"/>
            <a:r>
              <a:rPr lang="bn-BD" sz="4600" dirty="0" smtClean="0">
                <a:latin typeface="NikoshBAN" pitchFamily="2" charset="0"/>
                <a:cs typeface="NikoshBAN" pitchFamily="2" charset="0"/>
              </a:rPr>
              <a:t>পপ শব্দ</a:t>
            </a:r>
            <a:endParaRPr lang="en-US" sz="4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ydro 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090" y="2209800"/>
            <a:ext cx="5858816" cy="33527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609600"/>
            <a:ext cx="5715000" cy="1371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609600"/>
            <a:ext cx="70104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অলির বাজার আদর্শ উচ্চ বিদ্যালয়ের পক্ষ থেকে শুভেচ্ছা জানাচ্ছি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1676400"/>
            <a:ext cx="4038600" cy="480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মাহমুদা আক্তার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সহকারি শিক্ষক (বিজ্ঞান)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অলির বাজার আদর্শ উচ্চ বিদ্যালয়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কুমিল্লা সদর দক্ষিণ,কুমিল্লা।</a:t>
            </a:r>
          </a:p>
          <a:p>
            <a:pPr algn="ctr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মোবাইলঃ০১৯২৪০৭৫৫৫২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E-mail:</a:t>
            </a: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1983mahmuda@gmail.com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G_20181119_112457.jpg"/>
          <p:cNvPicPr>
            <a:picLocks noChangeAspect="1"/>
          </p:cNvPicPr>
          <p:nvPr/>
        </p:nvPicPr>
        <p:blipFill>
          <a:blip r:embed="rId2" cstate="print"/>
          <a:srcRect r="10753"/>
          <a:stretch>
            <a:fillRect/>
          </a:stretch>
        </p:blipFill>
        <p:spPr>
          <a:xfrm rot="5400000">
            <a:off x="4337385" y="2673016"/>
            <a:ext cx="4800598" cy="2807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১। ধাতু এবং এসিডের বিক্রিয়ায় কোন গ্যাস উৎপন্ন হয় বলতে পারবে,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২। এই পরীক্ষণে ব্যবহৃত সকল উপকরণ চিহ্নিত করতে পারবে,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৩। ধাতু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এসিডের বিক্রিয়া পর্যবেক্ষন করে সিদ্ধান্ত নিতে পারবে।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04800"/>
            <a:ext cx="73152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 গুলো ভালভাবে পর্যবেক্ষণ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agnesium rib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66800"/>
            <a:ext cx="1490663" cy="1490663"/>
          </a:xfrm>
          <a:prstGeom prst="rect">
            <a:avLst/>
          </a:prstGeom>
        </p:spPr>
      </p:pic>
      <p:pic>
        <p:nvPicPr>
          <p:cNvPr id="4" name="Picture 3" descr="Industry-Hydrochloric-Acid-Price-HCl-30-33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1066800"/>
            <a:ext cx="1676400" cy="1676400"/>
          </a:xfrm>
          <a:prstGeom prst="rect">
            <a:avLst/>
          </a:prstGeom>
        </p:spPr>
      </p:pic>
      <p:pic>
        <p:nvPicPr>
          <p:cNvPr id="5" name="Picture 4" descr="185px-Alcohol_burner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1066800"/>
            <a:ext cx="1479550" cy="1975399"/>
          </a:xfrm>
          <a:prstGeom prst="rect">
            <a:avLst/>
          </a:prstGeom>
        </p:spPr>
      </p:pic>
      <p:pic>
        <p:nvPicPr>
          <p:cNvPr id="6" name="Picture 5" descr="40445204-match-stick.jpg"/>
          <p:cNvPicPr>
            <a:picLocks noChangeAspect="1"/>
          </p:cNvPicPr>
          <p:nvPr/>
        </p:nvPicPr>
        <p:blipFill>
          <a:blip r:embed="rId5" cstate="print"/>
          <a:srcRect t="15856" b="20719"/>
          <a:stretch>
            <a:fillRect/>
          </a:stretch>
        </p:blipFill>
        <p:spPr>
          <a:xfrm rot="5400000">
            <a:off x="-351961" y="4314361"/>
            <a:ext cx="2685122" cy="914400"/>
          </a:xfrm>
          <a:prstGeom prst="rect">
            <a:avLst/>
          </a:prstGeom>
        </p:spPr>
      </p:pic>
      <p:pic>
        <p:nvPicPr>
          <p:cNvPr id="7" name="Picture 6" descr="laboratory-glass-test-tubes-500x500.jpg"/>
          <p:cNvPicPr>
            <a:picLocks noChangeAspect="1"/>
          </p:cNvPicPr>
          <p:nvPr/>
        </p:nvPicPr>
        <p:blipFill>
          <a:blip r:embed="rId6"/>
          <a:srcRect l="24243" t="-3030" r="24242" b="-3030"/>
          <a:stretch>
            <a:fillRect/>
          </a:stretch>
        </p:blipFill>
        <p:spPr>
          <a:xfrm>
            <a:off x="4800600" y="3352800"/>
            <a:ext cx="1295400" cy="2667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0" y="4724400"/>
            <a:ext cx="25908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টেস্ট টিউব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5029200"/>
            <a:ext cx="25908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দিয়াশলাই কাঠি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0800" y="3200400"/>
            <a:ext cx="2590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স্পিরিট ল্যাম্প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33800" y="2743200"/>
            <a:ext cx="25908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হাড্রোক্লোরিক এসিড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2590800"/>
            <a:ext cx="2590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ম্যাগনেসিয়াম রিবন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304800"/>
            <a:ext cx="7239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প্রয়োজনীয় উপকরণ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381000"/>
            <a:ext cx="33528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পরীক্ষণ পদ্ধতি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800wm.jpg"/>
          <p:cNvPicPr>
            <a:picLocks noChangeAspect="1"/>
          </p:cNvPicPr>
          <p:nvPr/>
        </p:nvPicPr>
        <p:blipFill>
          <a:blip r:embed="rId2"/>
          <a:srcRect l="28021" r="27946" b="14656"/>
          <a:stretch>
            <a:fillRect/>
          </a:stretch>
        </p:blipFill>
        <p:spPr>
          <a:xfrm>
            <a:off x="762000" y="2667000"/>
            <a:ext cx="838200" cy="2438400"/>
          </a:xfrm>
          <a:prstGeom prst="rect">
            <a:avLst/>
          </a:prstGeom>
        </p:spPr>
      </p:pic>
      <p:pic>
        <p:nvPicPr>
          <p:cNvPr id="4" name="Picture 3" descr="800wm.jpg 1.jpg"/>
          <p:cNvPicPr>
            <a:picLocks noChangeAspect="1"/>
          </p:cNvPicPr>
          <p:nvPr/>
        </p:nvPicPr>
        <p:blipFill>
          <a:blip r:embed="rId3"/>
          <a:srcRect l="26652" t="3333" r="28320" b="12222"/>
          <a:stretch>
            <a:fillRect/>
          </a:stretch>
        </p:blipFill>
        <p:spPr>
          <a:xfrm>
            <a:off x="3048000" y="2590800"/>
            <a:ext cx="866274" cy="2438400"/>
          </a:xfrm>
          <a:prstGeom prst="rect">
            <a:avLst/>
          </a:prstGeom>
        </p:spPr>
      </p:pic>
      <p:sp>
        <p:nvSpPr>
          <p:cNvPr id="6" name="Plus 5"/>
          <p:cNvSpPr/>
          <p:nvPr/>
        </p:nvSpPr>
        <p:spPr>
          <a:xfrm>
            <a:off x="1981200" y="3352800"/>
            <a:ext cx="609600" cy="685800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qual 6"/>
          <p:cNvSpPr/>
          <p:nvPr/>
        </p:nvSpPr>
        <p:spPr>
          <a:xfrm>
            <a:off x="4495800" y="3429000"/>
            <a:ext cx="1066800" cy="609600"/>
          </a:xfrm>
          <a:prstGeom prst="mathEqua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800wm.jpg 1.jpg"/>
          <p:cNvPicPr>
            <a:picLocks noChangeAspect="1"/>
          </p:cNvPicPr>
          <p:nvPr/>
        </p:nvPicPr>
        <p:blipFill>
          <a:blip r:embed="rId3"/>
          <a:srcRect l="26652" t="3333" r="28320" b="12222"/>
          <a:stretch>
            <a:fillRect/>
          </a:stretch>
        </p:blipFill>
        <p:spPr>
          <a:xfrm>
            <a:off x="6019800" y="2514600"/>
            <a:ext cx="866274" cy="2438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800" y="1219200"/>
            <a:ext cx="2209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প্রথম পদ্ধতি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90800" y="5105400"/>
            <a:ext cx="23622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ম্যাগনেসিয়াম রিবন সহ হাড্রোক্লোরিক এসিড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0" y="5029200"/>
            <a:ext cx="2133600" cy="762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বুদবুদ নেই/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পরিবর্তন নেই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5257800"/>
            <a:ext cx="2057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হাইড্রোক্লোরিক এসিড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wm.jpg 2.jpg"/>
          <p:cNvPicPr>
            <a:picLocks noChangeAspect="1"/>
          </p:cNvPicPr>
          <p:nvPr/>
        </p:nvPicPr>
        <p:blipFill>
          <a:blip r:embed="rId2"/>
          <a:srcRect l="30019" t="3333" r="29956" b="15556"/>
          <a:stretch>
            <a:fillRect/>
          </a:stretch>
        </p:blipFill>
        <p:spPr>
          <a:xfrm>
            <a:off x="6400800" y="1524000"/>
            <a:ext cx="762000" cy="2317751"/>
          </a:xfrm>
          <a:prstGeom prst="rect">
            <a:avLst/>
          </a:prstGeom>
        </p:spPr>
      </p:pic>
      <p:pic>
        <p:nvPicPr>
          <p:cNvPr id="3" name="Picture 2" descr="800wm.jpg"/>
          <p:cNvPicPr>
            <a:picLocks noChangeAspect="1"/>
          </p:cNvPicPr>
          <p:nvPr/>
        </p:nvPicPr>
        <p:blipFill>
          <a:blip r:embed="rId3"/>
          <a:srcRect l="28021" r="27946" b="14656"/>
          <a:stretch>
            <a:fillRect/>
          </a:stretch>
        </p:blipFill>
        <p:spPr>
          <a:xfrm>
            <a:off x="762000" y="2286000"/>
            <a:ext cx="838200" cy="2438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533400"/>
            <a:ext cx="35052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দ্বিতীয় পদ্ধতি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lus 4"/>
          <p:cNvSpPr/>
          <p:nvPr/>
        </p:nvSpPr>
        <p:spPr>
          <a:xfrm>
            <a:off x="1981200" y="3048000"/>
            <a:ext cx="609600" cy="685800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800wm.jpg 1.jpg"/>
          <p:cNvPicPr>
            <a:picLocks noChangeAspect="1"/>
          </p:cNvPicPr>
          <p:nvPr/>
        </p:nvPicPr>
        <p:blipFill>
          <a:blip r:embed="rId4"/>
          <a:srcRect l="26652" t="3333" r="28320" b="12222"/>
          <a:stretch>
            <a:fillRect/>
          </a:stretch>
        </p:blipFill>
        <p:spPr>
          <a:xfrm>
            <a:off x="2971800" y="2286000"/>
            <a:ext cx="866274" cy="2438400"/>
          </a:xfrm>
          <a:prstGeom prst="rect">
            <a:avLst/>
          </a:prstGeom>
        </p:spPr>
      </p:pic>
      <p:sp>
        <p:nvSpPr>
          <p:cNvPr id="7" name="Equal 6"/>
          <p:cNvSpPr/>
          <p:nvPr/>
        </p:nvSpPr>
        <p:spPr>
          <a:xfrm>
            <a:off x="4495800" y="3124200"/>
            <a:ext cx="1066800" cy="609600"/>
          </a:xfrm>
          <a:prstGeom prst="mathEqua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5257800"/>
            <a:ext cx="2057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হাইড্রোক্লোরিক এসিড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0800" y="5105400"/>
            <a:ext cx="23622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ম্যাগনেসিয়াম রিবন সহ হাড্রোক্লোরিক এসিড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0" y="5181600"/>
            <a:ext cx="2133600" cy="762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বুদবুদ সহ গ্যাস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উঠছে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burner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1" y="3810000"/>
            <a:ext cx="6858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১। শ্রেণীতে শিক্ষার্থীদের ৪/৫ টি দলে ভাগ করে প্রয়োজনীয় উপকরণ সরবরাহ করে হাতে কলমে কাজ করতে দিব।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২। কাজ শেষে দলনেতা উপস্থাপন করবে।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HR0cHM6Ly9pLmltZ3VyLmNvbS9lMWUyWU9CLmdpZg==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91" y="2438400"/>
            <a:ext cx="2578659" cy="1990725"/>
          </a:xfrm>
          <a:prstGeom prst="rect">
            <a:avLst/>
          </a:prstGeom>
        </p:spPr>
      </p:pic>
      <p:pic>
        <p:nvPicPr>
          <p:cNvPr id="4" name="Picture 3" descr="CL0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2514600"/>
            <a:ext cx="2514600" cy="1885950"/>
          </a:xfrm>
          <a:prstGeom prst="rect">
            <a:avLst/>
          </a:prstGeom>
        </p:spPr>
      </p:pic>
      <p:pic>
        <p:nvPicPr>
          <p:cNvPr id="5" name="Picture 4" descr="hydro 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514600"/>
            <a:ext cx="2381250" cy="1905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304800"/>
            <a:ext cx="73152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 গুলো পর্যবেক্ষণ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4953000"/>
            <a:ext cx="24384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হাইড্রোজেন গ্যাস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381000"/>
            <a:ext cx="71628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 নং ছবিতে বুদবুদ আকারে কোন গ্যাস উৎপন্ন হচ্ছে?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381000"/>
            <a:ext cx="73914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কিভাবে বুঝবে হাইড্রোজেন গ্যাস উৎপন্ন হয়েছে?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6600" y="5029200"/>
            <a:ext cx="55626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দিয়াশলাই কাঠি ধরলে পপ করে জ্বলে উঠবে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228600"/>
            <a:ext cx="35052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447800"/>
            <a:ext cx="41910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১।ম্যাগনেসিয়াম রিবন কি?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257800" y="1676400"/>
            <a:ext cx="762000" cy="3048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00800" y="1447800"/>
            <a:ext cx="2286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ধাতু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2286000"/>
            <a:ext cx="49530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২।ধাতু এবং এসিডের বিক্রিয়ায় কোন গ্যাস উৎপন্ন হয়?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638800" y="2743200"/>
            <a:ext cx="762000" cy="3048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0" y="2438400"/>
            <a:ext cx="16002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হাইড্রোজেন গ্যাস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3352800"/>
            <a:ext cx="49530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৩।ধাতু এবং এসিডের বিক্রিয়ায় কী ধরনের পরিবর্তন হয়?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715000" y="3657600"/>
            <a:ext cx="762000" cy="3048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53200" y="3581400"/>
            <a:ext cx="2286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রাসায়নিক পরিবর্তন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EI4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4800600"/>
            <a:ext cx="2014537" cy="129682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33400" y="4953000"/>
            <a:ext cx="4953000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৪।পাশের চিত্রে কী ধরনের ঘটনা ঘটল?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638800" y="5257800"/>
            <a:ext cx="762000" cy="3048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240</Words>
  <Application>Microsoft Office PowerPoint</Application>
  <PresentationFormat>On-screen Show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শিখনফল</vt:lpstr>
      <vt:lpstr>Slide 4</vt:lpstr>
      <vt:lpstr>Slide 5</vt:lpstr>
      <vt:lpstr>Slide 6</vt:lpstr>
      <vt:lpstr>দলগত কাজ</vt:lpstr>
      <vt:lpstr>Slide 8</vt:lpstr>
      <vt:lpstr>Slide 9</vt:lpstr>
      <vt:lpstr>গুরু্ত্বপূর্ণ  শব্দ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Mahmuda Akter</dc:creator>
  <cp:lastModifiedBy>user</cp:lastModifiedBy>
  <cp:revision>71</cp:revision>
  <dcterms:created xsi:type="dcterms:W3CDTF">2006-08-16T00:00:00Z</dcterms:created>
  <dcterms:modified xsi:type="dcterms:W3CDTF">2020-10-15T02:42:08Z</dcterms:modified>
</cp:coreProperties>
</file>