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6"/>
  </p:notesMasterIdLst>
  <p:sldIdLst>
    <p:sldId id="256" r:id="rId2"/>
    <p:sldId id="257" r:id="rId3"/>
    <p:sldId id="258" r:id="rId4"/>
    <p:sldId id="282" r:id="rId5"/>
    <p:sldId id="283" r:id="rId6"/>
    <p:sldId id="260" r:id="rId7"/>
    <p:sldId id="276" r:id="rId8"/>
    <p:sldId id="287" r:id="rId9"/>
    <p:sldId id="288" r:id="rId10"/>
    <p:sldId id="289" r:id="rId11"/>
    <p:sldId id="262" r:id="rId12"/>
    <p:sldId id="263" r:id="rId13"/>
    <p:sldId id="277" r:id="rId14"/>
    <p:sldId id="27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4660"/>
  </p:normalViewPr>
  <p:slideViewPr>
    <p:cSldViewPr>
      <p:cViewPr varScale="1">
        <p:scale>
          <a:sx n="82" d="100"/>
          <a:sy n="82"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24259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695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419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602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B6F15528-21DE-4FAA-801E-634DDDAF4B2B}"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529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extLst>
      <p:ext uri="{BB962C8B-B14F-4D97-AF65-F5344CB8AC3E}">
        <p14:creationId xmlns:p14="http://schemas.microsoft.com/office/powerpoint/2010/main" val="428430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572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1_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extLst>
      <p:ext uri="{BB962C8B-B14F-4D97-AF65-F5344CB8AC3E}">
        <p14:creationId xmlns:p14="http://schemas.microsoft.com/office/powerpoint/2010/main" val="396554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58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80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168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extLst>
      <p:ext uri="{BB962C8B-B14F-4D97-AF65-F5344CB8AC3E}">
        <p14:creationId xmlns:p14="http://schemas.microsoft.com/office/powerpoint/2010/main" val="131031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extLst>
      <p:ext uri="{BB962C8B-B14F-4D97-AF65-F5344CB8AC3E}">
        <p14:creationId xmlns:p14="http://schemas.microsoft.com/office/powerpoint/2010/main" val="11546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extLst>
      <p:ext uri="{BB962C8B-B14F-4D97-AF65-F5344CB8AC3E}">
        <p14:creationId xmlns:p14="http://schemas.microsoft.com/office/powerpoint/2010/main" val="258003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505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61148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extLst>
      <p:ext uri="{BB962C8B-B14F-4D97-AF65-F5344CB8AC3E}">
        <p14:creationId xmlns:p14="http://schemas.microsoft.com/office/powerpoint/2010/main" val="11632702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jf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nzirm37@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12.xml"/><Relationship Id="rId4" Type="http://schemas.openxmlformats.org/officeDocument/2006/relationships/image" Target="../media/image5.jf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676400"/>
            <a:ext cx="7772400" cy="1938992"/>
          </a:xfrm>
          <a:prstGeom prst="rect">
            <a:avLst/>
          </a:prstGeom>
          <a:noFill/>
        </p:spPr>
        <p:txBody>
          <a:bodyPr wrap="square" rtlCol="0">
            <a:spAutoFit/>
            <a:scene3d>
              <a:camera prst="obliqueTopLeft"/>
              <a:lightRig rig="soft" dir="tl">
                <a:rot lat="0" lon="0" rev="0"/>
              </a:lightRig>
            </a:scene3d>
            <a:sp3d contourW="25400" prstMaterial="matte">
              <a:bevelT w="25400" h="55880" prst="artDeco"/>
              <a:contourClr>
                <a:schemeClr val="accent2">
                  <a:tint val="20000"/>
                </a:schemeClr>
              </a:contourClr>
            </a:sp3d>
          </a:bodyPr>
          <a:lstStyle/>
          <a:p>
            <a:pPr algn="ctr"/>
            <a:r>
              <a:rPr lang="en-US" sz="12000" b="1" spc="50" dirty="0">
                <a:ln w="11430"/>
                <a:solidFill>
                  <a:srgbClr val="FF0000"/>
                </a:solidFill>
                <a:effectLst>
                  <a:outerShdw blurRad="76200" dist="50800" dir="5400000" algn="tl" rotWithShape="0">
                    <a:srgbClr val="000000">
                      <a:alpha val="65000"/>
                    </a:srgbClr>
                  </a:outerShdw>
                </a:effectLst>
                <a:latin typeface="NikoshBAN" pitchFamily="2" charset="0"/>
                <a:cs typeface="NikoshBAN" pitchFamily="2" charset="0"/>
              </a:rPr>
              <a:t>স্বাগতম</a:t>
            </a:r>
            <a:r>
              <a:rPr lang="en-US" sz="9600" b="1" spc="50" dirty="0">
                <a:ln w="11430"/>
                <a:solidFill>
                  <a:srgbClr val="FF0000"/>
                </a:solidFill>
                <a:effectLst>
                  <a:outerShdw blurRad="76200" dist="50800" dir="5400000" algn="tl" rotWithShape="0">
                    <a:srgbClr val="000000">
                      <a:alpha val="65000"/>
                    </a:srgbClr>
                  </a:outerShdw>
                </a:effectLst>
                <a:latin typeface="NikoshBAN" pitchFamily="2" charset="0"/>
                <a:cs typeface="NikoshBAN" pitchFamily="2" charset="0"/>
              </a:rPr>
              <a:t> </a:t>
            </a:r>
          </a:p>
        </p:txBody>
      </p:sp>
      <p:sp>
        <p:nvSpPr>
          <p:cNvPr id="6" name="Footer Placeholder 3">
            <a:extLst>
              <a:ext uri="{FF2B5EF4-FFF2-40B4-BE49-F238E27FC236}">
                <a16:creationId xmlns:a16="http://schemas.microsoft.com/office/drawing/2014/main" id="{2B57CD53-C78D-42F2-B656-EB115160AE7A}"/>
              </a:ext>
            </a:extLst>
          </p:cNvPr>
          <p:cNvSpPr txBox="1">
            <a:spLocks/>
          </p:cNvSpPr>
          <p:nvPr/>
        </p:nvSpPr>
        <p:spPr>
          <a:xfrm>
            <a:off x="2763448" y="6483544"/>
            <a:ext cx="3617103"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darul islam girls high school</a:t>
            </a:r>
            <a:endParaRPr lang="en-US" dirty="0"/>
          </a:p>
        </p:txBody>
      </p:sp>
    </p:spTree>
    <p:extLst>
      <p:ext uri="{BB962C8B-B14F-4D97-AF65-F5344CB8AC3E}">
        <p14:creationId xmlns:p14="http://schemas.microsoft.com/office/powerpoint/2010/main" val="276154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39445-A90D-4BF5-BEA6-57EEF4C15AC3}"/>
              </a:ext>
            </a:extLst>
          </p:cNvPr>
          <p:cNvSpPr txBox="1"/>
          <p:nvPr/>
        </p:nvSpPr>
        <p:spPr>
          <a:xfrm>
            <a:off x="2514600" y="-152400"/>
            <a:ext cx="3810000" cy="830997"/>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প্রতারণার পরিণতি</a:t>
            </a:r>
            <a:endParaRPr lang="en-US" sz="4800" dirty="0"/>
          </a:p>
        </p:txBody>
      </p:sp>
      <p:sp>
        <p:nvSpPr>
          <p:cNvPr id="4" name="TextBox 3">
            <a:extLst>
              <a:ext uri="{FF2B5EF4-FFF2-40B4-BE49-F238E27FC236}">
                <a16:creationId xmlns:a16="http://schemas.microsoft.com/office/drawing/2014/main" id="{09FBCB3D-58B5-4156-8E38-BFA050645774}"/>
              </a:ext>
            </a:extLst>
          </p:cNvPr>
          <p:cNvSpPr txBox="1"/>
          <p:nvPr/>
        </p:nvSpPr>
        <p:spPr>
          <a:xfrm>
            <a:off x="0" y="609600"/>
            <a:ext cx="9144000" cy="4524315"/>
          </a:xfrm>
          <a:prstGeom prst="rect">
            <a:avLst/>
          </a:prstGeom>
          <a:noFill/>
        </p:spPr>
        <p:txBody>
          <a:bodyPr wrap="square" rtlCol="0">
            <a:spAutoFit/>
          </a:bodyPr>
          <a:lstStyle/>
          <a:p>
            <a:r>
              <a:rPr lang="bn-IN" sz="2400" dirty="0">
                <a:latin typeface="NikoshBAN" panose="02000000000000000000" pitchFamily="2" charset="0"/>
                <a:cs typeface="NikoshBAN" panose="02000000000000000000" pitchFamily="2" charset="0"/>
              </a:rPr>
              <a:t>প্রতারণার পরিণতি সম্পর্কে ইবনে হাজার হায়সামি বলেছেন, ‘প্রতারণার ফলে আল্লাহ প্রতারকদের ওপর জালিমদের চাপিয়ে দেন, ফলে তারা তাদের ধনসম্পদের ছিনতাইকারীতে পরিণত হয়। তাদের সম্মানহানি করে। এমনকি কখনো কখনো তাদের ওপর কাফিরদের চাপিয়ে দেন, তারা তাদের বন্দী করে ফেলে, তাদের দাসে পরিণত করে এবং তাদের আক্রান্ত করে সর্বাত্মক শাস্তি ও সীমাহীন লাঞ্ছনা।’ প্রতারণা করে দুনিয়ায় পার পাওয়া গেলেও পরকালীন শাস্তি থেকে রেহাই পাওয়ার কোনো সুযোগ থাকবে না। প্রতারণার ব্যাপারে রসুল সাল্লাল্লাহু আলাইহি ওয়া সাল্লামের হুঁশিয়ারি- ‘ধোঁকাবাজ ও প্রতারণাকারী জাহান্নামে যাবে।’ শুয়াবুল ইমান। জনমনে আল্লাহ ও পরকালের ভয় সৃষ্টি করা ছাড়া পৃথিবীর কেউ অপরাধ দমনের নিশ্চয়তা দিতে পারে না। এজন্য ইসলাম শুধু অপরাধ ও শাস্তি বর্ণনা করেই ক্ষান্ত হয়নি; বরং প্রতিটি অপরাধ ও শাস্তির সঙ্গে আল্লাহভীতি ও পরকালের চেতনা সৃষ্টি করে মানুষের ধ্যান-ধারণাকে এমন এক জগতের দিকে ঘুরিয়ে দেয়, যার কল্পনা মানুষকে যাবতীয় অন্যায়, অপরাধ ও গুনাহ থেকে পবিত্র করে দেয়। আল্লাহ আমাদের ধোঁকা ও প্রতারণা থেকে দূরে থাকার তৌফিক দান করুন। আমিন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480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p:nvPr/>
        </p:nvSpPr>
        <p:spPr>
          <a:xfrm>
            <a:off x="2400300" y="15551"/>
            <a:ext cx="4343400" cy="10156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bn-BD" sz="6000" dirty="0">
                <a:solidFill>
                  <a:schemeClr val="dk1"/>
                </a:solidFill>
                <a:latin typeface="NikoshBAN" panose="02000000000000000000" pitchFamily="2" charset="0"/>
                <a:ea typeface="Calibri"/>
                <a:cs typeface="NikoshBAN" panose="02000000000000000000" pitchFamily="2" charset="0"/>
                <a:sym typeface="Calibri"/>
              </a:rPr>
              <a:t>দলগত কাজ</a:t>
            </a:r>
            <a:endParaRPr sz="6000" dirty="0">
              <a:solidFill>
                <a:schemeClr val="dk1"/>
              </a:solidFill>
              <a:latin typeface="NikoshBAN" panose="02000000000000000000" pitchFamily="2" charset="0"/>
              <a:ea typeface="Calibri"/>
              <a:cs typeface="NikoshBAN" panose="02000000000000000000" pitchFamily="2" charset="0"/>
              <a:sym typeface="Calibri"/>
            </a:endParaRPr>
          </a:p>
        </p:txBody>
      </p:sp>
      <p:sp>
        <p:nvSpPr>
          <p:cNvPr id="2" name="TextBox 1"/>
          <p:cNvSpPr txBox="1"/>
          <p:nvPr/>
        </p:nvSpPr>
        <p:spPr>
          <a:xfrm>
            <a:off x="1371600" y="4673410"/>
            <a:ext cx="6781800" cy="707886"/>
          </a:xfrm>
          <a:prstGeom prst="rect">
            <a:avLst/>
          </a:prstGeom>
          <a:noFill/>
        </p:spPr>
        <p:txBody>
          <a:bodyPr wrap="square" rtlCol="0">
            <a:spAutoFit/>
          </a:bodyPr>
          <a:lstStyle/>
          <a:p>
            <a:r>
              <a:rPr lang="bn-BD" sz="4000" dirty="0">
                <a:latin typeface="NikoshBAN" panose="02000000000000000000" pitchFamily="2" charset="0"/>
                <a:cs typeface="NikoshBAN" panose="02000000000000000000" pitchFamily="2" charset="0"/>
              </a:rPr>
              <a:t>প্রতারকদের সামাজিক অবস্</a:t>
            </a:r>
            <a:r>
              <a:rPr lang="en-US" sz="4000" dirty="0" err="1">
                <a:latin typeface="NikoshBAN" panose="02000000000000000000" pitchFamily="2" charset="0"/>
                <a:cs typeface="NikoshBAN" panose="02000000000000000000" pitchFamily="2" charset="0"/>
              </a:rPr>
              <a:t>থা</a:t>
            </a:r>
            <a:r>
              <a:rPr lang="bn-BD" sz="4000" dirty="0">
                <a:latin typeface="NikoshBAN" panose="02000000000000000000" pitchFamily="2" charset="0"/>
                <a:cs typeface="NikoshBAN" panose="02000000000000000000" pitchFamily="2" charset="0"/>
              </a:rPr>
              <a:t> বর্ণানা কর</a:t>
            </a:r>
            <a:endParaRPr lang="en-US" sz="40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9C3B0BFB-B218-4AC4-A3A6-2643519FCDDF}"/>
              </a:ext>
            </a:extLst>
          </p:cNvPr>
          <p:cNvPicPr>
            <a:picLocks noChangeAspect="1"/>
          </p:cNvPicPr>
          <p:nvPr/>
        </p:nvPicPr>
        <p:blipFill>
          <a:blip r:embed="rId3"/>
          <a:stretch>
            <a:fillRect/>
          </a:stretch>
        </p:blipFill>
        <p:spPr>
          <a:xfrm>
            <a:off x="407826" y="1122886"/>
            <a:ext cx="4975549" cy="3311002"/>
          </a:xfrm>
          <a:prstGeom prst="rect">
            <a:avLst/>
          </a:prstGeom>
        </p:spPr>
      </p:pic>
      <p:pic>
        <p:nvPicPr>
          <p:cNvPr id="6" name="Picture 5">
            <a:extLst>
              <a:ext uri="{FF2B5EF4-FFF2-40B4-BE49-F238E27FC236}">
                <a16:creationId xmlns:a16="http://schemas.microsoft.com/office/drawing/2014/main" id="{0DC991E7-1E82-41B3-8DB1-A5ED545BE11A}"/>
              </a:ext>
            </a:extLst>
          </p:cNvPr>
          <p:cNvPicPr>
            <a:picLocks noChangeAspect="1"/>
          </p:cNvPicPr>
          <p:nvPr/>
        </p:nvPicPr>
        <p:blipFill>
          <a:blip r:embed="rId4"/>
          <a:stretch>
            <a:fillRect/>
          </a:stretch>
        </p:blipFill>
        <p:spPr>
          <a:xfrm>
            <a:off x="5791200" y="1122886"/>
            <a:ext cx="2944974" cy="34588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barn(inVertical)">
                                      <p:cBhvr>
                                        <p:cTn id="7" dur="500"/>
                                        <p:tgtEl>
                                          <p:spTgt spid="12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2" name="TextBox 1"/>
          <p:cNvSpPr txBox="1"/>
          <p:nvPr/>
        </p:nvSpPr>
        <p:spPr>
          <a:xfrm>
            <a:off x="2171700" y="171465"/>
            <a:ext cx="4572000" cy="1200329"/>
          </a:xfrm>
          <a:prstGeom prst="rect">
            <a:avLst/>
          </a:prstGeom>
          <a:noFill/>
        </p:spPr>
        <p:txBody>
          <a:bodyPr wrap="square" rtlCol="0">
            <a:spAutoFit/>
          </a:bodyPr>
          <a:lstStyle/>
          <a:p>
            <a:r>
              <a:rPr lang="bn-BD" sz="7200" dirty="0">
                <a:latin typeface="NikoshBAN" panose="02000000000000000000" pitchFamily="2" charset="0"/>
                <a:cs typeface="NikoshBAN" panose="02000000000000000000" pitchFamily="2" charset="0"/>
              </a:rPr>
              <a:t>মূল্যায়ন</a:t>
            </a:r>
            <a:endParaRPr lang="en-US" sz="7200" dirty="0">
              <a:latin typeface="NikoshBAN" panose="02000000000000000000" pitchFamily="2" charset="0"/>
              <a:cs typeface="NikoshBAN" panose="02000000000000000000" pitchFamily="2" charset="0"/>
            </a:endParaRPr>
          </a:p>
        </p:txBody>
      </p:sp>
      <p:sp>
        <p:nvSpPr>
          <p:cNvPr id="3" name="TextBox 2"/>
          <p:cNvSpPr txBox="1"/>
          <p:nvPr/>
        </p:nvSpPr>
        <p:spPr>
          <a:xfrm>
            <a:off x="304800" y="1620009"/>
            <a:ext cx="7391400" cy="1077218"/>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“যে প্রতারনা করে সে আমাদের দলভুক্ত নয়।”</a:t>
            </a:r>
            <a:r>
              <a:rPr lang="bn-IN"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বাণীটি কার?</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266700" y="3239593"/>
            <a:ext cx="373380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ক)আল্লাহ তায়ালার</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4876800" y="3259809"/>
            <a:ext cx="320040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খ)রাসুল (স) এর</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533400" y="4859177"/>
            <a:ext cx="243840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গ)সাহাবীদের</a:t>
            </a:r>
            <a:endParaRPr lang="en-US" sz="3200" dirty="0">
              <a:latin typeface="NikoshBAN" panose="02000000000000000000" pitchFamily="2" charset="0"/>
              <a:cs typeface="NikoshBAN" panose="02000000000000000000" pitchFamily="2" charset="0"/>
            </a:endParaRPr>
          </a:p>
        </p:txBody>
      </p:sp>
      <p:sp>
        <p:nvSpPr>
          <p:cNvPr id="7" name="TextBox 6"/>
          <p:cNvSpPr txBox="1"/>
          <p:nvPr/>
        </p:nvSpPr>
        <p:spPr>
          <a:xfrm>
            <a:off x="3810000" y="4859178"/>
            <a:ext cx="403860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ঘ) ওমর ফারুক(র) এর</a:t>
            </a:r>
            <a:endParaRPr lang="en-US" sz="3200" dirty="0">
              <a:latin typeface="NikoshBAN" panose="02000000000000000000" pitchFamily="2" charset="0"/>
              <a:cs typeface="NikoshBAN" panose="02000000000000000000" pitchFamily="2" charset="0"/>
            </a:endParaRPr>
          </a:p>
        </p:txBody>
      </p:sp>
      <p:sp>
        <p:nvSpPr>
          <p:cNvPr id="8" name="TextBox 7"/>
          <p:cNvSpPr txBox="1"/>
          <p:nvPr/>
        </p:nvSpPr>
        <p:spPr>
          <a:xfrm>
            <a:off x="7836937" y="3239593"/>
            <a:ext cx="914401" cy="461665"/>
          </a:xfrm>
          <a:prstGeom prst="rect">
            <a:avLst/>
          </a:prstGeom>
          <a:noFill/>
        </p:spPr>
        <p:txBody>
          <a:bodyPr wrap="square" rtlCol="0">
            <a:spAutoFit/>
          </a:bodyPr>
          <a:lstStyle/>
          <a:p>
            <a:r>
              <a:rPr lang="en-US" sz="2400"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500" y="524069"/>
            <a:ext cx="6477000" cy="1015663"/>
          </a:xfrm>
          <a:prstGeom prst="rect">
            <a:avLst/>
          </a:prstGeom>
          <a:noFill/>
        </p:spPr>
        <p:txBody>
          <a:bodyPr wrap="square" rtlCol="0">
            <a:spAutoFit/>
          </a:bodyPr>
          <a:lstStyle/>
          <a:p>
            <a:pPr algn="ctr"/>
            <a:r>
              <a:rPr lang="bn-BD" sz="6000" dirty="0">
                <a:latin typeface="NikoshBAN" panose="02000000000000000000" pitchFamily="2" charset="0"/>
                <a:cs typeface="NikoshBAN" panose="02000000000000000000" pitchFamily="2" charset="0"/>
              </a:rPr>
              <a:t>বাড়ীর কাজ</a:t>
            </a:r>
            <a:endParaRPr lang="en-US" sz="6000" dirty="0">
              <a:latin typeface="NikoshBAN" panose="02000000000000000000" pitchFamily="2" charset="0"/>
              <a:cs typeface="NikoshBAN" panose="02000000000000000000" pitchFamily="2" charset="0"/>
            </a:endParaRPr>
          </a:p>
        </p:txBody>
      </p:sp>
      <p:sp>
        <p:nvSpPr>
          <p:cNvPr id="2" name="TextBox 1"/>
          <p:cNvSpPr txBox="1"/>
          <p:nvPr/>
        </p:nvSpPr>
        <p:spPr>
          <a:xfrm>
            <a:off x="1219200" y="4495800"/>
            <a:ext cx="7010400" cy="1077218"/>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প্রতারকদের থেকে  বেচে থাকার জন্য তোমার করণীয় কী?ব্যাখ্যা কর</a:t>
            </a:r>
            <a:r>
              <a:rPr lang="bn-IN" sz="3200" dirty="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24A9C9B4-9261-4A12-8720-810EC3CAA792}"/>
              </a:ext>
            </a:extLst>
          </p:cNvPr>
          <p:cNvPicPr>
            <a:picLocks noChangeAspect="1"/>
          </p:cNvPicPr>
          <p:nvPr/>
        </p:nvPicPr>
        <p:blipFill>
          <a:blip r:embed="rId2"/>
          <a:stretch>
            <a:fillRect/>
          </a:stretch>
        </p:blipFill>
        <p:spPr>
          <a:xfrm>
            <a:off x="2924175" y="1549063"/>
            <a:ext cx="3295650" cy="2459062"/>
          </a:xfrm>
          <a:prstGeom prst="rect">
            <a:avLst/>
          </a:prstGeom>
        </p:spPr>
      </p:pic>
    </p:spTree>
    <p:extLst>
      <p:ext uri="{BB962C8B-B14F-4D97-AF65-F5344CB8AC3E}">
        <p14:creationId xmlns:p14="http://schemas.microsoft.com/office/powerpoint/2010/main" val="196585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726" y="381000"/>
            <a:ext cx="6974074" cy="5181600"/>
          </a:xfrm>
          <a:prstGeom prst="rect">
            <a:avLst/>
          </a:prstGeom>
        </p:spPr>
      </p:pic>
      <p:sp>
        <p:nvSpPr>
          <p:cNvPr id="4" name="TextBox 3"/>
          <p:cNvSpPr txBox="1"/>
          <p:nvPr/>
        </p:nvSpPr>
        <p:spPr>
          <a:xfrm>
            <a:off x="950726" y="1876446"/>
            <a:ext cx="6629400" cy="1569660"/>
          </a:xfrm>
          <a:prstGeom prst="rect">
            <a:avLst/>
          </a:prstGeom>
          <a:noFill/>
        </p:spPr>
        <p:txBody>
          <a:bodyPr wrap="square" rtlCol="0">
            <a:spAutoFit/>
          </a:bodyPr>
          <a:lstStyle/>
          <a:p>
            <a:pPr algn="ctr"/>
            <a:r>
              <a:rPr lang="bn-BD" sz="9600" dirty="0">
                <a:solidFill>
                  <a:srgbClr val="FF0000"/>
                </a:solidFill>
                <a:latin typeface="NikoshBAN" panose="02000000000000000000" pitchFamily="2" charset="0"/>
                <a:cs typeface="NikoshBAN" panose="02000000000000000000" pitchFamily="2" charset="0"/>
              </a:rPr>
              <a:t>ধন্যবাদ</a:t>
            </a:r>
            <a:endParaRPr lang="en-US" sz="9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2759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252728"/>
          </a:xfrm>
        </p:spPr>
        <p:txBody>
          <a:bodyPr>
            <a:noAutofit/>
          </a:bodyPr>
          <a:lstStyle/>
          <a:p>
            <a:pPr algn="ctr"/>
            <a:r>
              <a:rPr lang="bn-IN"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পরিচিতি </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12745" y="2090039"/>
            <a:ext cx="6705600" cy="3962400"/>
          </a:xfrm>
        </p:spPr>
        <p:txBody>
          <a:bodyPr>
            <a:normAutofit fontScale="92500" lnSpcReduction="20000"/>
          </a:bodyPr>
          <a:lstStyle/>
          <a:p>
            <a:pPr marL="0" indent="0" algn="ctr">
              <a:buNone/>
            </a:pPr>
            <a:r>
              <a:rPr lang="bn-IN" sz="5200" b="1" dirty="0">
                <a:solidFill>
                  <a:schemeClr val="tx1"/>
                </a:solidFill>
                <a:latin typeface="NikoshBAN" pitchFamily="2" charset="0"/>
                <a:cs typeface="NikoshBAN" pitchFamily="2" charset="0"/>
              </a:rPr>
              <a:t>তানজির মাহমুদ </a:t>
            </a:r>
          </a:p>
          <a:p>
            <a:pPr marL="0" indent="0" algn="ctr">
              <a:buNone/>
            </a:pPr>
            <a:r>
              <a:rPr lang="bn-IN" sz="3000" dirty="0">
                <a:solidFill>
                  <a:schemeClr val="tx1"/>
                </a:solidFill>
                <a:latin typeface="NikoshBAN" pitchFamily="2" charset="0"/>
                <a:cs typeface="NikoshBAN" pitchFamily="2" charset="0"/>
              </a:rPr>
              <a:t>সহকারি শিক্ষক (ইসলাম শিক্ষা)</a:t>
            </a:r>
          </a:p>
          <a:p>
            <a:pPr marL="0" indent="0" algn="ctr">
              <a:buNone/>
            </a:pPr>
            <a:r>
              <a:rPr lang="bn-IN" sz="3000" b="1" dirty="0">
                <a:solidFill>
                  <a:schemeClr val="tx1"/>
                </a:solidFill>
                <a:latin typeface="NikoshBAN" pitchFamily="2" charset="0"/>
                <a:cs typeface="NikoshBAN" pitchFamily="2" charset="0"/>
              </a:rPr>
              <a:t>দারুল ইসলাম বালিকা উচ্চ বিদ্যালয় </a:t>
            </a:r>
          </a:p>
          <a:p>
            <a:pPr marL="0" indent="0" algn="ctr">
              <a:buNone/>
            </a:pPr>
            <a:r>
              <a:rPr lang="bn-IN" sz="3600" dirty="0">
                <a:solidFill>
                  <a:schemeClr val="tx1"/>
                </a:solidFill>
                <a:latin typeface="NikoshBAN" pitchFamily="2" charset="0"/>
                <a:cs typeface="NikoshBAN" pitchFamily="2" charset="0"/>
              </a:rPr>
              <a:t>বদলকোট,চাটখিল,নোয়াখালি।  </a:t>
            </a:r>
          </a:p>
          <a:p>
            <a:pPr marL="0" indent="0" algn="ctr">
              <a:buNone/>
            </a:pPr>
            <a:r>
              <a:rPr lang="bn-IN" sz="3600" dirty="0">
                <a:solidFill>
                  <a:schemeClr val="tx1"/>
                </a:solidFill>
                <a:latin typeface="NikoshBAN" pitchFamily="2" charset="0"/>
                <a:cs typeface="NikoshBAN" pitchFamily="2" charset="0"/>
              </a:rPr>
              <a:t>ই</a:t>
            </a:r>
            <a:r>
              <a:rPr lang="en-US" sz="3600" dirty="0">
                <a:solidFill>
                  <a:schemeClr val="tx1"/>
                </a:solidFill>
                <a:latin typeface="NikoshBAN" pitchFamily="2" charset="0"/>
                <a:cs typeface="NikoshBAN" pitchFamily="2" charset="0"/>
              </a:rPr>
              <a:t>-</a:t>
            </a:r>
            <a:r>
              <a:rPr lang="bn-IN" sz="3600" dirty="0">
                <a:solidFill>
                  <a:schemeClr val="tx1"/>
                </a:solidFill>
                <a:latin typeface="NikoshBAN" pitchFamily="2" charset="0"/>
                <a:cs typeface="NikoshBAN" pitchFamily="2" charset="0"/>
              </a:rPr>
              <a:t>মেইল </a:t>
            </a:r>
            <a:r>
              <a:rPr lang="en-US" sz="3600" dirty="0">
                <a:solidFill>
                  <a:schemeClr val="tx1"/>
                </a:solidFill>
                <a:latin typeface="NikoshBAN" pitchFamily="2" charset="0"/>
                <a:cs typeface="NikoshBAN" pitchFamily="2" charset="0"/>
                <a:hlinkClick r:id="rId2"/>
              </a:rPr>
              <a:t>tanzirm</a:t>
            </a:r>
            <a:r>
              <a:rPr lang="en-US" sz="3600" dirty="0">
                <a:solidFill>
                  <a:schemeClr val="tx1"/>
                </a:solidFill>
                <a:latin typeface="Times New Roman" pitchFamily="18" charset="0"/>
                <a:cs typeface="Times New Roman" pitchFamily="18" charset="0"/>
                <a:hlinkClick r:id="rId2"/>
              </a:rPr>
              <a:t>37</a:t>
            </a:r>
            <a:r>
              <a:rPr lang="en-US" sz="3600" dirty="0">
                <a:solidFill>
                  <a:schemeClr val="tx1"/>
                </a:solidFill>
                <a:latin typeface="NikoshBAN" pitchFamily="2" charset="0"/>
                <a:cs typeface="NikoshBAN" pitchFamily="2" charset="0"/>
                <a:hlinkClick r:id="rId2"/>
              </a:rPr>
              <a:t>@gmail.com</a:t>
            </a:r>
            <a:endParaRPr lang="en-US" sz="3600" dirty="0">
              <a:solidFill>
                <a:schemeClr val="tx1"/>
              </a:solidFill>
              <a:latin typeface="NikoshBAN" pitchFamily="2" charset="0"/>
              <a:cs typeface="NikoshBAN" pitchFamily="2" charset="0"/>
            </a:endParaRPr>
          </a:p>
          <a:p>
            <a:pPr marL="0" indent="0" algn="ctr">
              <a:buNone/>
            </a:pPr>
            <a:r>
              <a:rPr lang="bn-IN" sz="3600" dirty="0">
                <a:solidFill>
                  <a:schemeClr val="tx1"/>
                </a:solidFill>
                <a:latin typeface="NikoshBAN" pitchFamily="2" charset="0"/>
                <a:cs typeface="NikoshBAN" pitchFamily="2" charset="0"/>
              </a:rPr>
              <a:t>মোবাইলঃ০১৮৩১১৯৯৭২৫</a:t>
            </a:r>
          </a:p>
          <a:p>
            <a:pPr algn="ctr"/>
            <a:endParaRPr lang="en-US" sz="3600" dirty="0">
              <a:solidFill>
                <a:schemeClr val="tx1"/>
              </a:solidFill>
              <a:latin typeface="NikoshBAN" pitchFamily="2" charset="0"/>
              <a:cs typeface="NikoshBAN"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2286000"/>
            <a:ext cx="2590800" cy="328168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168989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ircle(in)">
                                      <p:cBhvr>
                                        <p:cTn id="28" dur="2000"/>
                                        <p:tgtEl>
                                          <p:spTgt spid="3">
                                            <p:txEl>
                                              <p:pRg st="1" end="1"/>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circle(in)">
                                      <p:cBhvr>
                                        <p:cTn id="31" dur="2000"/>
                                        <p:tgtEl>
                                          <p:spTgt spid="3">
                                            <p:txEl>
                                              <p:pRg st="2" end="2"/>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circle(in)">
                                      <p:cBhvr>
                                        <p:cTn id="40" dur="2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heel(1)">
                                      <p:cBhvr>
                                        <p:cTn id="4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76043"/>
            <a:ext cx="8839200" cy="1323439"/>
          </a:xfrm>
          <a:prstGeom prst="rect">
            <a:avLst/>
          </a:prstGeom>
          <a:noFill/>
        </p:spPr>
        <p:txBody>
          <a:bodyPr wrap="square" rtlCol="0">
            <a:spAutoFit/>
          </a:bodyPr>
          <a:lstStyle/>
          <a:p>
            <a:r>
              <a:rPr lang="bn-IN" sz="8000">
                <a:solidFill>
                  <a:srgbClr val="FF0000"/>
                </a:solidFill>
                <a:latin typeface="NikoshBAN" pitchFamily="2" charset="0"/>
                <a:cs typeface="NikoshBAN" pitchFamily="2" charset="0"/>
              </a:rPr>
              <a:t> </a:t>
            </a:r>
            <a:endParaRPr lang="en-US" sz="8000" dirty="0">
              <a:solidFill>
                <a:srgbClr val="FF0000"/>
              </a:solidFill>
              <a:latin typeface="NikoshBAN" pitchFamily="2" charset="0"/>
              <a:cs typeface="NikoshBAN" pitchFamily="2" charset="0"/>
            </a:endParaRPr>
          </a:p>
        </p:txBody>
      </p:sp>
      <p:sp>
        <p:nvSpPr>
          <p:cNvPr id="4" name="Oval 3"/>
          <p:cNvSpPr/>
          <p:nvPr/>
        </p:nvSpPr>
        <p:spPr>
          <a:xfrm>
            <a:off x="2133600" y="174218"/>
            <a:ext cx="5372100" cy="190038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bn-IN" sz="4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rPr>
              <a:t>শ্রেণি  পরিচিতি </a:t>
            </a:r>
            <a:endParaRPr lang="en-US" sz="4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6" name="TextBox 5"/>
          <p:cNvSpPr txBox="1"/>
          <p:nvPr/>
        </p:nvSpPr>
        <p:spPr>
          <a:xfrm>
            <a:off x="1752600" y="2514600"/>
            <a:ext cx="6400800" cy="3046988"/>
          </a:xfrm>
          <a:prstGeom prst="rect">
            <a:avLst/>
          </a:prstGeom>
          <a:noFill/>
        </p:spPr>
        <p:txBody>
          <a:bodyPr wrap="square" rtlCol="0">
            <a:spAutoFit/>
          </a:bodyPr>
          <a:lstStyle/>
          <a:p>
            <a:pPr algn="ctr"/>
            <a:r>
              <a:rPr lang="bn-IN" sz="4800" dirty="0">
                <a:latin typeface="NikoshBAN" pitchFamily="2" charset="0"/>
                <a:cs typeface="NikoshBAN" pitchFamily="2" charset="0"/>
              </a:rPr>
              <a:t>নবম ও দশম শ্রেণি </a:t>
            </a:r>
          </a:p>
          <a:p>
            <a:pPr algn="ctr"/>
            <a:r>
              <a:rPr lang="bn-IN" sz="4800" dirty="0">
                <a:latin typeface="NikoshBAN" pitchFamily="2" charset="0"/>
                <a:cs typeface="NikoshBAN" pitchFamily="2" charset="0"/>
              </a:rPr>
              <a:t>মোট শিক্ষার্থীঃ</a:t>
            </a:r>
            <a:r>
              <a:rPr lang="en-US" sz="4800" dirty="0">
                <a:latin typeface="NikoshBAN" pitchFamily="2" charset="0"/>
                <a:cs typeface="NikoshBAN" pitchFamily="2" charset="0"/>
              </a:rPr>
              <a:t> </a:t>
            </a:r>
            <a:r>
              <a:rPr lang="bn-IN" sz="4800" dirty="0">
                <a:latin typeface="NikoshBAN" pitchFamily="2" charset="0"/>
                <a:cs typeface="NikoshBAN" pitchFamily="2" charset="0"/>
              </a:rPr>
              <a:t>১০০</a:t>
            </a:r>
          </a:p>
          <a:p>
            <a:pPr algn="ctr"/>
            <a:r>
              <a:rPr lang="bn-IN" sz="4800" dirty="0">
                <a:latin typeface="NikoshBAN" pitchFamily="2" charset="0"/>
                <a:cs typeface="NikoshBAN" pitchFamily="2" charset="0"/>
              </a:rPr>
              <a:t>তারিখঃ</a:t>
            </a:r>
            <a:r>
              <a:rPr lang="en-US" sz="4800" dirty="0">
                <a:latin typeface="NikoshBAN" pitchFamily="2" charset="0"/>
                <a:cs typeface="NikoshBAN" pitchFamily="2" charset="0"/>
              </a:rPr>
              <a:t> </a:t>
            </a:r>
            <a:r>
              <a:rPr lang="bn-IN" sz="4800" dirty="0">
                <a:latin typeface="NikoshBAN" pitchFamily="2" charset="0"/>
                <a:cs typeface="NikoshBAN" pitchFamily="2" charset="0"/>
              </a:rPr>
              <a:t>১০/১০/২০২০</a:t>
            </a:r>
          </a:p>
          <a:p>
            <a:pPr algn="ctr"/>
            <a:r>
              <a:rPr lang="bn-IN" sz="4800" dirty="0">
                <a:latin typeface="NikoshBAN" pitchFamily="2" charset="0"/>
                <a:cs typeface="NikoshBAN" pitchFamily="2" charset="0"/>
              </a:rPr>
              <a:t>সময়ঃ</a:t>
            </a:r>
            <a:r>
              <a:rPr lang="en-US" sz="4800" dirty="0">
                <a:latin typeface="NikoshBAN" pitchFamily="2" charset="0"/>
                <a:cs typeface="NikoshBAN" pitchFamily="2" charset="0"/>
              </a:rPr>
              <a:t> </a:t>
            </a:r>
            <a:r>
              <a:rPr lang="bn-IN" sz="4800" dirty="0">
                <a:latin typeface="NikoshBAN" pitchFamily="2" charset="0"/>
                <a:cs typeface="NikoshBAN" pitchFamily="2" charset="0"/>
              </a:rPr>
              <a:t>১০</a:t>
            </a:r>
            <a:r>
              <a:rPr lang="en-US" sz="4800" dirty="0">
                <a:latin typeface="NikoshBAN" pitchFamily="2" charset="0"/>
                <a:cs typeface="NikoshBAN" pitchFamily="2" charset="0"/>
              </a:rPr>
              <a:t>: ৩০</a:t>
            </a:r>
            <a:endParaRPr lang="bn-IN" sz="4800" dirty="0">
              <a:latin typeface="NikoshBAN" pitchFamily="2" charset="0"/>
              <a:cs typeface="NikoshBAN" pitchFamily="2" charset="0"/>
            </a:endParaRPr>
          </a:p>
        </p:txBody>
      </p:sp>
    </p:spTree>
    <p:extLst>
      <p:ext uri="{BB962C8B-B14F-4D97-AF65-F5344CB8AC3E}">
        <p14:creationId xmlns:p14="http://schemas.microsoft.com/office/powerpoint/2010/main" val="94337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heel(1)">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heel(1)">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heel(1)">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heel(1)">
                                      <p:cBhvr>
                                        <p:cTn id="2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76043"/>
            <a:ext cx="8839200" cy="1323439"/>
          </a:xfrm>
          <a:prstGeom prst="rect">
            <a:avLst/>
          </a:prstGeom>
          <a:noFill/>
        </p:spPr>
        <p:txBody>
          <a:bodyPr wrap="square" rtlCol="0">
            <a:spAutoFit/>
          </a:bodyPr>
          <a:lstStyle/>
          <a:p>
            <a:r>
              <a:rPr lang="bn-IN" sz="8000">
                <a:solidFill>
                  <a:srgbClr val="FF0000"/>
                </a:solidFill>
                <a:latin typeface="NikoshBAN" pitchFamily="2" charset="0"/>
                <a:cs typeface="NikoshBAN" pitchFamily="2" charset="0"/>
              </a:rPr>
              <a:t> </a:t>
            </a:r>
            <a:endParaRPr lang="en-US" sz="8000" dirty="0">
              <a:solidFill>
                <a:srgbClr val="FF0000"/>
              </a:solidFill>
              <a:latin typeface="NikoshBAN" pitchFamily="2" charset="0"/>
              <a:cs typeface="NikoshBAN" pitchFamily="2" charset="0"/>
            </a:endParaRPr>
          </a:p>
        </p:txBody>
      </p:sp>
      <p:sp>
        <p:nvSpPr>
          <p:cNvPr id="4" name="Oval 3"/>
          <p:cNvSpPr/>
          <p:nvPr/>
        </p:nvSpPr>
        <p:spPr>
          <a:xfrm>
            <a:off x="2171700" y="199100"/>
            <a:ext cx="4800600" cy="1905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bn-IN" sz="4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rPr>
              <a:t>পাঠ পরিচিতি </a:t>
            </a:r>
            <a:endParaRPr lang="en-US" sz="4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6" name="TextBox 5"/>
          <p:cNvSpPr txBox="1"/>
          <p:nvPr/>
        </p:nvSpPr>
        <p:spPr>
          <a:xfrm>
            <a:off x="1752600" y="2819400"/>
            <a:ext cx="6096000" cy="3046988"/>
          </a:xfrm>
          <a:prstGeom prst="rect">
            <a:avLst/>
          </a:prstGeom>
          <a:noFill/>
        </p:spPr>
        <p:txBody>
          <a:bodyPr wrap="square" rtlCol="0">
            <a:spAutoFit/>
          </a:bodyPr>
          <a:lstStyle/>
          <a:p>
            <a:pPr algn="ctr"/>
            <a:r>
              <a:rPr lang="bn-IN" sz="4800" dirty="0">
                <a:latin typeface="NikoshBAN" pitchFamily="2" charset="0"/>
                <a:cs typeface="NikoshBAN" pitchFamily="2" charset="0"/>
              </a:rPr>
              <a:t>ইসলাম ও নৈতিক শিক্ষা</a:t>
            </a:r>
          </a:p>
          <a:p>
            <a:pPr algn="ctr"/>
            <a:r>
              <a:rPr lang="bn-IN" sz="4800" dirty="0">
                <a:latin typeface="NikoshBAN" pitchFamily="2" charset="0"/>
                <a:cs typeface="NikoshBAN" pitchFamily="2" charset="0"/>
              </a:rPr>
              <a:t>চতুর্থ অধ্যায়</a:t>
            </a:r>
          </a:p>
          <a:p>
            <a:pPr algn="ctr"/>
            <a:r>
              <a:rPr lang="bn-IN" sz="4800" dirty="0">
                <a:latin typeface="NikoshBAN" pitchFamily="2" charset="0"/>
                <a:cs typeface="NikoshBAN" pitchFamily="2" charset="0"/>
              </a:rPr>
              <a:t>পাঠঃ</a:t>
            </a:r>
            <a:r>
              <a:rPr lang="en-US" sz="4800" dirty="0">
                <a:latin typeface="NikoshBAN" pitchFamily="2" charset="0"/>
                <a:cs typeface="NikoshBAN" pitchFamily="2" charset="0"/>
              </a:rPr>
              <a:t>১৭</a:t>
            </a:r>
          </a:p>
          <a:p>
            <a:pPr algn="ctr"/>
            <a:r>
              <a:rPr lang="bn-IN" sz="4800" dirty="0">
                <a:latin typeface="NikoshBAN" pitchFamily="2" charset="0"/>
                <a:cs typeface="NikoshBAN" pitchFamily="2" charset="0"/>
              </a:rPr>
              <a:t>প্রতারণা</a:t>
            </a:r>
          </a:p>
        </p:txBody>
      </p:sp>
    </p:spTree>
    <p:extLst>
      <p:ext uri="{BB962C8B-B14F-4D97-AF65-F5344CB8AC3E}">
        <p14:creationId xmlns:p14="http://schemas.microsoft.com/office/powerpoint/2010/main" val="2377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heel(1)">
                                      <p:cBhvr>
                                        <p:cTn id="12" dur="2000"/>
                                        <p:tgtEl>
                                          <p:spTgt spid="6">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heel(1)">
                                      <p:cBhvr>
                                        <p:cTn id="15" dur="2000"/>
                                        <p:tgtEl>
                                          <p:spTgt spid="6">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wheel(1)">
                                      <p:cBhvr>
                                        <p:cTn id="18" dur="2000"/>
                                        <p:tgtEl>
                                          <p:spTgt spid="6">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wheel(1)">
                                      <p:cBhvr>
                                        <p:cTn id="21"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F317-5BB2-4333-84C3-957B1CFACD6D}"/>
              </a:ext>
            </a:extLst>
          </p:cNvPr>
          <p:cNvSpPr>
            <a:spLocks noGrp="1"/>
          </p:cNvSpPr>
          <p:nvPr>
            <p:ph type="title"/>
          </p:nvPr>
        </p:nvSpPr>
        <p:spPr>
          <a:xfrm>
            <a:off x="1563520" y="3655"/>
            <a:ext cx="6225920" cy="1098341"/>
          </a:xfrm>
        </p:spPr>
        <p:txBody>
          <a:bodyPr/>
          <a:lstStyle/>
          <a:p>
            <a:pPr algn="ctr"/>
            <a:r>
              <a:rPr lang="bn-IN" sz="3200" dirty="0"/>
              <a:t>ছবি গুলো দেখে বল, কি বুঝলে ?</a:t>
            </a:r>
            <a:endParaRPr lang="en-US" sz="3200" dirty="0"/>
          </a:p>
        </p:txBody>
      </p:sp>
      <p:pic>
        <p:nvPicPr>
          <p:cNvPr id="6" name="Picture Placeholder 5">
            <a:extLst>
              <a:ext uri="{FF2B5EF4-FFF2-40B4-BE49-F238E27FC236}">
                <a16:creationId xmlns:a16="http://schemas.microsoft.com/office/drawing/2014/main" id="{DC16E61C-95F3-4D03-8C2C-FD6FA67F5641}"/>
              </a:ext>
            </a:extLst>
          </p:cNvPr>
          <p:cNvPicPr>
            <a:picLocks noGrp="1" noChangeAspect="1"/>
          </p:cNvPicPr>
          <p:nvPr>
            <p:ph type="pic" idx="2"/>
          </p:nvPr>
        </p:nvPicPr>
        <p:blipFill>
          <a:blip r:embed="rId2"/>
          <a:srcRect l="13135" r="13135"/>
          <a:stretch>
            <a:fillRect/>
          </a:stretch>
        </p:blipFill>
        <p:spPr>
          <a:xfrm>
            <a:off x="147735" y="1134847"/>
            <a:ext cx="4151312" cy="2851675"/>
          </a:xfrm>
        </p:spPr>
      </p:pic>
      <p:sp>
        <p:nvSpPr>
          <p:cNvPr id="4" name="Text Placeholder 3">
            <a:extLst>
              <a:ext uri="{FF2B5EF4-FFF2-40B4-BE49-F238E27FC236}">
                <a16:creationId xmlns:a16="http://schemas.microsoft.com/office/drawing/2014/main" id="{B5C2497D-3F87-4DA0-9857-F2F75FE2155F}"/>
              </a:ext>
            </a:extLst>
          </p:cNvPr>
          <p:cNvSpPr>
            <a:spLocks noGrp="1"/>
          </p:cNvSpPr>
          <p:nvPr>
            <p:ph type="body" idx="1"/>
          </p:nvPr>
        </p:nvSpPr>
        <p:spPr>
          <a:xfrm>
            <a:off x="685800" y="5492100"/>
            <a:ext cx="7543800" cy="963370"/>
          </a:xfrm>
        </p:spPr>
        <p:txBody>
          <a:bodyPr/>
          <a:lstStyle/>
          <a:p>
            <a:r>
              <a:rPr lang="bn-IN" sz="2800" dirty="0"/>
              <a:t>বর্তমানে প্রতারণার উল্লেখ যোগ্য কয়েকটি দৃশ্য।</a:t>
            </a:r>
            <a:endParaRPr lang="en-US" sz="2800" dirty="0"/>
          </a:p>
        </p:txBody>
      </p:sp>
      <p:pic>
        <p:nvPicPr>
          <p:cNvPr id="8" name="Picture 7">
            <a:extLst>
              <a:ext uri="{FF2B5EF4-FFF2-40B4-BE49-F238E27FC236}">
                <a16:creationId xmlns:a16="http://schemas.microsoft.com/office/drawing/2014/main" id="{F80251E0-3FB8-411F-8EA3-5EC9E518C9D1}"/>
              </a:ext>
            </a:extLst>
          </p:cNvPr>
          <p:cNvPicPr>
            <a:picLocks noChangeAspect="1"/>
          </p:cNvPicPr>
          <p:nvPr/>
        </p:nvPicPr>
        <p:blipFill>
          <a:blip r:embed="rId3"/>
          <a:stretch>
            <a:fillRect/>
          </a:stretch>
        </p:blipFill>
        <p:spPr>
          <a:xfrm>
            <a:off x="2133600" y="3745121"/>
            <a:ext cx="4151311" cy="1841354"/>
          </a:xfrm>
          <a:prstGeom prst="rect">
            <a:avLst/>
          </a:prstGeom>
        </p:spPr>
      </p:pic>
      <p:pic>
        <p:nvPicPr>
          <p:cNvPr id="10" name="Picture 9">
            <a:extLst>
              <a:ext uri="{FF2B5EF4-FFF2-40B4-BE49-F238E27FC236}">
                <a16:creationId xmlns:a16="http://schemas.microsoft.com/office/drawing/2014/main" id="{A720D66D-8344-4F0C-9512-4D893CEEB7DB}"/>
              </a:ext>
            </a:extLst>
          </p:cNvPr>
          <p:cNvPicPr>
            <a:picLocks noChangeAspect="1"/>
          </p:cNvPicPr>
          <p:nvPr/>
        </p:nvPicPr>
        <p:blipFill>
          <a:blip r:embed="rId4"/>
          <a:stretch>
            <a:fillRect/>
          </a:stretch>
        </p:blipFill>
        <p:spPr>
          <a:xfrm>
            <a:off x="4299047" y="1101996"/>
            <a:ext cx="4572000" cy="2743200"/>
          </a:xfrm>
          <a:prstGeom prst="rect">
            <a:avLst/>
          </a:prstGeom>
        </p:spPr>
      </p:pic>
    </p:spTree>
    <p:extLst>
      <p:ext uri="{BB962C8B-B14F-4D97-AF65-F5344CB8AC3E}">
        <p14:creationId xmlns:p14="http://schemas.microsoft.com/office/powerpoint/2010/main" val="298720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3"/>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3"/>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3" presetClass="entr" presetSubtype="16"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plus(in)">
                                      <p:cBhvr>
                                        <p:cTn id="2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Google Shape;115;p17"/>
          <p:cNvSpPr txBox="1"/>
          <p:nvPr/>
        </p:nvSpPr>
        <p:spPr>
          <a:xfrm>
            <a:off x="1371600" y="1523999"/>
            <a:ext cx="6096000" cy="54864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bn-BD" sz="4800" dirty="0">
                <a:solidFill>
                  <a:schemeClr val="dk1"/>
                </a:solidFill>
                <a:latin typeface="NikoshBAN" panose="02000000000000000000" pitchFamily="2" charset="0"/>
                <a:ea typeface="Calibri"/>
                <a:cs typeface="NikoshBAN" panose="02000000000000000000" pitchFamily="2" charset="0"/>
                <a:sym typeface="Calibri"/>
              </a:rPr>
              <a:t>এ পাঠ শেষে শিক্ষার্</a:t>
            </a:r>
            <a:r>
              <a:rPr lang="bn-IN" sz="4800" dirty="0">
                <a:solidFill>
                  <a:schemeClr val="dk1"/>
                </a:solidFill>
                <a:latin typeface="NikoshBAN" panose="02000000000000000000" pitchFamily="2" charset="0"/>
                <a:ea typeface="Calibri"/>
                <a:cs typeface="NikoshBAN" panose="02000000000000000000" pitchFamily="2" charset="0"/>
                <a:sym typeface="Calibri"/>
              </a:rPr>
              <a:t>থীরা </a:t>
            </a:r>
            <a:endParaRPr lang="bn-BD" sz="4800" dirty="0">
              <a:solidFill>
                <a:schemeClr val="dk1"/>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lang="bn-BD" sz="3200" dirty="0">
              <a:solidFill>
                <a:schemeClr val="dk1"/>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r>
              <a:rPr lang="bn-BD" sz="3200" dirty="0">
                <a:solidFill>
                  <a:schemeClr val="dk1"/>
                </a:solidFill>
                <a:latin typeface="NikoshBAN" panose="02000000000000000000" pitchFamily="2" charset="0"/>
                <a:ea typeface="Calibri"/>
                <a:cs typeface="NikoshBAN" panose="02000000000000000000" pitchFamily="2" charset="0"/>
                <a:sym typeface="Calibri"/>
              </a:rPr>
              <a:t>প্রতারণা কী তা বলতে পারবে</a:t>
            </a:r>
            <a:r>
              <a:rPr lang="bn-IN" sz="3200" dirty="0">
                <a:solidFill>
                  <a:schemeClr val="dk1"/>
                </a:solidFill>
                <a:latin typeface="NikoshBAN" panose="02000000000000000000" pitchFamily="2" charset="0"/>
                <a:ea typeface="Calibri"/>
                <a:cs typeface="NikoshBAN" panose="02000000000000000000" pitchFamily="2" charset="0"/>
                <a:sym typeface="Calibri"/>
              </a:rPr>
              <a:t>,</a:t>
            </a:r>
            <a:endParaRPr sz="3200" dirty="0">
              <a:solidFill>
                <a:schemeClr val="accent2"/>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sz="3200" dirty="0">
              <a:solidFill>
                <a:schemeClr val="dk1"/>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r>
              <a:rPr lang="bn-BD" sz="3200" dirty="0">
                <a:solidFill>
                  <a:schemeClr val="dk2"/>
                </a:solidFill>
                <a:latin typeface="NikoshBAN" panose="02000000000000000000" pitchFamily="2" charset="0"/>
                <a:ea typeface="Calibri"/>
                <a:cs typeface="NikoshBAN" panose="02000000000000000000" pitchFamily="2" charset="0"/>
                <a:sym typeface="Calibri"/>
              </a:rPr>
              <a:t>প্রতারণার কুফল </a:t>
            </a:r>
            <a:r>
              <a:rPr lang="bn-IN" sz="3200" dirty="0">
                <a:solidFill>
                  <a:schemeClr val="dk2"/>
                </a:solidFill>
                <a:latin typeface="NikoshBAN" panose="02000000000000000000" pitchFamily="2" charset="0"/>
                <a:ea typeface="Calibri"/>
                <a:cs typeface="NikoshBAN" panose="02000000000000000000" pitchFamily="2" charset="0"/>
                <a:sym typeface="Calibri"/>
              </a:rPr>
              <a:t>ব</a:t>
            </a:r>
            <a:r>
              <a:rPr lang="bn-BD" sz="3200" dirty="0">
                <a:solidFill>
                  <a:schemeClr val="dk2"/>
                </a:solidFill>
                <a:latin typeface="NikoshBAN" panose="02000000000000000000" pitchFamily="2" charset="0"/>
                <a:ea typeface="Calibri"/>
                <a:cs typeface="NikoshBAN" panose="02000000000000000000" pitchFamily="2" charset="0"/>
                <a:sym typeface="Calibri"/>
              </a:rPr>
              <a:t>র্ণনা করতে পারবে</a:t>
            </a:r>
            <a:r>
              <a:rPr lang="bn-IN" sz="3200" dirty="0">
                <a:solidFill>
                  <a:schemeClr val="dk2"/>
                </a:solidFill>
                <a:latin typeface="NikoshBAN" panose="02000000000000000000" pitchFamily="2" charset="0"/>
                <a:ea typeface="Calibri"/>
                <a:cs typeface="NikoshBAN" panose="02000000000000000000" pitchFamily="2" charset="0"/>
                <a:sym typeface="Calibri"/>
              </a:rPr>
              <a:t>,</a:t>
            </a:r>
            <a:endParaRPr lang="bn-BD" sz="3200" dirty="0">
              <a:solidFill>
                <a:schemeClr val="dk2"/>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lang="bn-BD" sz="3200" dirty="0">
              <a:solidFill>
                <a:schemeClr val="dk2"/>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r>
              <a:rPr lang="bn-BD" sz="3200" dirty="0">
                <a:solidFill>
                  <a:schemeClr val="dk2"/>
                </a:solidFill>
                <a:latin typeface="NikoshBAN" panose="02000000000000000000" pitchFamily="2" charset="0"/>
                <a:ea typeface="Calibri"/>
                <a:cs typeface="NikoshBAN" panose="02000000000000000000" pitchFamily="2" charset="0"/>
                <a:sym typeface="Calibri"/>
              </a:rPr>
              <a:t>প্রতারণা বর্জনের গুরুত্ব ব্যাখ্যা করতে পারবে</a:t>
            </a:r>
            <a:r>
              <a:rPr lang="bn-IN" sz="3200" dirty="0">
                <a:solidFill>
                  <a:schemeClr val="dk2"/>
                </a:solidFill>
                <a:latin typeface="NikoshBAN" panose="02000000000000000000" pitchFamily="2" charset="0"/>
                <a:ea typeface="Calibri"/>
                <a:cs typeface="NikoshBAN" panose="02000000000000000000" pitchFamily="2" charset="0"/>
                <a:sym typeface="Calibri"/>
              </a:rPr>
              <a:t>।</a:t>
            </a:r>
            <a:endParaRPr sz="3200" dirty="0">
              <a:solidFill>
                <a:schemeClr val="dk2"/>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sz="3200" dirty="0">
              <a:solidFill>
                <a:schemeClr val="dk1"/>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sz="3200" dirty="0">
              <a:solidFill>
                <a:srgbClr val="FF0000"/>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sz="3200" dirty="0">
              <a:solidFill>
                <a:schemeClr val="dk1"/>
              </a:solidFill>
              <a:latin typeface="NikoshBAN" panose="02000000000000000000" pitchFamily="2" charset="0"/>
              <a:ea typeface="Calibri"/>
              <a:cs typeface="NikoshBAN" panose="02000000000000000000" pitchFamily="2" charset="0"/>
              <a:sym typeface="Calibri"/>
            </a:endParaRPr>
          </a:p>
          <a:p>
            <a:pPr marL="0" marR="0" lvl="0" indent="0" algn="l" rtl="0">
              <a:spcBef>
                <a:spcPts val="0"/>
              </a:spcBef>
              <a:spcAft>
                <a:spcPts val="0"/>
              </a:spcAft>
              <a:buNone/>
            </a:pPr>
            <a:endParaRPr sz="3200" dirty="0">
              <a:solidFill>
                <a:srgbClr val="00B0F0"/>
              </a:solidFill>
              <a:latin typeface="NikoshBAN" panose="02000000000000000000" pitchFamily="2" charset="0"/>
              <a:ea typeface="Calibri"/>
              <a:cs typeface="NikoshBAN" panose="02000000000000000000" pitchFamily="2" charset="0"/>
              <a:sym typeface="Calibri"/>
            </a:endParaRPr>
          </a:p>
        </p:txBody>
      </p:sp>
      <p:sp>
        <p:nvSpPr>
          <p:cNvPr id="3" name="Rectangle 2">
            <a:extLst>
              <a:ext uri="{FF2B5EF4-FFF2-40B4-BE49-F238E27FC236}">
                <a16:creationId xmlns:a16="http://schemas.microsoft.com/office/drawing/2014/main" id="{2B98FF96-BAAC-460B-A37F-30C4A41B06BA}"/>
              </a:ext>
            </a:extLst>
          </p:cNvPr>
          <p:cNvSpPr/>
          <p:nvPr/>
        </p:nvSpPr>
        <p:spPr>
          <a:xfrm>
            <a:off x="1752600" y="228600"/>
            <a:ext cx="56388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extBox 1"/>
          <p:cNvSpPr txBox="1"/>
          <p:nvPr/>
        </p:nvSpPr>
        <p:spPr>
          <a:xfrm>
            <a:off x="2362200" y="312003"/>
            <a:ext cx="4114800" cy="830997"/>
          </a:xfrm>
          <a:prstGeom prst="rect">
            <a:avLst/>
          </a:prstGeom>
          <a:noFill/>
        </p:spPr>
        <p:txBody>
          <a:bodyPr wrap="square" rtlCol="0">
            <a:spAutoFit/>
          </a:bodyPr>
          <a:lstStyle/>
          <a:p>
            <a:pPr algn="ctr"/>
            <a:r>
              <a:rPr lang="bn-BD" sz="4800" dirty="0">
                <a:latin typeface="NikoshBAN" panose="02000000000000000000" pitchFamily="2" charset="0"/>
                <a:cs typeface="NikoshBAN" panose="02000000000000000000" pitchFamily="2" charset="0"/>
              </a:rPr>
              <a:t>শিখনফল</a:t>
            </a:r>
            <a:endParaRPr lang="en-US" sz="48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animEffect transition="in" filter="wedge">
                                      <p:cBhvr>
                                        <p:cTn id="15" dur="2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3"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3904619" y="170498"/>
            <a:ext cx="2112690" cy="2428379"/>
          </a:xfrm>
          <a:custGeom>
            <a:avLst/>
            <a:gdLst>
              <a:gd name="connsiteX0" fmla="*/ 0 w 2428378"/>
              <a:gd name="connsiteY0" fmla="*/ 1056345 h 2112689"/>
              <a:gd name="connsiteX1" fmla="*/ 528172 w 2428378"/>
              <a:gd name="connsiteY1" fmla="*/ 0 h 2112689"/>
              <a:gd name="connsiteX2" fmla="*/ 1900206 w 2428378"/>
              <a:gd name="connsiteY2" fmla="*/ 0 h 2112689"/>
              <a:gd name="connsiteX3" fmla="*/ 2428378 w 2428378"/>
              <a:gd name="connsiteY3" fmla="*/ 1056345 h 2112689"/>
              <a:gd name="connsiteX4" fmla="*/ 1900206 w 2428378"/>
              <a:gd name="connsiteY4" fmla="*/ 2112689 h 2112689"/>
              <a:gd name="connsiteX5" fmla="*/ 528172 w 2428378"/>
              <a:gd name="connsiteY5" fmla="*/ 2112689 h 2112689"/>
              <a:gd name="connsiteX6" fmla="*/ 0 w 2428378"/>
              <a:gd name="connsiteY6" fmla="*/ 1056345 h 211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8378" h="2112689">
                <a:moveTo>
                  <a:pt x="1214188" y="0"/>
                </a:moveTo>
                <a:lnTo>
                  <a:pt x="2428377" y="459510"/>
                </a:lnTo>
                <a:lnTo>
                  <a:pt x="2428377" y="1653179"/>
                </a:lnTo>
                <a:lnTo>
                  <a:pt x="1214188" y="2112689"/>
                </a:lnTo>
                <a:lnTo>
                  <a:pt x="1" y="1653179"/>
                </a:lnTo>
                <a:lnTo>
                  <a:pt x="1" y="459510"/>
                </a:lnTo>
                <a:lnTo>
                  <a:pt x="1214188" y="0"/>
                </a:lnTo>
                <a:close/>
              </a:path>
            </a:pathLst>
          </a:cu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4007" tIns="523203" rIns="474008" bIns="523202" numCol="1" spcCol="1270" anchor="ctr" anchorCtr="0">
            <a:noAutofit/>
          </a:bodyPr>
          <a:lstStyle/>
          <a:p>
            <a:pPr lvl="0" algn="ctr" defTabSz="1689100">
              <a:lnSpc>
                <a:spcPct val="90000"/>
              </a:lnSpc>
              <a:spcBef>
                <a:spcPct val="0"/>
              </a:spcBef>
              <a:spcAft>
                <a:spcPct val="35000"/>
              </a:spcAft>
            </a:pPr>
            <a:endParaRPr lang="en-US" sz="3800" kern="1200" dirty="0"/>
          </a:p>
        </p:txBody>
      </p:sp>
      <p:sp>
        <p:nvSpPr>
          <p:cNvPr id="7" name="Freeform 6"/>
          <p:cNvSpPr/>
          <p:nvPr/>
        </p:nvSpPr>
        <p:spPr>
          <a:xfrm>
            <a:off x="6641689" y="609603"/>
            <a:ext cx="1892713" cy="1211576"/>
          </a:xfrm>
          <a:custGeom>
            <a:avLst/>
            <a:gdLst>
              <a:gd name="connsiteX0" fmla="*/ 0 w 1892713"/>
              <a:gd name="connsiteY0" fmla="*/ 0 h 1211576"/>
              <a:gd name="connsiteX1" fmla="*/ 1892713 w 1892713"/>
              <a:gd name="connsiteY1" fmla="*/ 0 h 1211576"/>
              <a:gd name="connsiteX2" fmla="*/ 1892713 w 1892713"/>
              <a:gd name="connsiteY2" fmla="*/ 1211576 h 1211576"/>
              <a:gd name="connsiteX3" fmla="*/ 0 w 1892713"/>
              <a:gd name="connsiteY3" fmla="*/ 1211576 h 1211576"/>
              <a:gd name="connsiteX4" fmla="*/ 0 w 1892713"/>
              <a:gd name="connsiteY4" fmla="*/ 0 h 1211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713" h="1211576">
                <a:moveTo>
                  <a:pt x="0" y="0"/>
                </a:moveTo>
                <a:lnTo>
                  <a:pt x="1892713" y="0"/>
                </a:lnTo>
                <a:lnTo>
                  <a:pt x="1892713" y="1211576"/>
                </a:lnTo>
                <a:lnTo>
                  <a:pt x="0" y="121157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bn-BD" sz="1500" kern="1200" dirty="0">
                <a:latin typeface="NikoshBAN" panose="02000000000000000000" pitchFamily="2" charset="0"/>
                <a:cs typeface="NikoshBAN" panose="02000000000000000000" pitchFamily="2" charset="0"/>
              </a:rPr>
              <a:t>দ্রব্যমুল্যে ভেজাল</a:t>
            </a:r>
            <a:endParaRPr lang="en-US" sz="1500" kern="1200" dirty="0">
              <a:latin typeface="NikoshBAN" panose="02000000000000000000" pitchFamily="2" charset="0"/>
              <a:cs typeface="NikoshBAN" panose="02000000000000000000" pitchFamily="2" charset="0"/>
            </a:endParaRPr>
          </a:p>
        </p:txBody>
      </p:sp>
      <p:sp>
        <p:nvSpPr>
          <p:cNvPr id="9" name="Freeform 8"/>
          <p:cNvSpPr/>
          <p:nvPr/>
        </p:nvSpPr>
        <p:spPr>
          <a:xfrm>
            <a:off x="1621126" y="86220"/>
            <a:ext cx="1807870" cy="2428378"/>
          </a:xfrm>
          <a:custGeom>
            <a:avLst/>
            <a:gdLst>
              <a:gd name="connsiteX0" fmla="*/ 0 w 2428378"/>
              <a:gd name="connsiteY0" fmla="*/ 903935 h 1807870"/>
              <a:gd name="connsiteX1" fmla="*/ 451968 w 2428378"/>
              <a:gd name="connsiteY1" fmla="*/ 0 h 1807870"/>
              <a:gd name="connsiteX2" fmla="*/ 1976411 w 2428378"/>
              <a:gd name="connsiteY2" fmla="*/ 0 h 1807870"/>
              <a:gd name="connsiteX3" fmla="*/ 2428378 w 2428378"/>
              <a:gd name="connsiteY3" fmla="*/ 903935 h 1807870"/>
              <a:gd name="connsiteX4" fmla="*/ 1976411 w 2428378"/>
              <a:gd name="connsiteY4" fmla="*/ 1807870 h 1807870"/>
              <a:gd name="connsiteX5" fmla="*/ 451968 w 2428378"/>
              <a:gd name="connsiteY5" fmla="*/ 1807870 h 1807870"/>
              <a:gd name="connsiteX6" fmla="*/ 0 w 2428378"/>
              <a:gd name="connsiteY6" fmla="*/ 903935 h 1807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8378" h="1807870">
                <a:moveTo>
                  <a:pt x="1214189" y="0"/>
                </a:moveTo>
                <a:lnTo>
                  <a:pt x="2428378" y="336479"/>
                </a:lnTo>
                <a:lnTo>
                  <a:pt x="2428378" y="1471391"/>
                </a:lnTo>
                <a:lnTo>
                  <a:pt x="1214189" y="1807870"/>
                </a:lnTo>
                <a:lnTo>
                  <a:pt x="0" y="1471391"/>
                </a:lnTo>
                <a:lnTo>
                  <a:pt x="0" y="336479"/>
                </a:lnTo>
                <a:lnTo>
                  <a:pt x="1214189" y="0"/>
                </a:lnTo>
                <a:close/>
              </a:path>
            </a:pathLst>
          </a:cu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2816" tIns="353021" rIns="262816" bIns="353021" numCol="1" spcCol="1270" anchor="ctr" anchorCtr="0">
            <a:noAutofit/>
          </a:bodyPr>
          <a:lstStyle/>
          <a:p>
            <a:pPr lvl="0" algn="ctr" defTabSz="1600200">
              <a:lnSpc>
                <a:spcPct val="90000"/>
              </a:lnSpc>
              <a:spcBef>
                <a:spcPct val="0"/>
              </a:spcBef>
              <a:spcAft>
                <a:spcPct val="35000"/>
              </a:spcAft>
            </a:pPr>
            <a:r>
              <a:rPr lang="bn-BD" sz="3600" kern="1200" dirty="0"/>
              <a:t> </a:t>
            </a:r>
            <a:endParaRPr lang="en-US" sz="3600" kern="1200" dirty="0"/>
          </a:p>
        </p:txBody>
      </p:sp>
      <p:sp>
        <p:nvSpPr>
          <p:cNvPr id="10" name="Freeform 9"/>
          <p:cNvSpPr/>
          <p:nvPr/>
        </p:nvSpPr>
        <p:spPr>
          <a:xfrm>
            <a:off x="3052475" y="2346045"/>
            <a:ext cx="1829715" cy="1861109"/>
          </a:xfrm>
          <a:custGeom>
            <a:avLst/>
            <a:gdLst>
              <a:gd name="connsiteX0" fmla="*/ 0 w 1861109"/>
              <a:gd name="connsiteY0" fmla="*/ 914858 h 1829715"/>
              <a:gd name="connsiteX1" fmla="*/ 457429 w 1861109"/>
              <a:gd name="connsiteY1" fmla="*/ 0 h 1829715"/>
              <a:gd name="connsiteX2" fmla="*/ 1403680 w 1861109"/>
              <a:gd name="connsiteY2" fmla="*/ 0 h 1829715"/>
              <a:gd name="connsiteX3" fmla="*/ 1861109 w 1861109"/>
              <a:gd name="connsiteY3" fmla="*/ 914858 h 1829715"/>
              <a:gd name="connsiteX4" fmla="*/ 1403680 w 1861109"/>
              <a:gd name="connsiteY4" fmla="*/ 1829715 h 1829715"/>
              <a:gd name="connsiteX5" fmla="*/ 457429 w 1861109"/>
              <a:gd name="connsiteY5" fmla="*/ 1829715 h 1829715"/>
              <a:gd name="connsiteX6" fmla="*/ 0 w 1861109"/>
              <a:gd name="connsiteY6" fmla="*/ 914858 h 182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1109" h="1829715">
                <a:moveTo>
                  <a:pt x="930554" y="0"/>
                </a:moveTo>
                <a:lnTo>
                  <a:pt x="1861109" y="449713"/>
                </a:lnTo>
                <a:lnTo>
                  <a:pt x="1861109" y="1380002"/>
                </a:lnTo>
                <a:lnTo>
                  <a:pt x="930554" y="1829715"/>
                </a:lnTo>
                <a:lnTo>
                  <a:pt x="0" y="1380002"/>
                </a:lnTo>
                <a:lnTo>
                  <a:pt x="0" y="449713"/>
                </a:lnTo>
                <a:lnTo>
                  <a:pt x="930554" y="0"/>
                </a:lnTo>
                <a:close/>
              </a:path>
            </a:pathLst>
          </a:cu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9050" tIns="334239" rIns="329050" bIns="334239" numCol="1" spcCol="1270" anchor="ctr" anchorCtr="0">
            <a:noAutofit/>
          </a:bodyPr>
          <a:lstStyle/>
          <a:p>
            <a:pPr lvl="0" algn="ctr" defTabSz="311150">
              <a:lnSpc>
                <a:spcPct val="90000"/>
              </a:lnSpc>
              <a:spcBef>
                <a:spcPct val="0"/>
              </a:spcBef>
              <a:spcAft>
                <a:spcPct val="35000"/>
              </a:spcAft>
            </a:pPr>
            <a:r>
              <a:rPr lang="en-US" sz="700" kern="1200" dirty="0"/>
              <a:t>S</a:t>
            </a:r>
            <a:r>
              <a:rPr lang="bn-BD" sz="700" kern="1200" dirty="0"/>
              <a:t>ama</a:t>
            </a:r>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2400" kern="1200" dirty="0"/>
          </a:p>
          <a:p>
            <a:pPr lvl="0" algn="ctr" defTabSz="311150">
              <a:lnSpc>
                <a:spcPct val="90000"/>
              </a:lnSpc>
              <a:spcBef>
                <a:spcPct val="0"/>
              </a:spcBef>
              <a:spcAft>
                <a:spcPct val="35000"/>
              </a:spcAft>
            </a:pPr>
            <a:r>
              <a:rPr lang="bn-BD" sz="2400" kern="1200" dirty="0"/>
              <a:t>সাস</a:t>
            </a:r>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700" kern="1200" dirty="0"/>
          </a:p>
          <a:p>
            <a:pPr lvl="0" algn="ctr" defTabSz="311150">
              <a:lnSpc>
                <a:spcPct val="90000"/>
              </a:lnSpc>
              <a:spcBef>
                <a:spcPct val="0"/>
              </a:spcBef>
              <a:spcAft>
                <a:spcPct val="35000"/>
              </a:spcAft>
            </a:pPr>
            <a:endParaRPr lang="bn-BD" sz="1000" kern="1200" dirty="0"/>
          </a:p>
          <a:p>
            <a:pPr lvl="0" algn="ctr" defTabSz="311150">
              <a:lnSpc>
                <a:spcPct val="90000"/>
              </a:lnSpc>
              <a:spcBef>
                <a:spcPct val="0"/>
              </a:spcBef>
              <a:spcAft>
                <a:spcPct val="35000"/>
              </a:spcAft>
            </a:pPr>
            <a:r>
              <a:rPr lang="bn-BD" sz="1000" kern="1200" dirty="0"/>
              <a:t>সামাজিক অবস্থা</a:t>
            </a:r>
            <a:endParaRPr lang="en-US" sz="1000" kern="1200" dirty="0"/>
          </a:p>
        </p:txBody>
      </p:sp>
      <p:sp>
        <p:nvSpPr>
          <p:cNvPr id="12" name="Freeform 11"/>
          <p:cNvSpPr/>
          <p:nvPr/>
        </p:nvSpPr>
        <p:spPr>
          <a:xfrm>
            <a:off x="87973" y="734946"/>
            <a:ext cx="1043263" cy="358894"/>
          </a:xfrm>
          <a:custGeom>
            <a:avLst/>
            <a:gdLst>
              <a:gd name="connsiteX0" fmla="*/ 0 w 1043263"/>
              <a:gd name="connsiteY0" fmla="*/ 0 h 358894"/>
              <a:gd name="connsiteX1" fmla="*/ 1043263 w 1043263"/>
              <a:gd name="connsiteY1" fmla="*/ 0 h 358894"/>
              <a:gd name="connsiteX2" fmla="*/ 1043263 w 1043263"/>
              <a:gd name="connsiteY2" fmla="*/ 358894 h 358894"/>
              <a:gd name="connsiteX3" fmla="*/ 0 w 1043263"/>
              <a:gd name="connsiteY3" fmla="*/ 358894 h 358894"/>
              <a:gd name="connsiteX4" fmla="*/ 0 w 1043263"/>
              <a:gd name="connsiteY4" fmla="*/ 0 h 358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263" h="358894">
                <a:moveTo>
                  <a:pt x="0" y="0"/>
                </a:moveTo>
                <a:lnTo>
                  <a:pt x="1043263" y="0"/>
                </a:lnTo>
                <a:lnTo>
                  <a:pt x="1043263" y="358894"/>
                </a:lnTo>
                <a:lnTo>
                  <a:pt x="0" y="3588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r" defTabSz="666750">
              <a:lnSpc>
                <a:spcPct val="90000"/>
              </a:lnSpc>
              <a:spcBef>
                <a:spcPct val="0"/>
              </a:spcBef>
              <a:spcAft>
                <a:spcPct val="35000"/>
              </a:spcAft>
            </a:pPr>
            <a:r>
              <a:rPr lang="bn-BD" sz="1500" kern="1200" dirty="0">
                <a:latin typeface="NikoshBAN" panose="02000000000000000000" pitchFamily="2" charset="0"/>
                <a:cs typeface="NikoshBAN" panose="02000000000000000000" pitchFamily="2" charset="0"/>
              </a:rPr>
              <a:t>জাল টাকা</a:t>
            </a:r>
            <a:endParaRPr lang="en-US" sz="1500" kern="1200" dirty="0">
              <a:latin typeface="NikoshBAN" panose="02000000000000000000" pitchFamily="2" charset="0"/>
              <a:cs typeface="NikoshBAN" panose="02000000000000000000" pitchFamily="2" charset="0"/>
            </a:endParaRPr>
          </a:p>
        </p:txBody>
      </p:sp>
      <p:sp>
        <p:nvSpPr>
          <p:cNvPr id="13" name="Freeform 12"/>
          <p:cNvSpPr/>
          <p:nvPr/>
        </p:nvSpPr>
        <p:spPr>
          <a:xfrm>
            <a:off x="7336101" y="2743206"/>
            <a:ext cx="1503094" cy="1513948"/>
          </a:xfrm>
          <a:custGeom>
            <a:avLst/>
            <a:gdLst>
              <a:gd name="connsiteX0" fmla="*/ 0 w 1513948"/>
              <a:gd name="connsiteY0" fmla="*/ 751547 h 1503094"/>
              <a:gd name="connsiteX1" fmla="*/ 375774 w 1513948"/>
              <a:gd name="connsiteY1" fmla="*/ 0 h 1503094"/>
              <a:gd name="connsiteX2" fmla="*/ 1138175 w 1513948"/>
              <a:gd name="connsiteY2" fmla="*/ 0 h 1503094"/>
              <a:gd name="connsiteX3" fmla="*/ 1513948 w 1513948"/>
              <a:gd name="connsiteY3" fmla="*/ 751547 h 1503094"/>
              <a:gd name="connsiteX4" fmla="*/ 1138175 w 1513948"/>
              <a:gd name="connsiteY4" fmla="*/ 1503094 h 1503094"/>
              <a:gd name="connsiteX5" fmla="*/ 375774 w 1513948"/>
              <a:gd name="connsiteY5" fmla="*/ 1503094 h 1503094"/>
              <a:gd name="connsiteX6" fmla="*/ 0 w 1513948"/>
              <a:gd name="connsiteY6" fmla="*/ 751547 h 150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48" h="1503094">
                <a:moveTo>
                  <a:pt x="756974" y="0"/>
                </a:moveTo>
                <a:lnTo>
                  <a:pt x="1513948" y="373080"/>
                </a:lnTo>
                <a:lnTo>
                  <a:pt x="1513948" y="1130015"/>
                </a:lnTo>
                <a:lnTo>
                  <a:pt x="756974" y="1503094"/>
                </a:lnTo>
                <a:lnTo>
                  <a:pt x="0" y="1130015"/>
                </a:lnTo>
                <a:lnTo>
                  <a:pt x="0" y="373080"/>
                </a:lnTo>
                <a:lnTo>
                  <a:pt x="756974" y="0"/>
                </a:lnTo>
                <a:close/>
              </a:path>
            </a:pathLst>
          </a:cu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9618" tIns="251420" rIns="249618" bIns="251420" numCol="1" spcCol="1270" anchor="ctr" anchorCtr="0">
            <a:noAutofit/>
          </a:bodyPr>
          <a:lstStyle/>
          <a:p>
            <a:pPr lvl="0" algn="ctr" defTabSz="1600200">
              <a:lnSpc>
                <a:spcPct val="90000"/>
              </a:lnSpc>
              <a:spcBef>
                <a:spcPct val="0"/>
              </a:spcBef>
              <a:spcAft>
                <a:spcPct val="35000"/>
              </a:spcAft>
            </a:pPr>
            <a:endParaRPr lang="en-US" sz="3600" kern="1200"/>
          </a:p>
        </p:txBody>
      </p:sp>
      <p:sp>
        <p:nvSpPr>
          <p:cNvPr id="15" name="Freeform 14"/>
          <p:cNvSpPr/>
          <p:nvPr/>
        </p:nvSpPr>
        <p:spPr>
          <a:xfrm>
            <a:off x="3886203" y="3352802"/>
            <a:ext cx="2112690" cy="2428379"/>
          </a:xfrm>
          <a:custGeom>
            <a:avLst/>
            <a:gdLst>
              <a:gd name="connsiteX0" fmla="*/ 0 w 2428378"/>
              <a:gd name="connsiteY0" fmla="*/ 1056345 h 2112689"/>
              <a:gd name="connsiteX1" fmla="*/ 528172 w 2428378"/>
              <a:gd name="connsiteY1" fmla="*/ 0 h 2112689"/>
              <a:gd name="connsiteX2" fmla="*/ 1900206 w 2428378"/>
              <a:gd name="connsiteY2" fmla="*/ 0 h 2112689"/>
              <a:gd name="connsiteX3" fmla="*/ 2428378 w 2428378"/>
              <a:gd name="connsiteY3" fmla="*/ 1056345 h 2112689"/>
              <a:gd name="connsiteX4" fmla="*/ 1900206 w 2428378"/>
              <a:gd name="connsiteY4" fmla="*/ 2112689 h 2112689"/>
              <a:gd name="connsiteX5" fmla="*/ 528172 w 2428378"/>
              <a:gd name="connsiteY5" fmla="*/ 2112689 h 2112689"/>
              <a:gd name="connsiteX6" fmla="*/ 0 w 2428378"/>
              <a:gd name="connsiteY6" fmla="*/ 1056345 h 211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8378" h="2112689">
                <a:moveTo>
                  <a:pt x="1214188" y="0"/>
                </a:moveTo>
                <a:lnTo>
                  <a:pt x="2428377" y="459510"/>
                </a:lnTo>
                <a:lnTo>
                  <a:pt x="2428377" y="1653179"/>
                </a:lnTo>
                <a:lnTo>
                  <a:pt x="1214188" y="2112689"/>
                </a:lnTo>
                <a:lnTo>
                  <a:pt x="1" y="1653179"/>
                </a:lnTo>
                <a:lnTo>
                  <a:pt x="1" y="459510"/>
                </a:lnTo>
                <a:lnTo>
                  <a:pt x="1214188" y="0"/>
                </a:lnTo>
                <a:close/>
              </a:path>
            </a:pathLst>
          </a:custGeom>
          <a:blipFill rotWithShape="0">
            <a:blip r:embed="rId4"/>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4007" tIns="523203" rIns="474008" bIns="523202" numCol="1" spcCol="1270" anchor="ctr" anchorCtr="0">
            <a:noAutofit/>
          </a:bodyPr>
          <a:lstStyle/>
          <a:p>
            <a:pPr lvl="0" algn="ctr" defTabSz="1689100">
              <a:lnSpc>
                <a:spcPct val="90000"/>
              </a:lnSpc>
              <a:spcBef>
                <a:spcPct val="0"/>
              </a:spcBef>
              <a:spcAft>
                <a:spcPct val="35000"/>
              </a:spcAft>
            </a:pPr>
            <a:endParaRPr lang="en-US" sz="3800" kern="1200" dirty="0"/>
          </a:p>
        </p:txBody>
      </p:sp>
      <p:sp>
        <p:nvSpPr>
          <p:cNvPr id="17" name="Freeform 16"/>
          <p:cNvSpPr/>
          <p:nvPr/>
        </p:nvSpPr>
        <p:spPr>
          <a:xfrm>
            <a:off x="6233011" y="4609294"/>
            <a:ext cx="2710070" cy="1457027"/>
          </a:xfrm>
          <a:custGeom>
            <a:avLst/>
            <a:gdLst>
              <a:gd name="connsiteX0" fmla="*/ 0 w 2710070"/>
              <a:gd name="connsiteY0" fmla="*/ 0 h 1457027"/>
              <a:gd name="connsiteX1" fmla="*/ 2710070 w 2710070"/>
              <a:gd name="connsiteY1" fmla="*/ 0 h 1457027"/>
              <a:gd name="connsiteX2" fmla="*/ 2710070 w 2710070"/>
              <a:gd name="connsiteY2" fmla="*/ 1457027 h 1457027"/>
              <a:gd name="connsiteX3" fmla="*/ 0 w 2710070"/>
              <a:gd name="connsiteY3" fmla="*/ 1457027 h 1457027"/>
              <a:gd name="connsiteX4" fmla="*/ 0 w 2710070"/>
              <a:gd name="connsiteY4" fmla="*/ 0 h 1457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0070" h="1457027">
                <a:moveTo>
                  <a:pt x="0" y="0"/>
                </a:moveTo>
                <a:lnTo>
                  <a:pt x="2710070" y="0"/>
                </a:lnTo>
                <a:lnTo>
                  <a:pt x="2710070" y="1457027"/>
                </a:lnTo>
                <a:lnTo>
                  <a:pt x="0" y="14570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bn-BD" sz="1500" kern="1200" dirty="0">
                <a:latin typeface="NikoshBAN" panose="02000000000000000000" pitchFamily="2" charset="0"/>
                <a:cs typeface="NikoshBAN" panose="02000000000000000000" pitchFamily="2" charset="0"/>
              </a:rPr>
              <a:t>ওজনে কম দেওয়া</a:t>
            </a:r>
            <a:endParaRPr lang="en-US" sz="1500" kern="1200" dirty="0">
              <a:latin typeface="NikoshBAN" panose="02000000000000000000" pitchFamily="2" charset="0"/>
              <a:cs typeface="NikoshBAN" panose="02000000000000000000" pitchFamily="2" charset="0"/>
            </a:endParaRPr>
          </a:p>
        </p:txBody>
      </p:sp>
      <p:sp>
        <p:nvSpPr>
          <p:cNvPr id="20" name="Freeform 19"/>
          <p:cNvSpPr/>
          <p:nvPr/>
        </p:nvSpPr>
        <p:spPr>
          <a:xfrm>
            <a:off x="1219207" y="3352802"/>
            <a:ext cx="2112690" cy="2428379"/>
          </a:xfrm>
          <a:custGeom>
            <a:avLst/>
            <a:gdLst>
              <a:gd name="connsiteX0" fmla="*/ 0 w 2428378"/>
              <a:gd name="connsiteY0" fmla="*/ 1056345 h 2112689"/>
              <a:gd name="connsiteX1" fmla="*/ 528172 w 2428378"/>
              <a:gd name="connsiteY1" fmla="*/ 0 h 2112689"/>
              <a:gd name="connsiteX2" fmla="*/ 1900206 w 2428378"/>
              <a:gd name="connsiteY2" fmla="*/ 0 h 2112689"/>
              <a:gd name="connsiteX3" fmla="*/ 2428378 w 2428378"/>
              <a:gd name="connsiteY3" fmla="*/ 1056345 h 2112689"/>
              <a:gd name="connsiteX4" fmla="*/ 1900206 w 2428378"/>
              <a:gd name="connsiteY4" fmla="*/ 2112689 h 2112689"/>
              <a:gd name="connsiteX5" fmla="*/ 528172 w 2428378"/>
              <a:gd name="connsiteY5" fmla="*/ 2112689 h 2112689"/>
              <a:gd name="connsiteX6" fmla="*/ 0 w 2428378"/>
              <a:gd name="connsiteY6" fmla="*/ 1056345 h 211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8378" h="2112689">
                <a:moveTo>
                  <a:pt x="1214188" y="0"/>
                </a:moveTo>
                <a:lnTo>
                  <a:pt x="2428377" y="459510"/>
                </a:lnTo>
                <a:lnTo>
                  <a:pt x="2428377" y="1653179"/>
                </a:lnTo>
                <a:lnTo>
                  <a:pt x="1214188" y="2112689"/>
                </a:lnTo>
                <a:lnTo>
                  <a:pt x="1" y="1653179"/>
                </a:lnTo>
                <a:lnTo>
                  <a:pt x="1" y="459510"/>
                </a:lnTo>
                <a:lnTo>
                  <a:pt x="1214188" y="0"/>
                </a:lnTo>
                <a:close/>
              </a:path>
            </a:pathLst>
          </a:custGeom>
          <a:blipFill rotWithShape="0">
            <a:blip r:embed="rId5"/>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9227" tIns="378423" rIns="329228" bIns="378422" numCol="1" spcCol="1270" anchor="ctr" anchorCtr="0">
            <a:noAutofit/>
          </a:bodyPr>
          <a:lstStyle/>
          <a:p>
            <a:pPr lvl="0" algn="ctr" defTabSz="1600200">
              <a:lnSpc>
                <a:spcPct val="90000"/>
              </a:lnSpc>
              <a:spcBef>
                <a:spcPct val="0"/>
              </a:spcBef>
              <a:spcAft>
                <a:spcPct val="35000"/>
              </a:spcAft>
            </a:pPr>
            <a:endParaRPr lang="en-US" sz="3600" kern="1200"/>
          </a:p>
        </p:txBody>
      </p:sp>
      <p:sp>
        <p:nvSpPr>
          <p:cNvPr id="5" name="TextBox 4"/>
          <p:cNvSpPr txBox="1"/>
          <p:nvPr/>
        </p:nvSpPr>
        <p:spPr>
          <a:xfrm>
            <a:off x="2971800" y="2514600"/>
            <a:ext cx="1295400" cy="707886"/>
          </a:xfrm>
          <a:prstGeom prst="rect">
            <a:avLst/>
          </a:prstGeom>
          <a:noFill/>
        </p:spPr>
        <p:txBody>
          <a:bodyPr wrap="square" rtlCol="0">
            <a:spAutoFit/>
          </a:bodyPr>
          <a:lstStyle/>
          <a:p>
            <a:r>
              <a:rPr lang="bn-BD" sz="2000" dirty="0">
                <a:latin typeface="NikoshBAN" panose="02000000000000000000" pitchFamily="2" charset="0"/>
                <a:cs typeface="NikoshBAN" panose="02000000000000000000" pitchFamily="2" charset="0"/>
              </a:rPr>
              <a:t>সামাজিক অবস্থা</a:t>
            </a:r>
            <a:endParaRPr lang="en-US" sz="2000" dirty="0">
              <a:latin typeface="NikoshBAN" panose="02000000000000000000" pitchFamily="2" charset="0"/>
              <a:cs typeface="NikoshBAN" panose="02000000000000000000" pitchFamily="2" charset="0"/>
            </a:endParaRPr>
          </a:p>
        </p:txBody>
      </p:sp>
      <p:sp>
        <p:nvSpPr>
          <p:cNvPr id="2" name="TextBox 1"/>
          <p:cNvSpPr txBox="1"/>
          <p:nvPr/>
        </p:nvSpPr>
        <p:spPr>
          <a:xfrm>
            <a:off x="152400" y="4343400"/>
            <a:ext cx="914400" cy="338554"/>
          </a:xfrm>
          <a:prstGeom prst="rect">
            <a:avLst/>
          </a:prstGeom>
          <a:noFill/>
        </p:spPr>
        <p:txBody>
          <a:bodyPr wrap="square" rtlCol="0">
            <a:spAutoFit/>
          </a:bodyPr>
          <a:lstStyle/>
          <a:p>
            <a:r>
              <a:rPr lang="bn-BD" sz="1600" dirty="0">
                <a:latin typeface="NikoshBAN" panose="02000000000000000000" pitchFamily="2" charset="0"/>
                <a:cs typeface="NikoshBAN" panose="02000000000000000000" pitchFamily="2" charset="0"/>
              </a:rPr>
              <a:t>ভন্ড সাধু</a:t>
            </a:r>
            <a:endParaRPr lang="en-US" sz="1600" dirty="0">
              <a:latin typeface="NikoshBAN" panose="02000000000000000000" pitchFamily="2" charset="0"/>
              <a:cs typeface="NikoshBAN" panose="02000000000000000000" pitchFamily="2" charset="0"/>
            </a:endParaRPr>
          </a:p>
        </p:txBody>
      </p:sp>
      <p:sp>
        <p:nvSpPr>
          <p:cNvPr id="18" name="Left Arrow 17"/>
          <p:cNvSpPr/>
          <p:nvPr/>
        </p:nvSpPr>
        <p:spPr>
          <a:xfrm>
            <a:off x="6553200" y="914400"/>
            <a:ext cx="1676400" cy="609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6096000" y="4953000"/>
            <a:ext cx="1828800" cy="685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124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30937 0.03264 L -3.33333E-6 -2.22222E-6 " pathEditMode="relative" rAng="0" ptsTypes="AA">
                                      <p:cBhvr>
                                        <p:cTn id="6" dur="2000" fill="hold"/>
                                        <p:tgtEl>
                                          <p:spTgt spid="9"/>
                                        </p:tgtEl>
                                        <p:attrNameLst>
                                          <p:attrName>ppt_x</p:attrName>
                                          <p:attrName>ppt_y</p:attrName>
                                        </p:attrNameLst>
                                      </p:cBhvr>
                                      <p:rCtr x="15833" y="0"/>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0.40747 0.03935 L -4.16667E-6 -1.11111E-6 " pathEditMode="relative" rAng="0" ptsTypes="AA">
                                      <p:cBhvr>
                                        <p:cTn id="16" dur="2000" fill="hold"/>
                                        <p:tgtEl>
                                          <p:spTgt spid="6"/>
                                        </p:tgtEl>
                                        <p:attrNameLst>
                                          <p:attrName>ppt_x</p:attrName>
                                          <p:attrName>ppt_y</p:attrName>
                                        </p:attrNameLst>
                                      </p:cBhvr>
                                      <p:rCtr x="-20816" y="-1505"/>
                                    </p:animMotion>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inVertical)">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2" grpId="0"/>
      <p:bldP spid="15" grpId="0" animBg="1"/>
      <p:bldP spid="20" grpId="0" animBg="1"/>
      <p:bldP spid="2" grpId="0"/>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3CB207-EAA8-4E03-B796-51FF023D483C}"/>
              </a:ext>
            </a:extLst>
          </p:cNvPr>
          <p:cNvSpPr txBox="1"/>
          <p:nvPr/>
        </p:nvSpPr>
        <p:spPr>
          <a:xfrm>
            <a:off x="0" y="609600"/>
            <a:ext cx="9144000" cy="5509200"/>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প্রতারণা অর্থ ঠকানো,ফাঁকি দেওয়া,বিশ্বাস </a:t>
            </a:r>
            <a:r>
              <a:rPr lang="bn-IN" sz="3200" dirty="0">
                <a:latin typeface="NikoshBAN" panose="02000000000000000000" pitchFamily="2" charset="0"/>
                <a:cs typeface="NikoshBAN" panose="02000000000000000000" pitchFamily="2" charset="0"/>
              </a:rPr>
              <a:t>ভঙ্গ করা।</a:t>
            </a:r>
          </a:p>
          <a:p>
            <a:r>
              <a:rPr lang="bn-IN" sz="3200" dirty="0">
                <a:latin typeface="NikoshBAN" panose="02000000000000000000" pitchFamily="2" charset="0"/>
                <a:cs typeface="NikoshBAN" panose="02000000000000000000" pitchFamily="2" charset="0"/>
              </a:rPr>
              <a:t>ইসলামি পরিভাষায় প্রকৃত অবস্থা গোপন রেখে ফাঁকি বা ধোঁকার ভিত্তি করে নিজ স্বার্থ হাসিল করাকে প্রতারণা বলে।</a:t>
            </a:r>
          </a:p>
          <a:p>
            <a:r>
              <a:rPr lang="bn-IN" sz="3200" dirty="0">
                <a:latin typeface="NikoshBAN" panose="02000000000000000000" pitchFamily="2" charset="0"/>
                <a:cs typeface="NikoshBAN" panose="02000000000000000000" pitchFamily="2" charset="0"/>
              </a:rPr>
              <a:t> ইসলামে ধোঁকা ও প্রতারণার কোনো স্থান নেই। ইসলাম মানুষ ঠকানোর কোনো কাজকে কখনই প্রশ্রয় দেয়নি। ইসলামের দৃষ্টিতে ধোঁকা ও প্রতারণা হারাম। ধোঁকাবাজ ও প্রতারককে কেউ পছন্দ করে না। প্রতারণা মুসলমানের কাজ নয়। প্রতারণা মুনাফেকের বৈশিষ্ট্য। আল্লাহতায়ালা বলেন, ‘অবশ্যই মুনাফেকরা প্রতারণা করছে আল্লাহর সঙ্গে, অথচ তারা নিজেরাই নিজেদের প্রতারিত করে।’ সুরা নিসা, আয়াত ১৪২। প্রতারণার জন্য কঠিন শাস্তির কথা বলা হয়েছে পবিত্র কোরআনে। ‘ধ্বংস তাদের জন্য, যারা মাপে কম দেয়।</a:t>
            </a:r>
            <a:endParaRPr lang="en-US" sz="32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E511F19B-0FF7-40AF-86EE-BB06C28CE11B}"/>
              </a:ext>
            </a:extLst>
          </p:cNvPr>
          <p:cNvSpPr txBox="1"/>
          <p:nvPr/>
        </p:nvSpPr>
        <p:spPr>
          <a:xfrm>
            <a:off x="2590800" y="-152400"/>
            <a:ext cx="4191000" cy="923330"/>
          </a:xfrm>
          <a:prstGeom prst="rect">
            <a:avLst/>
          </a:prstGeom>
          <a:noFill/>
        </p:spPr>
        <p:txBody>
          <a:bodyPr wrap="square" rtlCol="0">
            <a:spAutoFit/>
          </a:bodyPr>
          <a:lstStyle/>
          <a:p>
            <a:r>
              <a:rPr lang="bn-IN" sz="5400" dirty="0">
                <a:latin typeface="NikoshBAN" panose="02000000000000000000" pitchFamily="2" charset="0"/>
                <a:cs typeface="NikoshBAN" panose="02000000000000000000" pitchFamily="2" charset="0"/>
              </a:rPr>
              <a:t>প্রতারণার পরিচয়</a:t>
            </a:r>
            <a:endParaRPr lang="en-US" sz="5400" dirty="0"/>
          </a:p>
        </p:txBody>
      </p:sp>
    </p:spTree>
    <p:extLst>
      <p:ext uri="{BB962C8B-B14F-4D97-AF65-F5344CB8AC3E}">
        <p14:creationId xmlns:p14="http://schemas.microsoft.com/office/powerpoint/2010/main" val="249363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17C5DD-F56F-4385-8790-F289EFDAE9D0}"/>
              </a:ext>
            </a:extLst>
          </p:cNvPr>
          <p:cNvSpPr txBox="1"/>
          <p:nvPr/>
        </p:nvSpPr>
        <p:spPr>
          <a:xfrm>
            <a:off x="178837" y="76200"/>
            <a:ext cx="8991600" cy="6001643"/>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যারা মানুষের থেকে মেপে নেওয়ার কালে পূর্ণ মাত্রায় গ্রহণ করে আর যখন তাদের জন্য মাপে বা ওজন করে, তখন কম দেয়।’ সুরা মুতাফফিফিন, আয়াত-১-৩। আল্লাহতায়ালা ইরশাদ করছেন, ‘তোমরা অন্যায়ভাবে একে অন্যের সম্পদ ভোগ কোরো না। এবং জনগণের সম্পদের কিয়দংশ জেনেশুনে অসৎ পন্থায় আত্মসাৎ করার উদ্দেশ্যে শাসন কর্তৃপক্ষের হাতেও তুলে দিও না।’ সুরা বাকারা, আয়াত-১৮৮। একবার রসুল সাল্লাল্লাহু আলাইহি ওয়া সাল্লাম খাবারের এক স্তূপের পাশ দিয়ে অতিক্রম করছিলেন। তিনি খাবারের স্তূপে হাত প্রবেশ করালেন, তাঁর আঙ্গুলগুলো ভিজে গেল। তিনি বললেন, ‘হে খাবার বিক্রেতা! এটা কী? সে বলল, হে আল্লাহর রসুল! তাতে বৃষ্টির পানি পড়েছিল। তিনি বললেন, তুমি কি তা খাবারের ওপর রাখতে পারতে না, যাতে মানুষ দেখে? যে প্রতারণা করে, সে আমার দলভুক্ত নয়।’ মুসলিম।</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9527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TotalTime>
  <Words>608</Words>
  <Application>Microsoft Office PowerPoint</Application>
  <PresentationFormat>On-screen Show (4:3)</PresentationFormat>
  <Paragraphs>71</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NikoshBAN</vt:lpstr>
      <vt:lpstr>Times New Roman</vt:lpstr>
      <vt:lpstr>Gallery</vt:lpstr>
      <vt:lpstr>PowerPoint Presentation</vt:lpstr>
      <vt:lpstr>পরিচিতি </vt:lpstr>
      <vt:lpstr>PowerPoint Presentation</vt:lpstr>
      <vt:lpstr>PowerPoint Presentation</vt:lpstr>
      <vt:lpstr>ছবি গুলো দেখে বল, কি বুঝলে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bksp collage 1</dc:creator>
  <cp:lastModifiedBy>Dell</cp:lastModifiedBy>
  <cp:revision>103</cp:revision>
  <dcterms:modified xsi:type="dcterms:W3CDTF">2020-10-09T05:13:28Z</dcterms:modified>
</cp:coreProperties>
</file>