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0" r:id="rId3"/>
    <p:sldId id="295" r:id="rId4"/>
    <p:sldId id="291" r:id="rId5"/>
    <p:sldId id="279" r:id="rId6"/>
    <p:sldId id="257" r:id="rId7"/>
    <p:sldId id="258" r:id="rId8"/>
    <p:sldId id="290" r:id="rId9"/>
    <p:sldId id="281" r:id="rId10"/>
    <p:sldId id="294" r:id="rId11"/>
    <p:sldId id="283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8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42A5B6-880C-47C9-A521-D4C74AE8B79B}" type="doc">
      <dgm:prSet loTypeId="urn:microsoft.com/office/officeart/2005/8/layout/matrix1" loCatId="matrix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59AD1065-610E-4C76-95CA-7777DFABF6D2}">
      <dgm:prSet custT="1"/>
      <dgm:spPr/>
      <dgm:t>
        <a:bodyPr/>
        <a:lstStyle/>
        <a:p>
          <a:pPr rtl="0"/>
          <a:r>
            <a:rPr lang="bn-IN" sz="8000" dirty="0" smtClean="0"/>
            <a:t>ধন্যবাদ</a:t>
          </a:r>
          <a:r>
            <a:rPr lang="bn-IN" sz="3600" dirty="0" smtClean="0"/>
            <a:t> </a:t>
          </a:r>
          <a:r>
            <a:rPr lang="bn-BD" sz="3600" dirty="0" smtClean="0"/>
            <a:t>   </a:t>
          </a:r>
          <a:endParaRPr lang="en-US" sz="3600" dirty="0"/>
        </a:p>
      </dgm:t>
    </dgm:pt>
    <dgm:pt modelId="{0E35B3B9-A287-460F-86FC-0FBCD34F9625}" type="parTrans" cxnId="{6919E016-80C6-4D17-8A54-F62CEBD1C011}">
      <dgm:prSet/>
      <dgm:spPr/>
      <dgm:t>
        <a:bodyPr/>
        <a:lstStyle/>
        <a:p>
          <a:endParaRPr lang="en-US"/>
        </a:p>
      </dgm:t>
    </dgm:pt>
    <dgm:pt modelId="{C6373F2A-EF42-4421-AE9A-4D270633286A}" type="sibTrans" cxnId="{6919E016-80C6-4D17-8A54-F62CEBD1C011}">
      <dgm:prSet/>
      <dgm:spPr/>
      <dgm:t>
        <a:bodyPr/>
        <a:lstStyle/>
        <a:p>
          <a:endParaRPr lang="en-US"/>
        </a:p>
      </dgm:t>
    </dgm:pt>
    <dgm:pt modelId="{9DCC2B18-82D2-4702-83C9-10E4DCEB2BA4}" type="pres">
      <dgm:prSet presAssocID="{3042A5B6-880C-47C9-A521-D4C74AE8B79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FDD9B7-DEFE-4B55-A951-7132C3B5364D}" type="pres">
      <dgm:prSet presAssocID="{3042A5B6-880C-47C9-A521-D4C74AE8B79B}" presName="matrix" presStyleCnt="0"/>
      <dgm:spPr/>
    </dgm:pt>
    <dgm:pt modelId="{E9918081-885D-4E87-8421-23DA7288E92D}" type="pres">
      <dgm:prSet presAssocID="{3042A5B6-880C-47C9-A521-D4C74AE8B79B}" presName="tile1" presStyleLbl="node1" presStyleIdx="0" presStyleCnt="4"/>
      <dgm:spPr/>
    </dgm:pt>
    <dgm:pt modelId="{0CBE1261-8580-4078-B2BB-37D81775AD41}" type="pres">
      <dgm:prSet presAssocID="{3042A5B6-880C-47C9-A521-D4C74AE8B79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579BFEC-5865-423E-9768-90A07D996C1E}" type="pres">
      <dgm:prSet presAssocID="{3042A5B6-880C-47C9-A521-D4C74AE8B79B}" presName="tile2" presStyleLbl="node1" presStyleIdx="1" presStyleCnt="4"/>
      <dgm:spPr/>
    </dgm:pt>
    <dgm:pt modelId="{B2A88BFD-A107-4B60-942C-93CF8188B3D2}" type="pres">
      <dgm:prSet presAssocID="{3042A5B6-880C-47C9-A521-D4C74AE8B79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8CF5408-FAB6-4B76-A97E-932792F45478}" type="pres">
      <dgm:prSet presAssocID="{3042A5B6-880C-47C9-A521-D4C74AE8B79B}" presName="tile3" presStyleLbl="node1" presStyleIdx="2" presStyleCnt="4"/>
      <dgm:spPr/>
    </dgm:pt>
    <dgm:pt modelId="{042D27B3-797E-4693-A17F-D044DD5B5A9E}" type="pres">
      <dgm:prSet presAssocID="{3042A5B6-880C-47C9-A521-D4C74AE8B79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0E055F4-D12D-4F5D-8933-3681A89B83F8}" type="pres">
      <dgm:prSet presAssocID="{3042A5B6-880C-47C9-A521-D4C74AE8B79B}" presName="tile4" presStyleLbl="node1" presStyleIdx="3" presStyleCnt="4"/>
      <dgm:spPr/>
    </dgm:pt>
    <dgm:pt modelId="{D4E1965E-3610-4009-8F0F-D21C12B79B51}" type="pres">
      <dgm:prSet presAssocID="{3042A5B6-880C-47C9-A521-D4C74AE8B79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BF4697B-5D50-4849-8B88-729BF7729D69}" type="pres">
      <dgm:prSet presAssocID="{3042A5B6-880C-47C9-A521-D4C74AE8B79B}" presName="centerTile" presStyleLbl="fgShp" presStyleIdx="0" presStyleCnt="1" custLinFactNeighborX="2675" custLinFactNeighborY="-4032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19E016-80C6-4D17-8A54-F62CEBD1C011}" srcId="{3042A5B6-880C-47C9-A521-D4C74AE8B79B}" destId="{59AD1065-610E-4C76-95CA-7777DFABF6D2}" srcOrd="0" destOrd="0" parTransId="{0E35B3B9-A287-460F-86FC-0FBCD34F9625}" sibTransId="{C6373F2A-EF42-4421-AE9A-4D270633286A}"/>
    <dgm:cxn modelId="{F8634108-6839-448A-BFC8-752A9B79C71E}" type="presOf" srcId="{59AD1065-610E-4C76-95CA-7777DFABF6D2}" destId="{1BF4697B-5D50-4849-8B88-729BF7729D69}" srcOrd="0" destOrd="0" presId="urn:microsoft.com/office/officeart/2005/8/layout/matrix1"/>
    <dgm:cxn modelId="{FC05F0EE-2161-480D-AA51-2A652375D5AA}" type="presOf" srcId="{3042A5B6-880C-47C9-A521-D4C74AE8B79B}" destId="{9DCC2B18-82D2-4702-83C9-10E4DCEB2BA4}" srcOrd="0" destOrd="0" presId="urn:microsoft.com/office/officeart/2005/8/layout/matrix1"/>
    <dgm:cxn modelId="{2C6ADB40-24CE-4841-9025-2E8C9B258A2D}" type="presParOf" srcId="{9DCC2B18-82D2-4702-83C9-10E4DCEB2BA4}" destId="{86FDD9B7-DEFE-4B55-A951-7132C3B5364D}" srcOrd="0" destOrd="0" presId="urn:microsoft.com/office/officeart/2005/8/layout/matrix1"/>
    <dgm:cxn modelId="{D40760F9-65DD-4C6B-91BD-72C72BACB2FE}" type="presParOf" srcId="{86FDD9B7-DEFE-4B55-A951-7132C3B5364D}" destId="{E9918081-885D-4E87-8421-23DA7288E92D}" srcOrd="0" destOrd="0" presId="urn:microsoft.com/office/officeart/2005/8/layout/matrix1"/>
    <dgm:cxn modelId="{498E07A1-05B5-4742-9348-B53CCB25A081}" type="presParOf" srcId="{86FDD9B7-DEFE-4B55-A951-7132C3B5364D}" destId="{0CBE1261-8580-4078-B2BB-37D81775AD41}" srcOrd="1" destOrd="0" presId="urn:microsoft.com/office/officeart/2005/8/layout/matrix1"/>
    <dgm:cxn modelId="{C2826153-B0A0-40B3-8AE5-E43930BBD088}" type="presParOf" srcId="{86FDD9B7-DEFE-4B55-A951-7132C3B5364D}" destId="{F579BFEC-5865-423E-9768-90A07D996C1E}" srcOrd="2" destOrd="0" presId="urn:microsoft.com/office/officeart/2005/8/layout/matrix1"/>
    <dgm:cxn modelId="{4A0B2019-4175-4E45-8B0A-081EAB57149D}" type="presParOf" srcId="{86FDD9B7-DEFE-4B55-A951-7132C3B5364D}" destId="{B2A88BFD-A107-4B60-942C-93CF8188B3D2}" srcOrd="3" destOrd="0" presId="urn:microsoft.com/office/officeart/2005/8/layout/matrix1"/>
    <dgm:cxn modelId="{3084F645-D84B-47F3-B48F-AA13DCFC3A24}" type="presParOf" srcId="{86FDD9B7-DEFE-4B55-A951-7132C3B5364D}" destId="{C8CF5408-FAB6-4B76-A97E-932792F45478}" srcOrd="4" destOrd="0" presId="urn:microsoft.com/office/officeart/2005/8/layout/matrix1"/>
    <dgm:cxn modelId="{916D0084-4D74-4478-9A90-E35B310CD0D2}" type="presParOf" srcId="{86FDD9B7-DEFE-4B55-A951-7132C3B5364D}" destId="{042D27B3-797E-4693-A17F-D044DD5B5A9E}" srcOrd="5" destOrd="0" presId="urn:microsoft.com/office/officeart/2005/8/layout/matrix1"/>
    <dgm:cxn modelId="{0A72C15E-1E43-4AFD-B8D1-4BBD33B7DF85}" type="presParOf" srcId="{86FDD9B7-DEFE-4B55-A951-7132C3B5364D}" destId="{40E055F4-D12D-4F5D-8933-3681A89B83F8}" srcOrd="6" destOrd="0" presId="urn:microsoft.com/office/officeart/2005/8/layout/matrix1"/>
    <dgm:cxn modelId="{6955DEFC-B6CD-4E95-919F-395C5BE37197}" type="presParOf" srcId="{86FDD9B7-DEFE-4B55-A951-7132C3B5364D}" destId="{D4E1965E-3610-4009-8F0F-D21C12B79B51}" srcOrd="7" destOrd="0" presId="urn:microsoft.com/office/officeart/2005/8/layout/matrix1"/>
    <dgm:cxn modelId="{CE70A2F7-CFE5-4AEF-84E5-2C972A743BC5}" type="presParOf" srcId="{9DCC2B18-82D2-4702-83C9-10E4DCEB2BA4}" destId="{1BF4697B-5D50-4849-8B88-729BF7729D6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3C01-5EE2-4D3E-A15B-15190074619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DAAC-7189-4F4C-87E4-F4573E38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3C01-5EE2-4D3E-A15B-15190074619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DAAC-7189-4F4C-87E4-F4573E38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2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3C01-5EE2-4D3E-A15B-15190074619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DAAC-7189-4F4C-87E4-F4573E38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2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3C01-5EE2-4D3E-A15B-15190074619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DAAC-7189-4F4C-87E4-F4573E38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0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3C01-5EE2-4D3E-A15B-15190074619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DAAC-7189-4F4C-87E4-F4573E38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1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3C01-5EE2-4D3E-A15B-15190074619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DAAC-7189-4F4C-87E4-F4573E38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3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3C01-5EE2-4D3E-A15B-15190074619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DAAC-7189-4F4C-87E4-F4573E38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3C01-5EE2-4D3E-A15B-15190074619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DAAC-7189-4F4C-87E4-F4573E38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8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3C01-5EE2-4D3E-A15B-15190074619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DAAC-7189-4F4C-87E4-F4573E38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4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3C01-5EE2-4D3E-A15B-15190074619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DAAC-7189-4F4C-87E4-F4573E38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4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3C01-5EE2-4D3E-A15B-15190074619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DAAC-7189-4F4C-87E4-F4573E38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7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F3C01-5EE2-4D3E-A15B-15190074619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CDAAC-7189-4F4C-87E4-F4573E38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4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838200"/>
            <a:ext cx="7620000" cy="37856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NikoshBAN"/>
                <a:cs typeface="NikoshBAN" panose="02000000000000000000" pitchFamily="2" charset="0"/>
              </a:rPr>
              <a:t>      </a:t>
            </a:r>
            <a:r>
              <a:rPr lang="bn-BD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NikoshBAN"/>
                <a:cs typeface="NikoshBAN" panose="02000000000000000000" pitchFamily="2" charset="0"/>
              </a:rPr>
              <a:t>সু-স্বাগতম</a:t>
            </a:r>
          </a:p>
          <a:p>
            <a:r>
              <a:rPr lang="bn-BD" sz="8000" dirty="0" smtClean="0"/>
              <a:t>আজকের ক্লাসে</a:t>
            </a:r>
          </a:p>
          <a:p>
            <a:r>
              <a:rPr lang="bn-BD" sz="8000" dirty="0" smtClean="0"/>
              <a:t>সবাই কে  </a:t>
            </a:r>
            <a:endParaRPr lang="bn-BD" sz="8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sNikoshBAN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5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2133599"/>
                <a:ext cx="7722326" cy="4191001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 fontScale="92500"/>
              </a:bodyPr>
              <a:lstStyle/>
              <a:p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মনে করি,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ABC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 ত্রিভুজের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AB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 ও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AC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 বাহুদ্বয়ের মধ্যবিন্দু যথাক্রমে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D 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ও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E . D 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ও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E 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যোগ করি।  প্রমাণ করতে হবে যে, </a:t>
                </a:r>
              </a:p>
              <a:p>
                <a:pPr marL="0" indent="0">
                  <a:buNone/>
                </a:pPr>
                <a:r>
                  <a:rPr lang="bn-IN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DE</a:t>
                </a:r>
                <a:r>
                  <a:rPr lang="en-US" dirty="0">
                    <a:latin typeface="Century Gothic"/>
                    <a:cs typeface="Times New Roman" pitchFamily="18" charset="0"/>
                  </a:rPr>
                  <a:t>II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BC</a:t>
                </a:r>
                <a:r>
                  <a:rPr lang="bn-IN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DE</a:t>
                </a:r>
                <a:r>
                  <a:rPr lang="en-US" dirty="0">
                    <a:latin typeface="Century Gothic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BC</a:t>
                </a:r>
                <a:r>
                  <a:rPr lang="bn-IN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ভেক্টর বিয়োগের ত্রিভুজবিধি অনুসারে,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𝐴𝐸</m:t>
                        </m:r>
                      </m:e>
                    </m:acc>
                    <m:r>
                      <a:rPr lang="en-US">
                        <a:latin typeface="Cambria Math"/>
                        <a:cs typeface="Times New Roman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𝐷𝐸</m:t>
                        </m:r>
                      </m:e>
                    </m:acc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…….(1)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𝐴𝐶</m:t>
                        </m:r>
                      </m:e>
                    </m:acc>
                    <m:r>
                      <a:rPr lang="en-US">
                        <a:latin typeface="Cambria Math"/>
                        <a:cs typeface="Times New Roman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bn-IN" dirty="0">
                    <a:cs typeface="Times New Roman" pitchFamily="18" charset="0"/>
                  </a:rPr>
                  <a:t>   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কিন্তু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𝐴𝐶</m:t>
                        </m:r>
                      </m:e>
                    </m:acc>
                    <m:r>
                      <a:rPr lang="en-US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>
                        <a:latin typeface="Cambria Math"/>
                        <a:cs typeface="Times New Roman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𝐴𝐸</m:t>
                        </m:r>
                      </m:e>
                    </m:acc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=2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2133599"/>
                <a:ext cx="7722326" cy="419100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C:\Users\Administrator\Desktop\on line cclass\IMG_20200720_223042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65000" contras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28720"/>
            <a:ext cx="2590800" cy="13004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284018" y="457200"/>
            <a:ext cx="8555182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 ভেক্টরের সাহায্যে প্রমাণ কর যে ,ত্রিভুজের  যেকোনো দুই বাহুর মধ্যেবিন্দুদ্বয়ের সংযোজক রেখাংশ ঐ ত্রিভুজের তৃতীয় বাহুর সমান্তরাল ও তার অর্ধেক  ।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609600"/>
                <a:ext cx="8686800" cy="5867400"/>
              </a:xfr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bn-IN" sz="2800" dirty="0" smtClean="0"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𝐴𝐶</m:t>
                        </m:r>
                      </m:e>
                    </m:acc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bn-IN" sz="2800" dirty="0" smtClean="0">
                    <a:cs typeface="Times New Roman" pitchFamily="18" charset="0"/>
                  </a:rPr>
                  <a:t>    </a:t>
                </a:r>
                <a:r>
                  <a:rPr lang="en-US" sz="2800" dirty="0" smtClean="0"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𝐸</m:t>
                        </m:r>
                      </m:e>
                    </m:acc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অর্থাৎ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2(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𝐴𝐸</m:t>
                        </m:r>
                      </m:e>
                    </m:acc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𝐴𝐷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bn-IN" sz="2800" dirty="0" smtClean="0"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2800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[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1</m:t>
                    </m:r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হতে] 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bn-IN" sz="2800" dirty="0" smtClean="0"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bn-IN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800" dirty="0" smtClean="0">
                    <a:latin typeface="Century Gothic"/>
                    <a:cs typeface="Times New Roman" pitchFamily="18" charset="0"/>
                  </a:rPr>
                  <a:t>I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𝐷𝐸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Century Gothic"/>
                    <a:cs typeface="Times New Roman" pitchFamily="18" charset="0"/>
                  </a:rPr>
                  <a:t>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Century Gothic"/>
                    <a:cs typeface="Times New Roman" pitchFamily="18" charset="0"/>
                  </a:rPr>
                  <a:t>I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Century Gothic"/>
                    <a:cs typeface="Times New Roman" pitchFamily="18" charset="0"/>
                  </a:rPr>
                  <a:t>I </a:t>
                </a:r>
                <a:r>
                  <a:rPr lang="bn-IN" sz="2800" dirty="0" smtClean="0">
                    <a:latin typeface="Century Gothic"/>
                    <a:cs typeface="Times New Roman" pitchFamily="18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2800" dirty="0" smtClean="0">
                    <a:latin typeface="Century Gothic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DE=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BC</a:t>
                </a:r>
              </a:p>
              <a:p>
                <a:pPr marL="0" indent="0">
                  <a:buNone/>
                </a:pP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সুতরাং,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𝐷𝐸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ও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ভেক্টরদ্বয়ের ধারক রেখা একই বা সমান্তরাল । কিন্তু</a:t>
                </a:r>
                <a:endParaRPr lang="bn-BD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এখানে ধারক রেখা এক নয়। </a:t>
                </a:r>
              </a:p>
              <a:p>
                <a:pPr marL="0" indent="0">
                  <a:buNone/>
                </a:pP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সুতরাং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𝐷𝐸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ও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ভেক্টরদ্বয়ের ধারক রেখাদ্বয় অর্থাৎ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DE</a:t>
                </a:r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BC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সমান্তরাল ।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609600"/>
                <a:ext cx="8686800" cy="5867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12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199"/>
            <a:ext cx="8534400" cy="17526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প্রশ্নঃ ভেক্টর যোগের ত্রিভুজ বিধি বিবৃত ও ব্যাখ্যা কর।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25127267"/>
              </p:ext>
            </p:extLst>
          </p:nvPr>
        </p:nvGraphicFramePr>
        <p:xfrm>
          <a:off x="1447800" y="990600"/>
          <a:ext cx="6172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144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43972"/>
            <a:ext cx="8991600" cy="67710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Calibri" panose="020F0502020204030204" pitchFamily="34" charset="0"/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সুমন কুমার দাশ</a:t>
            </a:r>
          </a:p>
          <a:p>
            <a:pPr>
              <a:buFont typeface="Calibri" panose="020F0502020204030204" pitchFamily="34" charset="0"/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সহকারি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শি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ক্ষক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হামিদ উল্লা হাট উচ্চ বিদ্যালয়।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latin typeface="Nikosh" pitchFamily="2" charset="0"/>
              <a:cs typeface="Nikosh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মোবাইলঃ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01813726754</a:t>
            </a:r>
          </a:p>
          <a:p>
            <a:pPr>
              <a:buFont typeface="Calibri" panose="020F0502020204030204" pitchFamily="34" charset="0"/>
              <a:buNone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E-mail: skdas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259934@gmail.com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Calibri" panose="020F0502020204030204" pitchFamily="34" charset="0"/>
              <a:buNone/>
            </a:pP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en-US" sz="1400" dirty="0">
                <a:latin typeface="Nikosh" pitchFamily="2" charset="0"/>
                <a:cs typeface="Nikosh" pitchFamily="2" charset="0"/>
              </a:rPr>
              <a:t>     </a:t>
            </a:r>
            <a:endParaRPr lang="en-US" sz="1400" i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838201"/>
            <a:ext cx="3124200" cy="246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52400"/>
            <a:ext cx="8534400" cy="54476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Calibri" panose="020F0502020204030204" pitchFamily="34" charset="0"/>
              <a:buNone/>
            </a:pPr>
            <a:r>
              <a:rPr lang="bn-IN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		</a:t>
            </a:r>
            <a:endParaRPr lang="en-US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                 </a:t>
            </a:r>
          </a:p>
          <a:p>
            <a:pPr>
              <a:buFont typeface="Calibri" panose="020F0502020204030204" pitchFamily="34" charset="0"/>
              <a:buNone/>
            </a:pPr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10ম</a:t>
            </a:r>
            <a:endParaRPr lang="bn-BD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উচ্চতর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গণিত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600" b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endParaRPr lang="bn-IN" sz="36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সমতলীয় ভেক্টর </a:t>
            </a:r>
            <a:endParaRPr lang="bn-BD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	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4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Administrator\Desktop\on line cclass\IMG_20200720_223042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brightnessContrast bright="65000" contras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9800"/>
            <a:ext cx="5105400" cy="35052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5" name="Rounded Rectangle 4"/>
          <p:cNvSpPr/>
          <p:nvPr/>
        </p:nvSpPr>
        <p:spPr>
          <a:xfrm>
            <a:off x="2007326" y="896983"/>
            <a:ext cx="3429000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এটা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কিসের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চিত্র</a:t>
            </a:r>
            <a:r>
              <a:rPr lang="bn-BD" sz="3200" dirty="0" smtClean="0"/>
              <a:t> ?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516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5943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666999"/>
            <a:ext cx="6019800" cy="1295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905000"/>
            <a:ext cx="8839200" cy="46474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	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		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সমতলীয় ভেক্টর</a:t>
            </a:r>
            <a:endParaRPr lang="bn-BD" sz="80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475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1051" y="228599"/>
            <a:ext cx="55626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i="1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000" i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524000"/>
            <a:ext cx="7924800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200" spc="-3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spc="-300" dirty="0" smtClean="0">
                <a:latin typeface="NikoshBAN" pitchFamily="2" charset="0"/>
                <a:cs typeface="NikoshBAN" pitchFamily="2" charset="0"/>
              </a:rPr>
              <a:t> ১।</a:t>
            </a:r>
            <a:r>
              <a:rPr lang="en-US" sz="3200" spc="-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spc="-300" dirty="0" smtClean="0">
                <a:latin typeface="NikoshBAN" pitchFamily="2" charset="0"/>
                <a:cs typeface="NikoshBAN" pitchFamily="2" charset="0"/>
              </a:rPr>
              <a:t>স্কেলার রাশি  ও ভেক্টর  রাশি বর্ণনা  করতে পারবে। </a:t>
            </a:r>
          </a:p>
          <a:p>
            <a:pPr algn="just"/>
            <a:r>
              <a:rPr lang="bn-IN" sz="3200" spc="-3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spc="-300" dirty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3200" spc="-300" dirty="0" smtClean="0">
                <a:latin typeface="NikoshBAN" pitchFamily="2" charset="0"/>
                <a:cs typeface="NikoshBAN" pitchFamily="2" charset="0"/>
              </a:rPr>
              <a:t>। ভেক্টরের যোগ</a:t>
            </a:r>
            <a:r>
              <a:rPr lang="en-US" sz="3200" spc="-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spc="-300" dirty="0" smtClean="0">
                <a:latin typeface="NikoshBAN" pitchFamily="2" charset="0"/>
                <a:cs typeface="NikoshBAN" pitchFamily="2" charset="0"/>
              </a:rPr>
              <a:t>বিধি ব্যাখ্যা করতে পারবে। </a:t>
            </a:r>
          </a:p>
          <a:p>
            <a:pPr algn="just"/>
            <a:r>
              <a:rPr lang="bn-IN" sz="3200" spc="-3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spc="-3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3200" spc="-300" dirty="0" smtClean="0">
                <a:latin typeface="NikoshBAN" pitchFamily="2" charset="0"/>
                <a:cs typeface="NikoshBAN" pitchFamily="2" charset="0"/>
              </a:rPr>
              <a:t>। ভেক্টরের বিয়োগ বিধি</a:t>
            </a:r>
            <a:r>
              <a:rPr lang="en-US" sz="3200" spc="-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spc="-300" dirty="0" smtClean="0">
                <a:latin typeface="NikoshBAN" pitchFamily="2" charset="0"/>
                <a:cs typeface="NikoshBAN" pitchFamily="2" charset="0"/>
              </a:rPr>
              <a:t>ব্যাখ্যা করতে পারবে। </a:t>
            </a:r>
          </a:p>
          <a:p>
            <a:pPr algn="just"/>
            <a:r>
              <a:rPr lang="bn-IN" sz="3200" spc="-3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spc="-300" dirty="0">
                <a:latin typeface="NikoshBAN" pitchFamily="2" charset="0"/>
                <a:cs typeface="NikoshBAN" pitchFamily="2" charset="0"/>
              </a:rPr>
              <a:t>4</a:t>
            </a:r>
            <a:r>
              <a:rPr lang="bn-IN" sz="3200" spc="-300" dirty="0" smtClean="0">
                <a:latin typeface="NikoshBAN" pitchFamily="2" charset="0"/>
                <a:cs typeface="NikoshBAN" pitchFamily="2" charset="0"/>
              </a:rPr>
              <a:t>। ভেক্টরের সাহায্যে বিভিন্ন জ্যামিতিক সমস্যা সমাধান করতে পারবে।</a:t>
            </a:r>
            <a:endParaRPr lang="bn-BD" sz="3200" spc="-3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3200" spc="-3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200" spc="-3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spc="-3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5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67640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স্কেলার </a:t>
            </a:r>
            <a:r>
              <a:rPr lang="bn-IN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</a:t>
            </a:r>
            <a:r>
              <a:rPr lang="bn-BD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 রাশি কেবলমাত্র এককসহ পরিমান দ্বারা অথবা পরিমানের পূর্বে  + বা – চিহ্নযুক্ত করে সম্পূর্ণরূপে বুঝানো হয় তাকে স্কেলার রাশি বলে। যেমন , দৈর্ঘ্য , ভর, আয়তন ইত্যাদি। 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 </a:t>
            </a:r>
            <a:r>
              <a:rPr lang="bn-IN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</a:t>
            </a:r>
            <a:r>
              <a:rPr lang="bn-BD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 রাশিকে সম্পূর্ণরূপে প্রকাশ করার জন্য তার পরিমান ও দিক উভয়ের প্রয়োজন হয়, তাকে ভেক্টর রাশি বলে। যেমন, সরণ, বেগ ,ত্বরণ ইত্যাদি।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4572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ভেক্টর যোগের ত্রিভুজ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বিধি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686800" cy="5257800"/>
              </a:xfr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কোনো ত্রিভুজের যেকোনো দুইটি বাহু দ্বারা একই ক্রমে নিদের্শিত দুইটি  ভেক্টর রাশির মান ও দিক সূচিত হলে তৃতীয় বাহু দ্বারা বিপরীত ক্রমে ঐ ভেক্টর রাশিদ্বয়ের লব্দির মান ও দিক সূচিত করে। 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ABC </a:t>
                </a: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ত্রিভুজের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NikoshBAN" pitchFamily="2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</m:bar>
                  </m:oMath>
                </a14:m>
                <a:endParaRPr lang="en-US" dirty="0">
                  <a:latin typeface="NikoshBAN"/>
                  <a:cs typeface="NikoshBAN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NikoshBAN" pitchFamily="2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</m:e>
                    </m:bar>
                  </m:oMath>
                </a14:m>
                <a:endParaRPr lang="en-US" dirty="0">
                  <a:latin typeface="NikoshBAN"/>
                  <a:cs typeface="NikoshBAN"/>
                </a:endParaRPr>
              </a:p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ভেক্টর যোগের ত্রিভুজ বিধি </a:t>
                </a:r>
              </a:p>
              <a:p>
                <a:pPr marL="0" indent="0">
                  <a:buNone/>
                </a:pP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অনুযায়ী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NikoshBAN" pitchFamily="2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=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</m:ba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</m:e>
                    </m:bar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i="1" dirty="0" smtClean="0">
                  <a:latin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NikoshBAN" pitchFamily="2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NikoshBAN" pitchFamily="2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𝐵</m:t>
                        </m:r>
                        <m:r>
                          <a:rPr lang="en-US" i="1">
                            <a:latin typeface="Cambria Math"/>
                            <a:cs typeface="NikoshBAN" pitchFamily="2" charset="0"/>
                          </a:rPr>
                          <m:t>𝐶</m:t>
                        </m:r>
                      </m:e>
                    </m:acc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686800" cy="52578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9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228600"/>
                <a:ext cx="8229600" cy="6629400"/>
              </a:xfr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r>
                  <a:rPr lang="bn-IN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ভেক্টর বিয়োগের ত্রিভুজ বিধিঃ </a:t>
                </a: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কোনো ত্রিভুজের দুইটি বাহু দ্বারা একই আদি বিন্দু বিশিষ্ট দুটি ভেক্টর রাশির মান ও দিক সূচিত হলে তৃতীয় বাহু দ্বারা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বিপরীত ক্রমে ঐ ভেক্টর রাশিদ্বয়ের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বিয়োগফল নির্দেশিত হবে। 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মনে করি,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ABC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ত্রিভুজের</a:t>
                </a:r>
                <a:r>
                  <a:rPr lang="en-US" sz="3600" dirty="0" smtClean="0"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</m:ctrlPr>
                      </m:barPr>
                      <m:e>
                        <m: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</m:bar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600" dirty="0" smtClean="0">
                    <a:latin typeface="NikoshBAN"/>
                    <a:cs typeface="NikoshBAN"/>
                  </a:rPr>
                  <a:t>_</a:t>
                </a:r>
                <a:endParaRPr lang="en-US" sz="3600" dirty="0">
                  <a:latin typeface="NikoshBAN"/>
                  <a:cs typeface="NikoshBAN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𝐴</m:t>
                        </m:r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=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</m:ctrlPr>
                      </m:bar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</m:e>
                    </m:bar>
                  </m:oMath>
                </a14:m>
                <a:endParaRPr lang="en-US" sz="3600" dirty="0" smtClean="0">
                  <a:latin typeface="NikoshBAN"/>
                  <a:cs typeface="NikoshBAN"/>
                </a:endParaRPr>
              </a:p>
              <a:p>
                <a:pPr marL="0" indent="0">
                  <a:buNone/>
                </a:pP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বা,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𝐶</m:t>
                        </m:r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</m:ctrlPr>
                      </m:barPr>
                      <m:e>
                        <m: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</m:bar>
                    <m:r>
                      <a:rPr lang="en-US" sz="36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-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</m:ctrlPr>
                      </m:bar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</m:e>
                    </m:bar>
                  </m:oMath>
                </a14:m>
                <a:endParaRPr lang="en-US" sz="3600" dirty="0" smtClean="0">
                  <a:latin typeface="NikoshBAN"/>
                  <a:cs typeface="NikoshBAN"/>
                </a:endParaRPr>
              </a:p>
              <a:p>
                <a:pPr marL="0" indent="0">
                  <a:buNone/>
                </a:pPr>
                <a:r>
                  <a:rPr lang="bn-IN" sz="3600" dirty="0" smtClean="0">
                    <a:cs typeface="NikoshBAN" pitchFamily="2" charset="0"/>
                  </a:rPr>
                  <a:t>  বা,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𝐶</m:t>
                        </m:r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-</a:t>
                </a:r>
                <a:r>
                  <a:rPr lang="en-US" sz="36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𝐴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𝐶</m:t>
                        </m:r>
                      </m:e>
                    </m:acc>
                  </m:oMath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600" dirty="0">
                  <a:latin typeface="NikoshBAN"/>
                  <a:cs typeface="NikoshBAN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228600"/>
                <a:ext cx="8229600" cy="6629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/>
          <p:cNvGrpSpPr/>
          <p:nvPr/>
        </p:nvGrpSpPr>
        <p:grpSpPr>
          <a:xfrm>
            <a:off x="5781675" y="2699358"/>
            <a:ext cx="2686050" cy="2212987"/>
            <a:chOff x="5781675" y="2699358"/>
            <a:chExt cx="2686050" cy="2212987"/>
          </a:xfrm>
        </p:grpSpPr>
        <p:grpSp>
          <p:nvGrpSpPr>
            <p:cNvPr id="35" name="Group 34"/>
            <p:cNvGrpSpPr/>
            <p:nvPr/>
          </p:nvGrpSpPr>
          <p:grpSpPr>
            <a:xfrm>
              <a:off x="5781675" y="2699358"/>
              <a:ext cx="2686050" cy="2188834"/>
              <a:chOff x="4438650" y="2602468"/>
              <a:chExt cx="2686050" cy="218883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724400" y="4419600"/>
                <a:ext cx="1981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33"/>
              <p:cNvGrpSpPr/>
              <p:nvPr/>
            </p:nvGrpSpPr>
            <p:grpSpPr>
              <a:xfrm>
                <a:off x="4438650" y="2602468"/>
                <a:ext cx="2686050" cy="2188834"/>
                <a:chOff x="4438650" y="2602468"/>
                <a:chExt cx="2686050" cy="2188834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 flipH="1">
                  <a:off x="4724400" y="2971800"/>
                  <a:ext cx="990600" cy="1447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>
                  <a:off x="5715000" y="2971800"/>
                  <a:ext cx="990600" cy="1447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 flipH="1">
                  <a:off x="5105400" y="3581400"/>
                  <a:ext cx="228600" cy="2286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6050973" y="3424443"/>
                  <a:ext cx="190500" cy="309357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/>
                <p:cNvSpPr txBox="1"/>
                <p:nvPr/>
              </p:nvSpPr>
              <p:spPr>
                <a:xfrm>
                  <a:off x="5334000" y="2602468"/>
                  <a:ext cx="571500" cy="3693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438650" y="4421970"/>
                  <a:ext cx="571500" cy="3693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6553200" y="4419600"/>
                  <a:ext cx="571500" cy="3693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762500" y="3424443"/>
                  <a:ext cx="571500" cy="3693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u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6419850" y="3326368"/>
                      <a:ext cx="571500" cy="382349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>
                          <a:cs typeface="Times New Roman" pitchFamily="18" charset="0"/>
                        </a:rPr>
                        <a:t>_</a:t>
                      </a:r>
                      <a14:m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𝑣</m:t>
                          </m:r>
                        </m:oMath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3" name="TextBox 3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19850" y="3326368"/>
                      <a:ext cx="571500" cy="382349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l="-8511" t="-8065" b="-22581"/>
                      </a:stretch>
                    </a:blipFill>
                    <a:ln w="28575"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37" name="Straight Arrow Connector 36"/>
            <p:cNvCxnSpPr/>
            <p:nvPr/>
          </p:nvCxnSpPr>
          <p:spPr>
            <a:xfrm flipH="1">
              <a:off x="6762751" y="4516490"/>
              <a:ext cx="29527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6524625" y="4543013"/>
              <a:ext cx="72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dirty="0" smtClean="0">
                  <a:latin typeface="NikoshBAN"/>
                  <a:cs typeface="NikoshBAN"/>
                </a:rPr>
                <a:t>_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-v</a:t>
              </a:r>
              <a:r>
                <a:rPr lang="en-US" dirty="0">
                  <a:latin typeface="NikoshBAN"/>
                  <a:cs typeface="NikoshBAN"/>
                </a:rPr>
                <a:t>_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43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464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আজকের পাঠ </vt:lpstr>
      <vt:lpstr>PowerPoint Presentation</vt:lpstr>
      <vt:lpstr>PowerPoint Presentation</vt:lpstr>
      <vt:lpstr>ভেক্টর যোগের ত্রিভুজ বিধি: </vt:lpstr>
      <vt:lpstr>PowerPoint Presentation</vt:lpstr>
      <vt:lpstr>PowerPoint Presentation</vt:lpstr>
      <vt:lpstr>PowerPoint Presentation</vt:lpstr>
      <vt:lpstr>বাড়ির  কাজ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Tumpa</dc:creator>
  <cp:lastModifiedBy>Suman das</cp:lastModifiedBy>
  <cp:revision>273</cp:revision>
  <dcterms:created xsi:type="dcterms:W3CDTF">2019-02-20T18:43:21Z</dcterms:created>
  <dcterms:modified xsi:type="dcterms:W3CDTF">2020-10-15T15:15:46Z</dcterms:modified>
</cp:coreProperties>
</file>