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7" r:id="rId2"/>
    <p:sldId id="351" r:id="rId3"/>
    <p:sldId id="352" r:id="rId4"/>
    <p:sldId id="353" r:id="rId5"/>
    <p:sldId id="319" r:id="rId6"/>
    <p:sldId id="318" r:id="rId7"/>
    <p:sldId id="355" r:id="rId8"/>
    <p:sldId id="357" r:id="rId9"/>
    <p:sldId id="363" r:id="rId10"/>
    <p:sldId id="358" r:id="rId11"/>
    <p:sldId id="356" r:id="rId12"/>
    <p:sldId id="366" r:id="rId13"/>
    <p:sldId id="364" r:id="rId14"/>
    <p:sldId id="367" r:id="rId15"/>
    <p:sldId id="365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96DF5332-78DF-408C-86F0-5D216FAB7ED8}">
          <p14:sldIdLst>
            <p14:sldId id="257"/>
            <p14:sldId id="351"/>
            <p14:sldId id="352"/>
            <p14:sldId id="353"/>
            <p14:sldId id="319"/>
            <p14:sldId id="318"/>
            <p14:sldId id="355"/>
            <p14:sldId id="357"/>
            <p14:sldId id="363"/>
            <p14:sldId id="358"/>
            <p14:sldId id="356"/>
            <p14:sldId id="366"/>
            <p14:sldId id="364"/>
            <p14:sldId id="367"/>
            <p14:sldId id="365"/>
          </p14:sldIdLst>
        </p14:section>
      </p14:sectionLst>
    </p:ex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18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 autoAdjust="0"/>
  </p:normalViewPr>
  <p:slideViewPr>
    <p:cSldViewPr snapToGrid="0">
      <p:cViewPr>
        <p:scale>
          <a:sx n="60" d="100"/>
          <a:sy n="60" d="100"/>
        </p:scale>
        <p:origin x="-1104" y="-41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59010E-227E-4183-ACA3-3A53BF63A4F5}" type="datetimeFigureOut">
              <a:rPr lang="en-US" smtClean="0"/>
              <a:t>7/22/2020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FAC6A2-5241-44B5-BB96-1F22B9DA19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9330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EC1BE-13F6-44F0-B79B-BDCA22A900FD}" type="datetimeFigureOut">
              <a:rPr lang="en-US" smtClean="0"/>
              <a:t>7/22/2020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42489-D7E6-4B3C-B33F-A743E3E50C1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EC1BE-13F6-44F0-B79B-BDCA22A900FD}" type="datetimeFigureOut">
              <a:rPr lang="en-US" smtClean="0"/>
              <a:t>7/22/2020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42489-D7E6-4B3C-B33F-A743E3E50C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EC1BE-13F6-44F0-B79B-BDCA22A900FD}" type="datetimeFigureOut">
              <a:rPr lang="en-US" smtClean="0"/>
              <a:t>7/22/2020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42489-D7E6-4B3C-B33F-A743E3E50C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EC1BE-13F6-44F0-B79B-BDCA22A900FD}" type="datetimeFigureOut">
              <a:rPr lang="en-US" smtClean="0"/>
              <a:t>7/22/2020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42489-D7E6-4B3C-B33F-A743E3E50C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EC1BE-13F6-44F0-B79B-BDCA22A900FD}" type="datetimeFigureOut">
              <a:rPr lang="en-US" smtClean="0"/>
              <a:t>7/22/2020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42489-D7E6-4B3C-B33F-A743E3E50C1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EC1BE-13F6-44F0-B79B-BDCA22A900FD}" type="datetimeFigureOut">
              <a:rPr lang="en-US" smtClean="0"/>
              <a:t>7/22/2020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42489-D7E6-4B3C-B33F-A743E3E50C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9" y="1859760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EC1BE-13F6-44F0-B79B-BDCA22A900FD}" type="datetimeFigureOut">
              <a:rPr lang="en-US" smtClean="0"/>
              <a:t>7/22/2020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42489-D7E6-4B3C-B33F-A743E3E50C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EC1BE-13F6-44F0-B79B-BDCA22A900FD}" type="datetimeFigureOut">
              <a:rPr lang="en-US" smtClean="0"/>
              <a:t>7/22/2020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42489-D7E6-4B3C-B33F-A743E3E50C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EC1BE-13F6-44F0-B79B-BDCA22A900FD}" type="datetimeFigureOut">
              <a:rPr lang="en-US" smtClean="0"/>
              <a:t>7/22/2020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42489-D7E6-4B3C-B33F-A743E3E50C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EC1BE-13F6-44F0-B79B-BDCA22A900FD}" type="datetimeFigureOut">
              <a:rPr lang="en-US" smtClean="0"/>
              <a:t>7/22/2020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42489-D7E6-4B3C-B33F-A743E3E50C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1176999"/>
            <a:ext cx="2950464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EC1BE-13F6-44F0-B79B-BDCA22A900FD}" type="datetimeFigureOut">
              <a:rPr lang="en-US" smtClean="0"/>
              <a:t>7/22/2020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69600" y="6356353"/>
            <a:ext cx="812800" cy="365125"/>
          </a:xfrm>
        </p:spPr>
        <p:txBody>
          <a:bodyPr/>
          <a:lstStyle/>
          <a:p>
            <a:fld id="{45B42489-D7E6-4B3C-B33F-A743E3E50C17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5842000" y="6219828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duotone>
              <a:schemeClr val="bg1">
                <a:shade val="90000"/>
                <a:satMod val="150000"/>
              </a:schemeClr>
              <a:schemeClr val="bg1">
                <a:tint val="88000"/>
                <a:satMod val="150000"/>
              </a:schemeClr>
            </a:duotone>
            <a:lum/>
          </a:blip>
          <a:srcRect/>
          <a:tile tx="0" ty="0" sx="65000" sy="65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12700" y="-7144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842000" y="-7143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6BEC1BE-13F6-44F0-B79B-BDCA22A900FD}" type="datetimeFigureOut">
              <a:rPr lang="en-US" smtClean="0"/>
              <a:t>7/22/2020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556000" y="6356353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566400" y="6356353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5B42489-D7E6-4B3C-B33F-A743E3E50C17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25356" y="202408"/>
            <a:ext cx="12240731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0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5067" y="2033800"/>
            <a:ext cx="8202168" cy="27432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0166571" y="6547215"/>
            <a:ext cx="19875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Prepared by Aminur Rahman</a:t>
            </a:r>
            <a:endParaRPr lang="en-US" sz="12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461608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859536" y="1534351"/>
                <a:ext cx="10680192" cy="405200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42900" indent="-342900">
                  <a:buFont typeface="Wingdings" pitchFamily="2" charset="2"/>
                  <a:buChar char="Ø"/>
                </a:pPr>
                <a:r>
                  <a:rPr lang="en-US" sz="2400" b="1" dirty="0" smtClean="0">
                    <a:solidFill>
                      <a:srgbClr val="002060"/>
                    </a:solidFill>
                    <a:latin typeface="Kalpurush" pitchFamily="2" charset="0"/>
                    <a:cs typeface="Kalpurush" pitchFamily="2" charset="0"/>
                  </a:rPr>
                  <a:t> </a:t>
                </a:r>
                <a:r>
                  <a:rPr lang="bn-IN" sz="2800" b="1" dirty="0" smtClean="0">
                    <a:solidFill>
                      <a:srgbClr val="002060"/>
                    </a:solidFill>
                    <a:latin typeface="Kalpurush" pitchFamily="2" charset="0"/>
                    <a:cs typeface="Kalpurush" pitchFamily="2" charset="0"/>
                  </a:rPr>
                  <a:t>তৃতীয় সূত্রঃ প্রবাহকালের সূত্রঃ </a:t>
                </a:r>
                <a:r>
                  <a:rPr lang="en-US" sz="2400" b="1" dirty="0">
                    <a:solidFill>
                      <a:srgbClr val="002060"/>
                    </a:solidFill>
                    <a:latin typeface="Kalpurush" pitchFamily="2" charset="0"/>
                    <a:cs typeface="Kalpurush" pitchFamily="2" charset="0"/>
                  </a:rPr>
                  <a:t/>
                </a:r>
                <a:br>
                  <a:rPr lang="en-US" sz="2400" b="1" dirty="0">
                    <a:solidFill>
                      <a:srgbClr val="002060"/>
                    </a:solidFill>
                    <a:latin typeface="Kalpurush" pitchFamily="2" charset="0"/>
                    <a:cs typeface="Kalpurush" pitchFamily="2" charset="0"/>
                  </a:rPr>
                </a:br>
                <a:endParaRPr lang="en-US" sz="2400" b="1" dirty="0" smtClean="0">
                  <a:solidFill>
                    <a:srgbClr val="002060"/>
                  </a:solidFill>
                  <a:latin typeface="Kalpurush" pitchFamily="2" charset="0"/>
                  <a:cs typeface="Kalpurush" pitchFamily="2" charset="0"/>
                </a:endParaRPr>
              </a:p>
              <a:p>
                <a:r>
                  <a:rPr lang="bn-IN" sz="2400" dirty="0" smtClean="0">
                    <a:solidFill>
                      <a:srgbClr val="002060"/>
                    </a:solidFill>
                    <a:latin typeface="Kalpurush" pitchFamily="2" charset="0"/>
                    <a:cs typeface="Kalpurush" pitchFamily="2" charset="0"/>
                  </a:rPr>
                  <a:t>কোন পরিবাহীর প্রবাহমাত্রা </a:t>
                </a:r>
                <a:r>
                  <a:rPr lang="en-US" sz="2400" dirty="0" smtClean="0">
                    <a:solidFill>
                      <a:srgbClr val="002060"/>
                    </a:solidFill>
                    <a:latin typeface="Kalpurush" pitchFamily="2" charset="0"/>
                    <a:cs typeface="Kalpurush" pitchFamily="2" charset="0"/>
                  </a:rPr>
                  <a:t>(I) </a:t>
                </a:r>
                <a:r>
                  <a:rPr lang="bn-IN" sz="2400" dirty="0" smtClean="0">
                    <a:solidFill>
                      <a:srgbClr val="002060"/>
                    </a:solidFill>
                    <a:latin typeface="Kalpurush" pitchFamily="2" charset="0"/>
                    <a:cs typeface="Kalpurush" pitchFamily="2" charset="0"/>
                  </a:rPr>
                  <a:t>এবং রোধ</a:t>
                </a:r>
                <a:r>
                  <a:rPr lang="en-US" sz="2400" dirty="0" smtClean="0">
                    <a:solidFill>
                      <a:srgbClr val="002060"/>
                    </a:solidFill>
                    <a:latin typeface="Kalpurush" pitchFamily="2" charset="0"/>
                    <a:cs typeface="Kalpurush" pitchFamily="2" charset="0"/>
                  </a:rPr>
                  <a:t> (R)</a:t>
                </a:r>
                <a:r>
                  <a:rPr lang="bn-IN" sz="2400" dirty="0" smtClean="0">
                    <a:solidFill>
                      <a:srgbClr val="002060"/>
                    </a:solidFill>
                    <a:latin typeface="Kalpurush" pitchFamily="2" charset="0"/>
                    <a:cs typeface="Kalpurush" pitchFamily="2" charset="0"/>
                  </a:rPr>
                  <a:t> অপরিবর্তিত থাকলে পরিবাহীতে উৎপন্ন তাপ</a:t>
                </a:r>
                <a:r>
                  <a:rPr lang="en-US" sz="2400" dirty="0" smtClean="0">
                    <a:solidFill>
                      <a:srgbClr val="002060"/>
                    </a:solidFill>
                    <a:latin typeface="Kalpurush" pitchFamily="2" charset="0"/>
                    <a:cs typeface="Kalpurush" pitchFamily="2" charset="0"/>
                  </a:rPr>
                  <a:t> (H)</a:t>
                </a:r>
                <a:r>
                  <a:rPr lang="bn-IN" sz="2400" dirty="0" smtClean="0">
                    <a:solidFill>
                      <a:srgbClr val="002060"/>
                    </a:solidFill>
                    <a:latin typeface="Kalpurush" pitchFamily="2" charset="0"/>
                    <a:cs typeface="Kalpurush" pitchFamily="2" charset="0"/>
                  </a:rPr>
                  <a:t> প্রবাহকালের</a:t>
                </a:r>
                <a:r>
                  <a:rPr lang="en-US" sz="2400" dirty="0" smtClean="0">
                    <a:solidFill>
                      <a:srgbClr val="002060"/>
                    </a:solidFill>
                    <a:latin typeface="Kalpurush" pitchFamily="2" charset="0"/>
                    <a:cs typeface="Kalpurush" pitchFamily="2" charset="0"/>
                  </a:rPr>
                  <a:t> (t)</a:t>
                </a:r>
                <a:r>
                  <a:rPr lang="bn-IN" sz="2400" dirty="0" smtClean="0">
                    <a:solidFill>
                      <a:srgbClr val="002060"/>
                    </a:solidFill>
                    <a:latin typeface="Kalpurush" pitchFamily="2" charset="0"/>
                    <a:cs typeface="Kalpurush" pitchFamily="2" charset="0"/>
                  </a:rPr>
                  <a:t> সমানুপাতিক।</a:t>
                </a:r>
              </a:p>
              <a:p>
                <a:r>
                  <a:rPr lang="bn-IN" sz="2400" dirty="0" smtClean="0">
                    <a:solidFill>
                      <a:srgbClr val="002060"/>
                    </a:solidFill>
                    <a:latin typeface="Kalpurush" pitchFamily="2" charset="0"/>
                    <a:cs typeface="Kalpurush" pitchFamily="2" charset="0"/>
                  </a:rPr>
                  <a:t>সূত্রানুযায়ী, </a:t>
                </a:r>
                <a:endParaRPr lang="en-US" sz="2400" dirty="0" smtClean="0">
                  <a:solidFill>
                    <a:srgbClr val="002060"/>
                  </a:solidFill>
                  <a:latin typeface="Kalpurush" pitchFamily="2" charset="0"/>
                  <a:cs typeface="Kalpurush" pitchFamily="2" charset="0"/>
                </a:endParaRPr>
              </a:p>
              <a:p>
                <a:r>
                  <a:rPr lang="en-US" sz="2400" dirty="0" smtClean="0">
                    <a:solidFill>
                      <a:srgbClr val="002060"/>
                    </a:solidFill>
                    <a:latin typeface="Kalpurush" pitchFamily="2" charset="0"/>
                    <a:cs typeface="Kalpurush" pitchFamily="2" charset="0"/>
                  </a:rPr>
                  <a:t>         H </a:t>
                </a:r>
                <a14:m>
                  <m:oMath xmlns:m="http://schemas.openxmlformats.org/officeDocument/2006/math">
                    <m:r>
                      <a:rPr lang="en-US" sz="240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∝</m:t>
                    </m:r>
                  </m:oMath>
                </a14:m>
                <a:r>
                  <a:rPr lang="en-US" sz="2400" dirty="0" smtClean="0">
                    <a:solidFill>
                      <a:srgbClr val="002060"/>
                    </a:solidFill>
                    <a:latin typeface="Kalpurush" pitchFamily="2" charset="0"/>
                    <a:cs typeface="Kalpurush" pitchFamily="2" charset="0"/>
                  </a:rPr>
                  <a:t> </a:t>
                </a:r>
                <a:r>
                  <a:rPr lang="en-US" sz="2400" dirty="0">
                    <a:solidFill>
                      <a:srgbClr val="002060"/>
                    </a:solidFill>
                    <a:latin typeface="Kalpurush" pitchFamily="2" charset="0"/>
                    <a:cs typeface="Kalpurush" pitchFamily="2" charset="0"/>
                  </a:rPr>
                  <a:t>t</a:t>
                </a:r>
                <a:br>
                  <a:rPr lang="en-US" sz="2400" dirty="0">
                    <a:solidFill>
                      <a:srgbClr val="002060"/>
                    </a:solidFill>
                    <a:latin typeface="Kalpurush" pitchFamily="2" charset="0"/>
                    <a:cs typeface="Kalpurush" pitchFamily="2" charset="0"/>
                  </a:rPr>
                </a:br>
                <a:endParaRPr lang="en-US" sz="2400" dirty="0" smtClean="0">
                  <a:solidFill>
                    <a:srgbClr val="002060"/>
                  </a:solidFill>
                  <a:latin typeface="Kalpurush" pitchFamily="2" charset="0"/>
                  <a:cs typeface="Kalpurush" pitchFamily="2" charset="0"/>
                </a:endParaRPr>
              </a:p>
              <a:p>
                <a:r>
                  <a:rPr lang="bn-IN" sz="2400" dirty="0" smtClean="0">
                    <a:solidFill>
                      <a:srgbClr val="002060"/>
                    </a:solidFill>
                    <a:latin typeface="Kalpurush" pitchFamily="2" charset="0"/>
                    <a:cs typeface="Kalpurush" pitchFamily="2" charset="0"/>
                  </a:rPr>
                  <a:t>কোন নির্দিষ্ট পরিমাণ প্রবাহ </a:t>
                </a:r>
                <a:r>
                  <a:rPr lang="en-US" sz="2400" dirty="0" smtClean="0">
                    <a:solidFill>
                      <a:srgbClr val="002060"/>
                    </a:solidFill>
                    <a:latin typeface="Kalpurush" pitchFamily="2" charset="0"/>
                    <a:cs typeface="Kalpurush" pitchFamily="2" charset="0"/>
                  </a:rPr>
                  <a:t>t</a:t>
                </a:r>
                <a:r>
                  <a:rPr lang="en-US" sz="2400" baseline="-25000" dirty="0" smtClean="0">
                    <a:solidFill>
                      <a:srgbClr val="002060"/>
                    </a:solidFill>
                    <a:latin typeface="Kalpurush" pitchFamily="2" charset="0"/>
                    <a:cs typeface="Kalpurush" pitchFamily="2" charset="0"/>
                  </a:rPr>
                  <a:t>1</a:t>
                </a:r>
                <a:r>
                  <a:rPr lang="en-US" sz="2400" dirty="0">
                    <a:solidFill>
                      <a:srgbClr val="002060"/>
                    </a:solidFill>
                    <a:latin typeface="Kalpurush" pitchFamily="2" charset="0"/>
                    <a:cs typeface="Kalpurush" pitchFamily="2" charset="0"/>
                  </a:rPr>
                  <a:t>, </a:t>
                </a:r>
                <a:r>
                  <a:rPr lang="en-US" sz="2400" dirty="0" smtClean="0">
                    <a:solidFill>
                      <a:srgbClr val="002060"/>
                    </a:solidFill>
                    <a:latin typeface="Kalpurush" pitchFamily="2" charset="0"/>
                    <a:cs typeface="Kalpurush" pitchFamily="2" charset="0"/>
                  </a:rPr>
                  <a:t>t</a:t>
                </a:r>
                <a:r>
                  <a:rPr lang="en-US" sz="2400" baseline="-25000" dirty="0" smtClean="0">
                    <a:solidFill>
                      <a:srgbClr val="002060"/>
                    </a:solidFill>
                    <a:latin typeface="Kalpurush" pitchFamily="2" charset="0"/>
                    <a:cs typeface="Kalpurush" pitchFamily="2" charset="0"/>
                  </a:rPr>
                  <a:t>2</a:t>
                </a:r>
                <a:r>
                  <a:rPr lang="en-US" sz="2400" dirty="0" smtClean="0">
                    <a:solidFill>
                      <a:srgbClr val="002060"/>
                    </a:solidFill>
                    <a:latin typeface="Kalpurush" pitchFamily="2" charset="0"/>
                    <a:cs typeface="Kalpurush" pitchFamily="2" charset="0"/>
                  </a:rPr>
                  <a:t> </a:t>
                </a:r>
                <a:r>
                  <a:rPr lang="bn-IN" sz="2400" dirty="0" smtClean="0">
                    <a:solidFill>
                      <a:srgbClr val="002060"/>
                    </a:solidFill>
                    <a:latin typeface="Kalpurush" pitchFamily="2" charset="0"/>
                    <a:cs typeface="Kalpurush" pitchFamily="2" charset="0"/>
                  </a:rPr>
                  <a:t>ও </a:t>
                </a:r>
                <a:r>
                  <a:rPr lang="en-US" sz="2400" dirty="0" smtClean="0">
                    <a:solidFill>
                      <a:srgbClr val="002060"/>
                    </a:solidFill>
                    <a:latin typeface="Kalpurush" pitchFamily="2" charset="0"/>
                    <a:cs typeface="Kalpurush" pitchFamily="2" charset="0"/>
                  </a:rPr>
                  <a:t>t</a:t>
                </a:r>
                <a:r>
                  <a:rPr lang="en-US" sz="2400" baseline="-25000" dirty="0" smtClean="0">
                    <a:solidFill>
                      <a:srgbClr val="002060"/>
                    </a:solidFill>
                    <a:latin typeface="Kalpurush" pitchFamily="2" charset="0"/>
                    <a:cs typeface="Kalpurush" pitchFamily="2" charset="0"/>
                  </a:rPr>
                  <a:t>3</a:t>
                </a:r>
                <a:r>
                  <a:rPr lang="en-US" sz="2400" dirty="0" smtClean="0">
                    <a:solidFill>
                      <a:srgbClr val="002060"/>
                    </a:solidFill>
                    <a:latin typeface="Kalpurush" pitchFamily="2" charset="0"/>
                    <a:cs typeface="Kalpurush" pitchFamily="2" charset="0"/>
                  </a:rPr>
                  <a:t> </a:t>
                </a:r>
                <a:r>
                  <a:rPr lang="bn-IN" sz="2400" dirty="0" smtClean="0">
                    <a:solidFill>
                      <a:srgbClr val="002060"/>
                    </a:solidFill>
                    <a:latin typeface="Kalpurush" pitchFamily="2" charset="0"/>
                    <a:cs typeface="Kalpurush" pitchFamily="2" charset="0"/>
                  </a:rPr>
                  <a:t>সময় ধরে চালালে উৎপন্ন তাপের পরিমাণ </a:t>
                </a:r>
                <a:r>
                  <a:rPr lang="en-US" sz="2400" dirty="0" smtClean="0">
                    <a:solidFill>
                      <a:srgbClr val="002060"/>
                    </a:solidFill>
                    <a:latin typeface="Kalpurush" pitchFamily="2" charset="0"/>
                    <a:cs typeface="Kalpurush" pitchFamily="2" charset="0"/>
                  </a:rPr>
                  <a:t>H</a:t>
                </a:r>
                <a:r>
                  <a:rPr lang="en-US" sz="2400" baseline="-25000" dirty="0" smtClean="0">
                    <a:solidFill>
                      <a:srgbClr val="002060"/>
                    </a:solidFill>
                    <a:latin typeface="Kalpurush" pitchFamily="2" charset="0"/>
                    <a:cs typeface="Kalpurush" pitchFamily="2" charset="0"/>
                  </a:rPr>
                  <a:t>1</a:t>
                </a:r>
                <a:r>
                  <a:rPr lang="en-US" sz="2400" dirty="0">
                    <a:solidFill>
                      <a:srgbClr val="002060"/>
                    </a:solidFill>
                    <a:latin typeface="Kalpurush" pitchFamily="2" charset="0"/>
                    <a:cs typeface="Kalpurush" pitchFamily="2" charset="0"/>
                  </a:rPr>
                  <a:t>, </a:t>
                </a:r>
                <a:r>
                  <a:rPr lang="en-US" sz="2400" dirty="0" smtClean="0">
                    <a:solidFill>
                      <a:srgbClr val="002060"/>
                    </a:solidFill>
                    <a:latin typeface="Kalpurush" pitchFamily="2" charset="0"/>
                    <a:cs typeface="Kalpurush" pitchFamily="2" charset="0"/>
                  </a:rPr>
                  <a:t>H</a:t>
                </a:r>
                <a:r>
                  <a:rPr lang="en-US" sz="2400" baseline="-25000" dirty="0" smtClean="0">
                    <a:solidFill>
                      <a:srgbClr val="002060"/>
                    </a:solidFill>
                    <a:latin typeface="Kalpurush" pitchFamily="2" charset="0"/>
                    <a:cs typeface="Kalpurush" pitchFamily="2" charset="0"/>
                  </a:rPr>
                  <a:t>2</a:t>
                </a:r>
                <a:r>
                  <a:rPr lang="en-US" sz="2400" dirty="0" smtClean="0">
                    <a:solidFill>
                      <a:srgbClr val="002060"/>
                    </a:solidFill>
                    <a:latin typeface="Kalpurush" pitchFamily="2" charset="0"/>
                    <a:cs typeface="Kalpurush" pitchFamily="2" charset="0"/>
                  </a:rPr>
                  <a:t> </a:t>
                </a:r>
                <a:r>
                  <a:rPr lang="bn-IN" sz="2400" dirty="0" smtClean="0">
                    <a:solidFill>
                      <a:srgbClr val="002060"/>
                    </a:solidFill>
                    <a:latin typeface="Kalpurush" pitchFamily="2" charset="0"/>
                    <a:cs typeface="Kalpurush" pitchFamily="2" charset="0"/>
                  </a:rPr>
                  <a:t>ও</a:t>
                </a:r>
                <a:r>
                  <a:rPr lang="en-US" sz="2400" dirty="0" smtClean="0">
                    <a:solidFill>
                      <a:srgbClr val="002060"/>
                    </a:solidFill>
                    <a:latin typeface="Kalpurush" pitchFamily="2" charset="0"/>
                    <a:cs typeface="Kalpurush" pitchFamily="2" charset="0"/>
                  </a:rPr>
                  <a:t> H</a:t>
                </a:r>
                <a:r>
                  <a:rPr lang="en-US" sz="2400" baseline="-25000" dirty="0" smtClean="0">
                    <a:solidFill>
                      <a:srgbClr val="002060"/>
                    </a:solidFill>
                    <a:latin typeface="Kalpurush" pitchFamily="2" charset="0"/>
                    <a:cs typeface="Kalpurush" pitchFamily="2" charset="0"/>
                  </a:rPr>
                  <a:t>3</a:t>
                </a:r>
                <a:r>
                  <a:rPr lang="en-US" sz="2400" dirty="0" smtClean="0">
                    <a:solidFill>
                      <a:srgbClr val="002060"/>
                    </a:solidFill>
                    <a:latin typeface="Kalpurush" pitchFamily="2" charset="0"/>
                    <a:cs typeface="Kalpurush" pitchFamily="2" charset="0"/>
                  </a:rPr>
                  <a:t> </a:t>
                </a:r>
                <a:r>
                  <a:rPr lang="bn-IN" sz="2400" dirty="0" smtClean="0">
                    <a:solidFill>
                      <a:srgbClr val="002060"/>
                    </a:solidFill>
                    <a:latin typeface="Kalpurush" pitchFamily="2" charset="0"/>
                    <a:cs typeface="Kalpurush" pitchFamily="2" charset="0"/>
                  </a:rPr>
                  <a:t>হলে, এই সূত্রানুসারে, </a:t>
                </a:r>
                <a:endParaRPr lang="en-US" sz="2400" dirty="0" smtClean="0">
                  <a:solidFill>
                    <a:srgbClr val="002060"/>
                  </a:solidFill>
                  <a:latin typeface="Kalpurush" pitchFamily="2" charset="0"/>
                  <a:cs typeface="Kalpurush" pitchFamily="2" charset="0"/>
                </a:endParaRPr>
              </a:p>
              <a:p>
                <a:r>
                  <a:rPr lang="en-US" sz="2400" i="1" dirty="0" smtClean="0">
                    <a:solidFill>
                      <a:srgbClr val="002060"/>
                    </a:solidFill>
                    <a:latin typeface="Kalpurush" pitchFamily="2" charset="0"/>
                    <a:cs typeface="Kalpurush" pitchFamily="2" charset="0"/>
                  </a:rPr>
                  <a:t>  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400" dirty="0">
                            <a:solidFill>
                              <a:srgbClr val="002060"/>
                            </a:solidFill>
                            <a:latin typeface="Kalpurush" pitchFamily="2" charset="0"/>
                            <a:cs typeface="Kalpurush" pitchFamily="2" charset="0"/>
                          </a:rPr>
                          <m:t>H</m:t>
                        </m:r>
                        <m:r>
                          <m:rPr>
                            <m:nor/>
                          </m:rPr>
                          <a:rPr lang="en-US" sz="2400" baseline="-25000" dirty="0">
                            <a:solidFill>
                              <a:srgbClr val="002060"/>
                            </a:solidFill>
                            <a:latin typeface="Kalpurush" pitchFamily="2" charset="0"/>
                            <a:cs typeface="Kalpurush" pitchFamily="2" charset="0"/>
                          </a:rPr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400" dirty="0">
                            <a:solidFill>
                              <a:srgbClr val="002060"/>
                            </a:solidFill>
                            <a:latin typeface="Kalpurush" pitchFamily="2" charset="0"/>
                            <a:cs typeface="Kalpurush" pitchFamily="2" charset="0"/>
                          </a:rPr>
                          <m:t>t</m:t>
                        </m:r>
                        <m:r>
                          <m:rPr>
                            <m:nor/>
                          </m:rPr>
                          <a:rPr lang="en-US" sz="2400" baseline="-25000" dirty="0">
                            <a:solidFill>
                              <a:srgbClr val="002060"/>
                            </a:solidFill>
                            <a:latin typeface="Kalpurush" pitchFamily="2" charset="0"/>
                            <a:cs typeface="Kalpurush" pitchFamily="2" charset="0"/>
                          </a:rPr>
                          <m:t>1</m:t>
                        </m:r>
                      </m:den>
                    </m:f>
                  </m:oMath>
                </a14:m>
                <a:r>
                  <a:rPr lang="en-US" sz="2400" dirty="0" smtClean="0">
                    <a:solidFill>
                      <a:srgbClr val="002060"/>
                    </a:solidFill>
                    <a:latin typeface="Kalpurush" pitchFamily="2" charset="0"/>
                    <a:cs typeface="Kalpurush" pitchFamily="2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400" dirty="0">
                            <a:solidFill>
                              <a:srgbClr val="002060"/>
                            </a:solidFill>
                            <a:latin typeface="Kalpurush" pitchFamily="2" charset="0"/>
                            <a:cs typeface="Kalpurush" pitchFamily="2" charset="0"/>
                          </a:rPr>
                          <m:t>H</m:t>
                        </m:r>
                        <m:r>
                          <m:rPr>
                            <m:nor/>
                          </m:rPr>
                          <a:rPr lang="en-US" sz="2400" b="0" i="0" baseline="-25000" dirty="0" smtClean="0">
                            <a:solidFill>
                              <a:srgbClr val="002060"/>
                            </a:solidFill>
                            <a:latin typeface="Kalpurush" pitchFamily="2" charset="0"/>
                            <a:cs typeface="Kalpurush" pitchFamily="2" charset="0"/>
                          </a:rPr>
                          <m:t>2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400" dirty="0">
                            <a:solidFill>
                              <a:srgbClr val="002060"/>
                            </a:solidFill>
                            <a:latin typeface="Kalpurush" pitchFamily="2" charset="0"/>
                            <a:cs typeface="Kalpurush" pitchFamily="2" charset="0"/>
                          </a:rPr>
                          <m:t>t</m:t>
                        </m:r>
                        <m:r>
                          <m:rPr>
                            <m:nor/>
                          </m:rPr>
                          <a:rPr lang="en-US" sz="2400" b="0" i="0" baseline="-25000" dirty="0" smtClean="0">
                            <a:solidFill>
                              <a:srgbClr val="002060"/>
                            </a:solidFill>
                            <a:latin typeface="Kalpurush" pitchFamily="2" charset="0"/>
                            <a:cs typeface="Kalpurush" pitchFamily="2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400" dirty="0" smtClean="0">
                    <a:solidFill>
                      <a:srgbClr val="002060"/>
                    </a:solidFill>
                    <a:latin typeface="Kalpurush" pitchFamily="2" charset="0"/>
                    <a:cs typeface="Kalpurush" pitchFamily="2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400" dirty="0">
                            <a:solidFill>
                              <a:srgbClr val="002060"/>
                            </a:solidFill>
                            <a:latin typeface="Kalpurush" pitchFamily="2" charset="0"/>
                            <a:cs typeface="Kalpurush" pitchFamily="2" charset="0"/>
                          </a:rPr>
                          <m:t>H</m:t>
                        </m:r>
                        <m:r>
                          <m:rPr>
                            <m:nor/>
                          </m:rPr>
                          <a:rPr lang="en-US" sz="2400" b="0" i="0" baseline="-25000" dirty="0" smtClean="0">
                            <a:solidFill>
                              <a:srgbClr val="002060"/>
                            </a:solidFill>
                            <a:latin typeface="Kalpurush" pitchFamily="2" charset="0"/>
                            <a:cs typeface="Kalpurush" pitchFamily="2" charset="0"/>
                          </a:rPr>
                          <m:t>3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400" dirty="0">
                            <a:solidFill>
                              <a:srgbClr val="002060"/>
                            </a:solidFill>
                            <a:latin typeface="Kalpurush" pitchFamily="2" charset="0"/>
                            <a:cs typeface="Kalpurush" pitchFamily="2" charset="0"/>
                          </a:rPr>
                          <m:t>t</m:t>
                        </m:r>
                        <m:r>
                          <m:rPr>
                            <m:nor/>
                          </m:rPr>
                          <a:rPr lang="en-US" sz="2400" b="0" i="0" baseline="-25000" dirty="0" smtClean="0">
                            <a:solidFill>
                              <a:srgbClr val="002060"/>
                            </a:solidFill>
                            <a:latin typeface="Kalpurush" pitchFamily="2" charset="0"/>
                            <a:cs typeface="Kalpurush" pitchFamily="2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sz="2400" dirty="0" smtClean="0">
                    <a:solidFill>
                      <a:srgbClr val="002060"/>
                    </a:solidFill>
                    <a:latin typeface="Kalpurush" pitchFamily="2" charset="0"/>
                    <a:cs typeface="Kalpurush" pitchFamily="2" charset="0"/>
                  </a:rPr>
                  <a:t> = … … = </a:t>
                </a:r>
                <a:r>
                  <a:rPr lang="bn-IN" sz="2400" dirty="0" smtClean="0">
                    <a:solidFill>
                      <a:srgbClr val="002060"/>
                    </a:solidFill>
                    <a:latin typeface="Kalpurush" pitchFamily="2" charset="0"/>
                    <a:cs typeface="Kalpurush" pitchFamily="2" charset="0"/>
                  </a:rPr>
                  <a:t>ধ্রুবক। </a:t>
                </a:r>
                <a:endParaRPr lang="en-US" sz="2400" dirty="0">
                  <a:solidFill>
                    <a:srgbClr val="002060"/>
                  </a:solidFill>
                  <a:latin typeface="Kalpurush" pitchFamily="2" charset="0"/>
                  <a:cs typeface="Kalpurush" pitchFamily="2" charset="0"/>
                </a:endParaRP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9536" y="1534351"/>
                <a:ext cx="10680192" cy="4052007"/>
              </a:xfrm>
              <a:prstGeom prst="rect">
                <a:avLst/>
              </a:prstGeom>
              <a:blipFill rotWithShape="1">
                <a:blip r:embed="rId2"/>
                <a:stretch>
                  <a:fillRect l="-856" t="-1506" b="-12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Horizontal Scroll 3"/>
          <p:cNvSpPr/>
          <p:nvPr/>
        </p:nvSpPr>
        <p:spPr>
          <a:xfrm>
            <a:off x="3200405" y="94592"/>
            <a:ext cx="5502166" cy="1213945"/>
          </a:xfrm>
          <a:prstGeom prst="horizontalScroll">
            <a:avLst/>
          </a:prstGeom>
          <a:ln>
            <a:solidFill>
              <a:srgbClr val="7030A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600" b="1" dirty="0">
                <a:solidFill>
                  <a:srgbClr val="7030A0"/>
                </a:solidFill>
                <a:latin typeface="Kalpurush" pitchFamily="2" charset="0"/>
                <a:cs typeface="Kalpurush" pitchFamily="2" charset="0"/>
              </a:rPr>
              <a:t>তড়িৎ প্রবাহের তাপীয় ক্রিয়া </a:t>
            </a:r>
            <a:endParaRPr lang="en-US" sz="3600" dirty="0">
              <a:solidFill>
                <a:srgbClr val="7030A0"/>
              </a:solidFill>
              <a:latin typeface="Kalpurush" pitchFamily="2" charset="0"/>
              <a:cs typeface="Kalpurush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166571" y="6547215"/>
            <a:ext cx="19875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Prepared by Aminur Rahman</a:t>
            </a:r>
            <a:endParaRPr lang="en-US" sz="12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6147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566928" y="1485400"/>
                <a:ext cx="10698480" cy="520988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457200" indent="-457200">
                  <a:buFont typeface="Wingdings" pitchFamily="2" charset="2"/>
                  <a:buChar char="v"/>
                </a:pPr>
                <a:r>
                  <a:rPr lang="en-US" sz="2800" b="1" dirty="0" smtClean="0">
                    <a:solidFill>
                      <a:srgbClr val="002060"/>
                    </a:solidFill>
                    <a:latin typeface="Kalpurush" pitchFamily="2" charset="0"/>
                    <a:cs typeface="Kalpurush" pitchFamily="2" charset="0"/>
                  </a:rPr>
                  <a:t>R</a:t>
                </a:r>
                <a:r>
                  <a:rPr lang="bn-IN" sz="2800" b="1" dirty="0" smtClean="0">
                    <a:solidFill>
                      <a:srgbClr val="002060"/>
                    </a:solidFill>
                    <a:latin typeface="Kalpurush" pitchFamily="2" charset="0"/>
                    <a:cs typeface="Kalpurush" pitchFamily="2" charset="0"/>
                  </a:rPr>
                  <a:t> ওহম রোধের মধ্য দিয়ে অ্যাম্পিয়ার তড়িৎ প্রবাহ সেকেন্ড ধরে চললে উৎপন্ন তাপের পরিমাণ নির্নয়ঃ</a:t>
                </a:r>
              </a:p>
              <a:p>
                <a:r>
                  <a:rPr lang="en-US" sz="2400" dirty="0">
                    <a:solidFill>
                      <a:srgbClr val="002060"/>
                    </a:solidFill>
                    <a:latin typeface="Kalpurush" pitchFamily="2" charset="0"/>
                    <a:cs typeface="Kalpurush" pitchFamily="2" charset="0"/>
                  </a:rPr>
                  <a:t/>
                </a:r>
                <a:br>
                  <a:rPr lang="en-US" sz="2400" dirty="0">
                    <a:solidFill>
                      <a:srgbClr val="002060"/>
                    </a:solidFill>
                    <a:latin typeface="Kalpurush" pitchFamily="2" charset="0"/>
                    <a:cs typeface="Kalpurush" pitchFamily="2" charset="0"/>
                  </a:rPr>
                </a:br>
                <a:r>
                  <a:rPr lang="bn-IN" sz="2400" dirty="0" smtClean="0">
                    <a:solidFill>
                      <a:srgbClr val="002060"/>
                    </a:solidFill>
                    <a:latin typeface="Kalpurush" pitchFamily="2" charset="0"/>
                    <a:cs typeface="Kalpurush" pitchFamily="2" charset="0"/>
                  </a:rPr>
                  <a:t>ধরা যাক, </a:t>
                </a:r>
                <a:r>
                  <a:rPr lang="en-US" sz="2400" dirty="0" smtClean="0">
                    <a:solidFill>
                      <a:srgbClr val="002060"/>
                    </a:solidFill>
                    <a:latin typeface="Kalpurush" pitchFamily="2" charset="0"/>
                    <a:cs typeface="Kalpurush" pitchFamily="2" charset="0"/>
                  </a:rPr>
                  <a:t> </a:t>
                </a:r>
                <a:r>
                  <a:rPr lang="en-US" sz="2400" dirty="0">
                    <a:solidFill>
                      <a:srgbClr val="002060"/>
                    </a:solidFill>
                    <a:latin typeface="Kalpurush" pitchFamily="2" charset="0"/>
                    <a:cs typeface="Kalpurush" pitchFamily="2" charset="0"/>
                  </a:rPr>
                  <a:t>R </a:t>
                </a:r>
                <a:r>
                  <a:rPr lang="bn-IN" sz="2400" dirty="0" smtClean="0">
                    <a:solidFill>
                      <a:srgbClr val="002060"/>
                    </a:solidFill>
                    <a:latin typeface="Kalpurush" pitchFamily="2" charset="0"/>
                    <a:cs typeface="Kalpurush" pitchFamily="2" charset="0"/>
                  </a:rPr>
                  <a:t>ওহম রোধ বিশিষ্ট একটি পরিবাহীর দুই প্রান্তের বিভব পার্থক্য </a:t>
                </a:r>
                <a:r>
                  <a:rPr lang="en-US" sz="2400" dirty="0" smtClean="0">
                    <a:solidFill>
                      <a:srgbClr val="002060"/>
                    </a:solidFill>
                    <a:latin typeface="Kalpurush" pitchFamily="2" charset="0"/>
                    <a:cs typeface="Kalpurush" pitchFamily="2" charset="0"/>
                  </a:rPr>
                  <a:t>V</a:t>
                </a:r>
                <a:r>
                  <a:rPr lang="bn-IN" sz="2400" dirty="0" smtClean="0">
                    <a:solidFill>
                      <a:srgbClr val="002060"/>
                    </a:solidFill>
                    <a:latin typeface="Kalpurush" pitchFamily="2" charset="0"/>
                    <a:cs typeface="Kalpurush" pitchFamily="2" charset="0"/>
                  </a:rPr>
                  <a:t> ভোল্ট হলে এক প্রান্ত হতে অন্য প্রান্তে </a:t>
                </a:r>
                <a:r>
                  <a:rPr lang="en-US" sz="2400" dirty="0" smtClean="0">
                    <a:solidFill>
                      <a:srgbClr val="002060"/>
                    </a:solidFill>
                    <a:latin typeface="Kalpurush" pitchFamily="2" charset="0"/>
                    <a:cs typeface="Kalpurush" pitchFamily="2" charset="0"/>
                  </a:rPr>
                  <a:t>Q</a:t>
                </a:r>
                <a:r>
                  <a:rPr lang="bn-IN" sz="2400" dirty="0" smtClean="0">
                    <a:solidFill>
                      <a:srgbClr val="002060"/>
                    </a:solidFill>
                    <a:latin typeface="Kalpurush" pitchFamily="2" charset="0"/>
                    <a:cs typeface="Kalpurush" pitchFamily="2" charset="0"/>
                  </a:rPr>
                  <a:t> কুলম্ব চার্জ প্রবাহিত হতে সম্পন্ন কাজের পরিমাণ, </a:t>
                </a:r>
                <a:r>
                  <a:rPr lang="en-US" sz="2400" dirty="0" smtClean="0">
                    <a:solidFill>
                      <a:srgbClr val="002060"/>
                    </a:solidFill>
                    <a:latin typeface="Kalpurush" pitchFamily="2" charset="0"/>
                    <a:cs typeface="Kalpurush" pitchFamily="2" charset="0"/>
                  </a:rPr>
                  <a:t> </a:t>
                </a:r>
              </a:p>
              <a:p>
                <a:r>
                  <a:rPr lang="en-US" sz="2400" dirty="0" smtClean="0">
                    <a:solidFill>
                      <a:srgbClr val="002060"/>
                    </a:solidFill>
                    <a:latin typeface="Kalpurush" pitchFamily="2" charset="0"/>
                    <a:cs typeface="Kalpurush" pitchFamily="2" charset="0"/>
                  </a:rPr>
                  <a:t>          W= </a:t>
                </a:r>
                <a:r>
                  <a:rPr lang="en-US" sz="2400" dirty="0">
                    <a:solidFill>
                      <a:srgbClr val="002060"/>
                    </a:solidFill>
                    <a:latin typeface="Kalpurush" pitchFamily="2" charset="0"/>
                    <a:cs typeface="Kalpurush" pitchFamily="2" charset="0"/>
                  </a:rPr>
                  <a:t>VQ </a:t>
                </a:r>
                <a:r>
                  <a:rPr lang="bn-IN" sz="2400" dirty="0" smtClean="0">
                    <a:solidFill>
                      <a:srgbClr val="002060"/>
                    </a:solidFill>
                    <a:latin typeface="Kalpurush" pitchFamily="2" charset="0"/>
                    <a:cs typeface="Kalpurush" pitchFamily="2" charset="0"/>
                  </a:rPr>
                  <a:t>জুল</a:t>
                </a:r>
                <a:r>
                  <a:rPr lang="en-US" sz="2400" dirty="0" smtClean="0">
                    <a:solidFill>
                      <a:srgbClr val="002060"/>
                    </a:solidFill>
                    <a:latin typeface="Kalpurush" pitchFamily="2" charset="0"/>
                    <a:cs typeface="Kalpurush" pitchFamily="2" charset="0"/>
                  </a:rPr>
                  <a:t> ………………..(</a:t>
                </a:r>
                <a:r>
                  <a:rPr lang="en-US" sz="2400" dirty="0">
                    <a:solidFill>
                      <a:srgbClr val="002060"/>
                    </a:solidFill>
                    <a:latin typeface="Kalpurush" pitchFamily="2" charset="0"/>
                    <a:cs typeface="Kalpurush" pitchFamily="2" charset="0"/>
                  </a:rPr>
                  <a:t>1</a:t>
                </a:r>
                <a:r>
                  <a:rPr lang="en-US" sz="2400" dirty="0" smtClean="0">
                    <a:solidFill>
                      <a:srgbClr val="002060"/>
                    </a:solidFill>
                    <a:latin typeface="Kalpurush" pitchFamily="2" charset="0"/>
                    <a:cs typeface="Kalpurush" pitchFamily="2" charset="0"/>
                  </a:rPr>
                  <a:t>)</a:t>
                </a:r>
                <a:r>
                  <a:rPr lang="bn-IN" sz="2400" dirty="0" smtClean="0">
                    <a:solidFill>
                      <a:srgbClr val="002060"/>
                    </a:solidFill>
                    <a:latin typeface="Kalpurush" pitchFamily="2" charset="0"/>
                    <a:cs typeface="Kalpurush" pitchFamily="2" charset="0"/>
                  </a:rPr>
                  <a:t> </a:t>
                </a:r>
                <a:r>
                  <a:rPr lang="en-US" sz="2400" dirty="0">
                    <a:solidFill>
                      <a:srgbClr val="002060"/>
                    </a:solidFill>
                    <a:latin typeface="Kalpurush" pitchFamily="2" charset="0"/>
                    <a:cs typeface="Kalpurush" pitchFamily="2" charset="0"/>
                  </a:rPr>
                  <a:t/>
                </a:r>
                <a:br>
                  <a:rPr lang="en-US" sz="2400" dirty="0">
                    <a:solidFill>
                      <a:srgbClr val="002060"/>
                    </a:solidFill>
                    <a:latin typeface="Kalpurush" pitchFamily="2" charset="0"/>
                    <a:cs typeface="Kalpurush" pitchFamily="2" charset="0"/>
                  </a:rPr>
                </a:br>
                <a:endParaRPr lang="en-US" sz="2400" dirty="0" smtClean="0">
                  <a:solidFill>
                    <a:srgbClr val="002060"/>
                  </a:solidFill>
                  <a:latin typeface="Kalpurush" pitchFamily="2" charset="0"/>
                  <a:cs typeface="Kalpurush" pitchFamily="2" charset="0"/>
                </a:endParaRPr>
              </a:p>
              <a:p>
                <a:r>
                  <a:rPr lang="bn-IN" sz="2400" dirty="0" smtClean="0">
                    <a:solidFill>
                      <a:srgbClr val="002060"/>
                    </a:solidFill>
                    <a:latin typeface="Kalpurush" pitchFamily="2" charset="0"/>
                    <a:cs typeface="Kalpurush" pitchFamily="2" charset="0"/>
                  </a:rPr>
                  <a:t>যদি</a:t>
                </a:r>
                <a:r>
                  <a:rPr lang="en-US" sz="2400" dirty="0" smtClean="0">
                    <a:solidFill>
                      <a:srgbClr val="002060"/>
                    </a:solidFill>
                    <a:latin typeface="Kalpurush" pitchFamily="2" charset="0"/>
                    <a:cs typeface="Kalpurush" pitchFamily="2" charset="0"/>
                  </a:rPr>
                  <a:t> t</a:t>
                </a:r>
                <a:r>
                  <a:rPr lang="bn-IN" sz="2400" dirty="0" smtClean="0">
                    <a:solidFill>
                      <a:srgbClr val="002060"/>
                    </a:solidFill>
                    <a:latin typeface="Kalpurush" pitchFamily="2" charset="0"/>
                    <a:cs typeface="Kalpurush" pitchFamily="2" charset="0"/>
                  </a:rPr>
                  <a:t> সময়ে </a:t>
                </a:r>
                <a:r>
                  <a:rPr lang="en-US" sz="2400" dirty="0" smtClean="0">
                    <a:solidFill>
                      <a:srgbClr val="002060"/>
                    </a:solidFill>
                    <a:latin typeface="Kalpurush" pitchFamily="2" charset="0"/>
                    <a:cs typeface="Kalpurush" pitchFamily="2" charset="0"/>
                  </a:rPr>
                  <a:t>Q </a:t>
                </a:r>
                <a:r>
                  <a:rPr lang="bn-IN" sz="2400" dirty="0" smtClean="0">
                    <a:solidFill>
                      <a:srgbClr val="002060"/>
                    </a:solidFill>
                    <a:latin typeface="Kalpurush" pitchFamily="2" charset="0"/>
                    <a:cs typeface="Kalpurush" pitchFamily="2" charset="0"/>
                  </a:rPr>
                  <a:t>কুলম্ব চার্জ প্রবাহিত হওয়ার ফলে প্রবাহমাত্রা</a:t>
                </a:r>
                <a:r>
                  <a:rPr lang="en-US" sz="2400" dirty="0" smtClean="0">
                    <a:solidFill>
                      <a:srgbClr val="002060"/>
                    </a:solidFill>
                    <a:latin typeface="Kalpurush" pitchFamily="2" charset="0"/>
                    <a:cs typeface="Kalpurush" pitchFamily="2" charset="0"/>
                  </a:rPr>
                  <a:t> I</a:t>
                </a:r>
                <a:r>
                  <a:rPr lang="bn-IN" sz="2400" dirty="0" smtClean="0">
                    <a:solidFill>
                      <a:srgbClr val="002060"/>
                    </a:solidFill>
                    <a:latin typeface="Kalpurush" pitchFamily="2" charset="0"/>
                    <a:cs typeface="Kalpurush" pitchFamily="2" charset="0"/>
                  </a:rPr>
                  <a:t> হয় তবে</a:t>
                </a:r>
                <a:r>
                  <a:rPr lang="en-US" sz="2400" dirty="0" smtClean="0">
                    <a:solidFill>
                      <a:srgbClr val="002060"/>
                    </a:solidFill>
                    <a:latin typeface="Kalpurush" pitchFamily="2" charset="0"/>
                    <a:cs typeface="Kalpurush" pitchFamily="2" charset="0"/>
                  </a:rPr>
                  <a:t>,</a:t>
                </a:r>
                <a:r>
                  <a:rPr lang="bn-IN" sz="2400" dirty="0" smtClean="0">
                    <a:solidFill>
                      <a:srgbClr val="002060"/>
                    </a:solidFill>
                    <a:latin typeface="Kalpurush" pitchFamily="2" charset="0"/>
                    <a:cs typeface="Kalpurush" pitchFamily="2" charset="0"/>
                  </a:rPr>
                  <a:t> </a:t>
                </a:r>
                <a:r>
                  <a:rPr lang="en-US" sz="2400" dirty="0" smtClean="0">
                    <a:solidFill>
                      <a:srgbClr val="002060"/>
                    </a:solidFill>
                    <a:latin typeface="Kalpurush" pitchFamily="2" charset="0"/>
                    <a:cs typeface="Kalpurush" pitchFamily="2" charset="0"/>
                  </a:rPr>
                  <a:t>Q </a:t>
                </a:r>
                <a:r>
                  <a:rPr lang="en-US" sz="2400" dirty="0">
                    <a:solidFill>
                      <a:srgbClr val="002060"/>
                    </a:solidFill>
                    <a:latin typeface="Kalpurush" pitchFamily="2" charset="0"/>
                    <a:cs typeface="Kalpurush" pitchFamily="2" charset="0"/>
                  </a:rPr>
                  <a:t>= It </a:t>
                </a:r>
                <a:endParaRPr lang="en-US" sz="2400" dirty="0" smtClean="0">
                  <a:solidFill>
                    <a:srgbClr val="002060"/>
                  </a:solidFill>
                  <a:latin typeface="Kalpurush" pitchFamily="2" charset="0"/>
                  <a:cs typeface="Kalpurush" pitchFamily="2" charset="0"/>
                </a:endParaRPr>
              </a:p>
              <a:p>
                <a:r>
                  <a:rPr lang="en-US" sz="2400" dirty="0" smtClean="0">
                    <a:solidFill>
                      <a:srgbClr val="002060"/>
                    </a:solidFill>
                    <a:latin typeface="Kalpurush" pitchFamily="2" charset="0"/>
                    <a:cs typeface="Kalpurush" pitchFamily="2" charset="0"/>
                  </a:rPr>
                  <a:t>          W = IR . It </a:t>
                </a:r>
                <a:r>
                  <a:rPr lang="bn-IN" sz="2400" dirty="0" smtClean="0">
                    <a:solidFill>
                      <a:srgbClr val="002060"/>
                    </a:solidFill>
                    <a:latin typeface="Kalpurush" pitchFamily="2" charset="0"/>
                    <a:cs typeface="Kalpurush" pitchFamily="2" charset="0"/>
                  </a:rPr>
                  <a:t>জুল </a:t>
                </a:r>
                <a:endParaRPr lang="en-US" sz="2400" dirty="0" smtClean="0">
                  <a:solidFill>
                    <a:srgbClr val="002060"/>
                  </a:solidFill>
                  <a:latin typeface="Kalpurush" pitchFamily="2" charset="0"/>
                  <a:cs typeface="Kalpurush" pitchFamily="2" charset="0"/>
                </a:endParaRPr>
              </a:p>
              <a:p>
                <a:r>
                  <a:rPr lang="en-US" sz="2400" dirty="0" smtClean="0">
                    <a:solidFill>
                      <a:srgbClr val="002060"/>
                    </a:solidFill>
                    <a:latin typeface="Kalpurush" pitchFamily="2" charset="0"/>
                    <a:cs typeface="Kalpurush" pitchFamily="2" charset="0"/>
                  </a:rPr>
                  <a:t>          W = </a:t>
                </a:r>
                <a:r>
                  <a:rPr lang="en-US" sz="2400" dirty="0">
                    <a:solidFill>
                      <a:srgbClr val="002060"/>
                    </a:solidFill>
                    <a:latin typeface="Kalpurush" pitchFamily="2" charset="0"/>
                    <a:cs typeface="Kalpurush" pitchFamily="2" charset="0"/>
                  </a:rPr>
                  <a:t>I</a:t>
                </a:r>
                <a:r>
                  <a:rPr lang="en-US" sz="2400" baseline="30000" dirty="0">
                    <a:solidFill>
                      <a:srgbClr val="002060"/>
                    </a:solidFill>
                    <a:latin typeface="Kalpurush" pitchFamily="2" charset="0"/>
                    <a:cs typeface="Kalpurush" pitchFamily="2" charset="0"/>
                  </a:rPr>
                  <a:t>2</a:t>
                </a:r>
                <a:r>
                  <a:rPr lang="en-US" sz="2400" dirty="0">
                    <a:solidFill>
                      <a:srgbClr val="002060"/>
                    </a:solidFill>
                    <a:latin typeface="Kalpurush" pitchFamily="2" charset="0"/>
                    <a:cs typeface="Kalpurush" pitchFamily="2" charset="0"/>
                  </a:rPr>
                  <a:t>R t </a:t>
                </a:r>
                <a:r>
                  <a:rPr lang="bn-IN" sz="2400" dirty="0" smtClean="0">
                    <a:solidFill>
                      <a:srgbClr val="002060"/>
                    </a:solidFill>
                    <a:latin typeface="Kalpurush" pitchFamily="2" charset="0"/>
                    <a:cs typeface="Kalpurush" pitchFamily="2" charset="0"/>
                  </a:rPr>
                  <a:t>জুল </a:t>
                </a:r>
                <a:r>
                  <a:rPr lang="en-US" sz="2400" dirty="0" smtClean="0">
                    <a:solidFill>
                      <a:srgbClr val="002060"/>
                    </a:solidFill>
                    <a:latin typeface="Kalpurush" pitchFamily="2" charset="0"/>
                    <a:cs typeface="Kalpurush" pitchFamily="2" charset="0"/>
                  </a:rPr>
                  <a:t>………………2)</a:t>
                </a:r>
                <a:r>
                  <a:rPr lang="en-US" sz="2400" dirty="0">
                    <a:solidFill>
                      <a:srgbClr val="002060"/>
                    </a:solidFill>
                    <a:latin typeface="Kalpurush" pitchFamily="2" charset="0"/>
                    <a:cs typeface="Kalpurush" pitchFamily="2" charset="0"/>
                  </a:rPr>
                  <a:t/>
                </a:r>
                <a:br>
                  <a:rPr lang="en-US" sz="2400" dirty="0">
                    <a:solidFill>
                      <a:srgbClr val="002060"/>
                    </a:solidFill>
                    <a:latin typeface="Kalpurush" pitchFamily="2" charset="0"/>
                    <a:cs typeface="Kalpurush" pitchFamily="2" charset="0"/>
                  </a:rPr>
                </a:br>
                <a:r>
                  <a:rPr lang="bn-IN" sz="2400" dirty="0" smtClean="0">
                    <a:solidFill>
                      <a:srgbClr val="002060"/>
                    </a:solidFill>
                    <a:latin typeface="Kalpurush" pitchFamily="2" charset="0"/>
                    <a:cs typeface="Kalpurush" pitchFamily="2" charset="0"/>
                  </a:rPr>
                  <a:t>জুলের সূত্রানুসারে</a:t>
                </a:r>
                <a:r>
                  <a:rPr lang="en-US" sz="2400" dirty="0" smtClean="0">
                    <a:solidFill>
                      <a:srgbClr val="002060"/>
                    </a:solidFill>
                    <a:latin typeface="Kalpurush" pitchFamily="2" charset="0"/>
                    <a:cs typeface="Kalpurush" pitchFamily="2" charset="0"/>
                  </a:rPr>
                  <a:t>, W </a:t>
                </a:r>
                <a:r>
                  <a:rPr lang="el-GR" sz="2400" dirty="0" smtClean="0">
                    <a:solidFill>
                      <a:srgbClr val="002060"/>
                    </a:solidFill>
                    <a:latin typeface="Times New Roman"/>
                    <a:cs typeface="Kalpurush" pitchFamily="2" charset="0"/>
                  </a:rPr>
                  <a:t>α</a:t>
                </a:r>
                <a:r>
                  <a:rPr lang="en-US" sz="2400" dirty="0" smtClean="0">
                    <a:solidFill>
                      <a:srgbClr val="002060"/>
                    </a:solidFill>
                    <a:latin typeface="Kalpurush" pitchFamily="2" charset="0"/>
                    <a:cs typeface="Kalpurush" pitchFamily="2" charset="0"/>
                  </a:rPr>
                  <a:t> </a:t>
                </a:r>
                <a:r>
                  <a:rPr lang="en-US" sz="2400" dirty="0">
                    <a:solidFill>
                      <a:srgbClr val="002060"/>
                    </a:solidFill>
                    <a:latin typeface="Kalpurush" pitchFamily="2" charset="0"/>
                    <a:cs typeface="Kalpurush" pitchFamily="2" charset="0"/>
                  </a:rPr>
                  <a:t>H </a:t>
                </a:r>
                <a:r>
                  <a:rPr lang="bn-IN" sz="2400" dirty="0" smtClean="0">
                    <a:solidFill>
                      <a:srgbClr val="002060"/>
                    </a:solidFill>
                    <a:latin typeface="Kalpurush" pitchFamily="2" charset="0"/>
                    <a:cs typeface="Kalpurush" pitchFamily="2" charset="0"/>
                  </a:rPr>
                  <a:t>বা,</a:t>
                </a:r>
                <a:r>
                  <a:rPr lang="en-US" sz="2400" dirty="0" smtClean="0">
                    <a:solidFill>
                      <a:srgbClr val="002060"/>
                    </a:solidFill>
                    <a:latin typeface="Kalpurush" pitchFamily="2" charset="0"/>
                    <a:cs typeface="Kalpurush" pitchFamily="2" charset="0"/>
                  </a:rPr>
                  <a:t> </a:t>
                </a:r>
                <a:r>
                  <a:rPr lang="en-US" sz="2400" dirty="0">
                    <a:solidFill>
                      <a:srgbClr val="002060"/>
                    </a:solidFill>
                    <a:latin typeface="Kalpurush" pitchFamily="2" charset="0"/>
                    <a:cs typeface="Kalpurush" pitchFamily="2" charset="0"/>
                  </a:rPr>
                  <a:t>W </a:t>
                </a:r>
                <a:r>
                  <a:rPr lang="en-US" sz="2400" dirty="0" smtClean="0">
                    <a:solidFill>
                      <a:srgbClr val="002060"/>
                    </a:solidFill>
                    <a:latin typeface="Kalpurush" pitchFamily="2" charset="0"/>
                    <a:cs typeface="Kalpurush" pitchFamily="2" charset="0"/>
                  </a:rPr>
                  <a:t>= </a:t>
                </a:r>
                <a:r>
                  <a:rPr lang="en-US" sz="2400" dirty="0">
                    <a:solidFill>
                      <a:srgbClr val="002060"/>
                    </a:solidFill>
                    <a:latin typeface="Kalpurush" pitchFamily="2" charset="0"/>
                    <a:cs typeface="Kalpurush" pitchFamily="2" charset="0"/>
                  </a:rPr>
                  <a:t>JH </a:t>
                </a:r>
                <a:r>
                  <a:rPr lang="en-US" sz="2400" dirty="0" smtClean="0">
                    <a:solidFill>
                      <a:srgbClr val="002060"/>
                    </a:solidFill>
                    <a:latin typeface="Kalpurush" pitchFamily="2" charset="0"/>
                    <a:cs typeface="Kalpurush" pitchFamily="2" charset="0"/>
                  </a:rPr>
                  <a:t>…………..3</a:t>
                </a:r>
                <a:r>
                  <a:rPr lang="en-US" sz="2400" dirty="0">
                    <a:solidFill>
                      <a:srgbClr val="002060"/>
                    </a:solidFill>
                    <a:latin typeface="Kalpurush" pitchFamily="2" charset="0"/>
                    <a:cs typeface="Kalpurush" pitchFamily="2" charset="0"/>
                  </a:rPr>
                  <a:t>) </a:t>
                </a:r>
                <a:endParaRPr lang="en-US" sz="2400" dirty="0" smtClean="0">
                  <a:solidFill>
                    <a:srgbClr val="002060"/>
                  </a:solidFill>
                  <a:latin typeface="Kalpurush" pitchFamily="2" charset="0"/>
                  <a:cs typeface="Kalpurush" pitchFamily="2" charset="0"/>
                </a:endParaRPr>
              </a:p>
              <a:p>
                <a:r>
                  <a:rPr lang="en-US" sz="2400" dirty="0" smtClean="0">
                    <a:solidFill>
                      <a:srgbClr val="002060"/>
                    </a:solidFill>
                    <a:latin typeface="Kalpurush" pitchFamily="2" charset="0"/>
                    <a:cs typeface="Kalpurush" pitchFamily="2" charset="0"/>
                  </a:rPr>
                  <a:t>          JH = </a:t>
                </a:r>
                <a:r>
                  <a:rPr lang="en-US" sz="2400" dirty="0">
                    <a:solidFill>
                      <a:srgbClr val="002060"/>
                    </a:solidFill>
                    <a:latin typeface="Kalpurush" pitchFamily="2" charset="0"/>
                    <a:cs typeface="Kalpurush" pitchFamily="2" charset="0"/>
                  </a:rPr>
                  <a:t>I</a:t>
                </a:r>
                <a:r>
                  <a:rPr lang="en-US" sz="2400" baseline="30000" dirty="0">
                    <a:solidFill>
                      <a:srgbClr val="002060"/>
                    </a:solidFill>
                    <a:latin typeface="Kalpurush" pitchFamily="2" charset="0"/>
                    <a:cs typeface="Kalpurush" pitchFamily="2" charset="0"/>
                  </a:rPr>
                  <a:t>2</a:t>
                </a:r>
                <a:r>
                  <a:rPr lang="en-US" sz="2400" dirty="0">
                    <a:solidFill>
                      <a:srgbClr val="002060"/>
                    </a:solidFill>
                    <a:latin typeface="Kalpurush" pitchFamily="2" charset="0"/>
                    <a:cs typeface="Kalpurush" pitchFamily="2" charset="0"/>
                  </a:rPr>
                  <a:t>R </a:t>
                </a:r>
                <a:r>
                  <a:rPr lang="en-US" sz="2400" dirty="0" smtClean="0">
                    <a:solidFill>
                      <a:srgbClr val="002060"/>
                    </a:solidFill>
                    <a:latin typeface="Kalpurush" pitchFamily="2" charset="0"/>
                    <a:cs typeface="Kalpurush" pitchFamily="2" charset="0"/>
                  </a:rPr>
                  <a:t>t</a:t>
                </a:r>
              </a:p>
              <a:p>
                <a:r>
                  <a:rPr lang="en-US" sz="2400" dirty="0" smtClean="0">
                    <a:solidFill>
                      <a:srgbClr val="002060"/>
                    </a:solidFill>
                    <a:latin typeface="Kalpurush" pitchFamily="2" charset="0"/>
                    <a:cs typeface="Kalpurush" pitchFamily="2" charset="0"/>
                  </a:rPr>
                  <a:t>            H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𝐼</m:t>
                        </m:r>
                        <m:r>
                          <a:rPr lang="en-US" sz="2400" b="0" i="1" baseline="3000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𝑅𝑡</m:t>
                        </m:r>
                      </m:num>
                      <m:den>
                        <m:r>
                          <a:rPr lang="en-US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𝐽</m:t>
                        </m:r>
                      </m:den>
                    </m:f>
                  </m:oMath>
                </a14:m>
                <a:r>
                  <a:rPr lang="en-US" sz="2400" dirty="0" smtClean="0">
                    <a:solidFill>
                      <a:srgbClr val="002060"/>
                    </a:solidFill>
                    <a:latin typeface="Kalpurush" pitchFamily="2" charset="0"/>
                    <a:cs typeface="Kalpurush" pitchFamily="2" charset="0"/>
                  </a:rPr>
                  <a:t> 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𝐼</m:t>
                        </m:r>
                        <m:r>
                          <a:rPr lang="en-US" sz="2400" i="1" baseline="3000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24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𝑅𝑡</m:t>
                        </m:r>
                      </m:num>
                      <m:den>
                        <m:r>
                          <a:rPr lang="en-US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US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en-US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400" dirty="0" smtClean="0">
                    <a:solidFill>
                      <a:srgbClr val="002060"/>
                    </a:solidFill>
                    <a:latin typeface="Kalpurush" pitchFamily="2" charset="0"/>
                    <a:cs typeface="Kalpurush" pitchFamily="2" charset="0"/>
                  </a:rPr>
                  <a:t> = 0.24 I</a:t>
                </a:r>
                <a:r>
                  <a:rPr lang="en-US" sz="2400" baseline="30000" dirty="0" smtClean="0">
                    <a:solidFill>
                      <a:srgbClr val="002060"/>
                    </a:solidFill>
                    <a:latin typeface="Kalpurush" pitchFamily="2" charset="0"/>
                    <a:cs typeface="Kalpurush" pitchFamily="2" charset="0"/>
                  </a:rPr>
                  <a:t>2</a:t>
                </a:r>
                <a:r>
                  <a:rPr lang="en-US" sz="2400" dirty="0" smtClean="0">
                    <a:solidFill>
                      <a:srgbClr val="002060"/>
                    </a:solidFill>
                    <a:latin typeface="Kalpurush" pitchFamily="2" charset="0"/>
                    <a:cs typeface="Kalpurush" pitchFamily="2" charset="0"/>
                  </a:rPr>
                  <a:t>R t </a:t>
                </a:r>
                <a:r>
                  <a:rPr lang="bn-IN" sz="2400" dirty="0" smtClean="0">
                    <a:solidFill>
                      <a:srgbClr val="002060"/>
                    </a:solidFill>
                    <a:latin typeface="Kalpurush" pitchFamily="2" charset="0"/>
                    <a:cs typeface="Kalpurush" pitchFamily="2" charset="0"/>
                  </a:rPr>
                  <a:t>জুল/ক্যালরি। </a:t>
                </a:r>
                <a:endParaRPr lang="en-US" sz="2400" dirty="0">
                  <a:solidFill>
                    <a:srgbClr val="002060"/>
                  </a:solidFill>
                  <a:latin typeface="Kalpurush" pitchFamily="2" charset="0"/>
                  <a:cs typeface="Kalpurush" pitchFamily="2" charset="0"/>
                </a:endParaRP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6928" y="1485400"/>
                <a:ext cx="10698480" cy="5209888"/>
              </a:xfrm>
              <a:prstGeom prst="rect">
                <a:avLst/>
              </a:prstGeom>
              <a:blipFill rotWithShape="1">
                <a:blip r:embed="rId2"/>
                <a:stretch>
                  <a:fillRect l="-969" t="-1288" b="-1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biLevel thresh="75000"/>
          </a:blip>
          <a:srcRect l="2441"/>
          <a:stretch/>
        </p:blipFill>
        <p:spPr>
          <a:xfrm>
            <a:off x="8094651" y="4586587"/>
            <a:ext cx="3565668" cy="2160461"/>
          </a:xfrm>
          <a:prstGeom prst="rect">
            <a:avLst/>
          </a:prstGeom>
        </p:spPr>
      </p:pic>
      <p:sp>
        <p:nvSpPr>
          <p:cNvPr id="6" name="Horizontal Scroll 5"/>
          <p:cNvSpPr/>
          <p:nvPr/>
        </p:nvSpPr>
        <p:spPr>
          <a:xfrm>
            <a:off x="3200405" y="94592"/>
            <a:ext cx="5502166" cy="1213945"/>
          </a:xfrm>
          <a:prstGeom prst="horizontalScroll">
            <a:avLst/>
          </a:prstGeom>
          <a:ln>
            <a:solidFill>
              <a:srgbClr val="7030A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600" b="1" dirty="0">
                <a:solidFill>
                  <a:srgbClr val="7030A0"/>
                </a:solidFill>
                <a:latin typeface="Kalpurush" pitchFamily="2" charset="0"/>
                <a:cs typeface="Kalpurush" pitchFamily="2" charset="0"/>
              </a:rPr>
              <a:t>তড়িৎ প্রবাহের তাপীয় ক্রিয়া </a:t>
            </a:r>
            <a:endParaRPr lang="en-US" sz="3600" dirty="0">
              <a:solidFill>
                <a:srgbClr val="7030A0"/>
              </a:solidFill>
              <a:latin typeface="Kalpurush" pitchFamily="2" charset="0"/>
              <a:cs typeface="Kalpurush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166571" y="6547215"/>
            <a:ext cx="19875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Prepared by Aminur Rahman</a:t>
            </a:r>
            <a:endParaRPr lang="en-US" sz="12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2436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7918" y="1330269"/>
            <a:ext cx="1147540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2800" b="1" dirty="0" smtClean="0">
                <a:solidFill>
                  <a:srgbClr val="7030A0"/>
                </a:solidFill>
                <a:latin typeface="Kalpurush" pitchFamily="2" charset="0"/>
                <a:cs typeface="Kalpurush" pitchFamily="2" charset="0"/>
              </a:rPr>
              <a:t>উদাহরণঃ</a:t>
            </a:r>
            <a:r>
              <a:rPr lang="bn-IN" sz="2800" dirty="0" smtClean="0">
                <a:solidFill>
                  <a:srgbClr val="7030A0"/>
                </a:solidFill>
                <a:latin typeface="Kalpurush" pitchFamily="2" charset="0"/>
                <a:cs typeface="Kalpurush" pitchFamily="2" charset="0"/>
              </a:rPr>
              <a:t> একটি </a:t>
            </a:r>
            <a:r>
              <a:rPr lang="en-US" sz="2800" dirty="0" smtClean="0">
                <a:solidFill>
                  <a:srgbClr val="7030A0"/>
                </a:solidFill>
                <a:latin typeface="Kalpurush" pitchFamily="2" charset="0"/>
                <a:cs typeface="Kalpurush" pitchFamily="2" charset="0"/>
              </a:rPr>
              <a:t>100W </a:t>
            </a:r>
            <a:r>
              <a:rPr lang="bn-IN" sz="2800" dirty="0" smtClean="0">
                <a:solidFill>
                  <a:srgbClr val="7030A0"/>
                </a:solidFill>
                <a:latin typeface="Kalpurush" pitchFamily="2" charset="0"/>
                <a:cs typeface="Kalpurush" pitchFamily="2" charset="0"/>
              </a:rPr>
              <a:t> এর নিমজ্জক উত্তাপক </a:t>
            </a:r>
            <a:r>
              <a:rPr lang="en-US" sz="2800" dirty="0" smtClean="0">
                <a:solidFill>
                  <a:srgbClr val="7030A0"/>
                </a:solidFill>
                <a:latin typeface="Kalpurush" pitchFamily="2" charset="0"/>
                <a:cs typeface="Kalpurush" pitchFamily="2" charset="0"/>
              </a:rPr>
              <a:t>7</a:t>
            </a:r>
            <a:r>
              <a:rPr lang="bn-IN" sz="2800" dirty="0" smtClean="0">
                <a:solidFill>
                  <a:srgbClr val="7030A0"/>
                </a:solidFill>
                <a:latin typeface="Kalpurush" pitchFamily="2" charset="0"/>
                <a:cs typeface="Kalpurush" pitchFamily="2" charset="0"/>
              </a:rPr>
              <a:t> মিনিটে </a:t>
            </a:r>
            <a:r>
              <a:rPr lang="en-US" sz="2800" dirty="0" smtClean="0">
                <a:solidFill>
                  <a:srgbClr val="7030A0"/>
                </a:solidFill>
                <a:latin typeface="Kalpurush" pitchFamily="2" charset="0"/>
                <a:cs typeface="Kalpurush" pitchFamily="2" charset="0"/>
              </a:rPr>
              <a:t>1 </a:t>
            </a:r>
            <a:r>
              <a:rPr lang="bn-IN" sz="2800" dirty="0" smtClean="0">
                <a:solidFill>
                  <a:srgbClr val="7030A0"/>
                </a:solidFill>
                <a:latin typeface="Kalpurush" pitchFamily="2" charset="0"/>
                <a:cs typeface="Kalpurush" pitchFamily="2" charset="0"/>
              </a:rPr>
              <a:t>লিটার পানির তাপমাত্রা </a:t>
            </a:r>
            <a:r>
              <a:rPr lang="en-US" sz="2800" dirty="0" smtClean="0">
                <a:solidFill>
                  <a:srgbClr val="7030A0"/>
                </a:solidFill>
                <a:latin typeface="Kalpurush" pitchFamily="2" charset="0"/>
                <a:cs typeface="Kalpurush" pitchFamily="2" charset="0"/>
              </a:rPr>
              <a:t>30ºC</a:t>
            </a:r>
            <a:r>
              <a:rPr lang="bn-IN" sz="2800" dirty="0" smtClean="0">
                <a:solidFill>
                  <a:srgbClr val="7030A0"/>
                </a:solidFill>
                <a:latin typeface="Kalpurush" pitchFamily="2" charset="0"/>
                <a:cs typeface="Kalpurush" pitchFamily="2" charset="0"/>
              </a:rPr>
              <a:t> থেকে </a:t>
            </a:r>
            <a:r>
              <a:rPr lang="en-US" sz="2800" dirty="0" smtClean="0">
                <a:solidFill>
                  <a:srgbClr val="7030A0"/>
                </a:solidFill>
                <a:latin typeface="Kalpurush" pitchFamily="2" charset="0"/>
                <a:cs typeface="Kalpurush" pitchFamily="2" charset="0"/>
              </a:rPr>
              <a:t>40ºC</a:t>
            </a:r>
            <a:r>
              <a:rPr lang="bn-IN" sz="2800" dirty="0" smtClean="0">
                <a:solidFill>
                  <a:srgbClr val="7030A0"/>
                </a:solidFill>
                <a:latin typeface="Kalpurush" pitchFamily="2" charset="0"/>
                <a:cs typeface="Kalpurush" pitchFamily="2" charset="0"/>
              </a:rPr>
              <a:t> পর্যন্ত বৃদ্ধি করে। </a:t>
            </a:r>
            <a:r>
              <a:rPr lang="en-US" sz="2800" dirty="0" smtClean="0">
                <a:solidFill>
                  <a:srgbClr val="7030A0"/>
                </a:solidFill>
                <a:latin typeface="Kalpurush" pitchFamily="2" charset="0"/>
                <a:cs typeface="Kalpurush" pitchFamily="2" charset="0"/>
              </a:rPr>
              <a:t>J </a:t>
            </a:r>
            <a:r>
              <a:rPr lang="bn-IN" sz="2800" dirty="0" smtClean="0">
                <a:solidFill>
                  <a:srgbClr val="7030A0"/>
                </a:solidFill>
                <a:latin typeface="Kalpurush" pitchFamily="2" charset="0"/>
                <a:cs typeface="Kalpurush" pitchFamily="2" charset="0"/>
              </a:rPr>
              <a:t>এর মান নির্ণয় কর। </a:t>
            </a:r>
            <a:endParaRPr lang="en-US" sz="1400" dirty="0">
              <a:solidFill>
                <a:srgbClr val="7030A0"/>
              </a:solidFill>
              <a:latin typeface="Kalpurush" pitchFamily="2" charset="0"/>
              <a:cs typeface="Kalpurush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5900"/>
                    </a14:imgEffect>
                    <a14:imgEffect>
                      <a14:saturation sat="200000"/>
                    </a14:imgEffect>
                  </a14:imgLayer>
                </a14:imgProps>
              </a:ext>
            </a:extLst>
          </a:blip>
          <a:srcRect t="2313"/>
          <a:stretch/>
        </p:blipFill>
        <p:spPr>
          <a:xfrm>
            <a:off x="777061" y="2286001"/>
            <a:ext cx="10195739" cy="4504775"/>
          </a:xfrm>
          <a:prstGeom prst="rect">
            <a:avLst/>
          </a:prstGeom>
        </p:spPr>
      </p:pic>
      <p:sp>
        <p:nvSpPr>
          <p:cNvPr id="4" name="Horizontal Scroll 3"/>
          <p:cNvSpPr/>
          <p:nvPr/>
        </p:nvSpPr>
        <p:spPr>
          <a:xfrm>
            <a:off x="3200405" y="94592"/>
            <a:ext cx="5502166" cy="1213945"/>
          </a:xfrm>
          <a:prstGeom prst="horizontalScroll">
            <a:avLst/>
          </a:prstGeom>
          <a:ln>
            <a:solidFill>
              <a:srgbClr val="7030A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600" b="1" dirty="0">
                <a:solidFill>
                  <a:srgbClr val="7030A0"/>
                </a:solidFill>
                <a:latin typeface="Kalpurush" pitchFamily="2" charset="0"/>
                <a:cs typeface="Kalpurush" pitchFamily="2" charset="0"/>
              </a:rPr>
              <a:t>তড়িৎ প্রবাহের তাপীয় ক্রিয়া </a:t>
            </a:r>
            <a:endParaRPr lang="en-US" sz="3600" dirty="0">
              <a:solidFill>
                <a:srgbClr val="7030A0"/>
              </a:solidFill>
              <a:latin typeface="Kalpurush" pitchFamily="2" charset="0"/>
              <a:cs typeface="Kalpurush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166571" y="6547215"/>
            <a:ext cx="19875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Prepared by Aminur Rahman</a:t>
            </a:r>
            <a:endParaRPr lang="en-US" sz="12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3350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2304" y="1387367"/>
            <a:ext cx="10972800" cy="1529246"/>
          </a:xfrm>
        </p:spPr>
        <p:txBody>
          <a:bodyPr>
            <a:noAutofit/>
          </a:bodyPr>
          <a:lstStyle/>
          <a:p>
            <a:pPr marL="342900" indent="-342900">
              <a:buFont typeface="Wingdings" pitchFamily="2" charset="2"/>
              <a:buChar char="Ø"/>
            </a:pPr>
            <a:r>
              <a:rPr lang="bn-IN" sz="2400" dirty="0" smtClean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এক কিলোওয়াট ক্ষমতা এক ঘণ্টা কাজ করলে যে শক্তি ব্যয় হয় তাকে এক কিলোওয়াট ঘণ্টা বলে। </a:t>
            </a:r>
            <a:r>
              <a:rPr lang="en-US" sz="2400" dirty="0" smtClean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/>
            </a:r>
            <a:br>
              <a:rPr lang="en-US" sz="2400" dirty="0" smtClean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</a:br>
            <a:r>
              <a:rPr lang="en-US" sz="2400" dirty="0" smtClean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/>
            </a:r>
            <a:br>
              <a:rPr lang="en-US" sz="2400" dirty="0" smtClean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</a:br>
            <a:r>
              <a:rPr lang="en-US" sz="2400" dirty="0" smtClean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1 kWh=1000Wh=1000×3600 J</a:t>
            </a:r>
            <a:br>
              <a:rPr lang="en-US" sz="2400" dirty="0" smtClean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</a:br>
            <a:r>
              <a:rPr lang="en-US" sz="2400" dirty="0" smtClean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1 B.O.T unit =1 kWh</a:t>
            </a:r>
            <a:endParaRPr lang="en-US" sz="2400" dirty="0">
              <a:solidFill>
                <a:srgbClr val="002060"/>
              </a:solidFill>
              <a:latin typeface="Kalpurush" pitchFamily="2" charset="0"/>
              <a:cs typeface="Kalpurush" pitchFamily="2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04342" y="4361810"/>
            <a:ext cx="10972800" cy="1550277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marL="342900" indent="-342900">
              <a:buFont typeface="Wingdings" pitchFamily="2" charset="2"/>
              <a:buChar char="Ø"/>
            </a:pPr>
            <a:r>
              <a:rPr lang="bn-IN" sz="2400" dirty="0" smtClean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তড়িৎ প্রবাহের ফলে একক সময়ে সম্পন্ন কাজকে বা তড়িৎ শক্তি ব্যয়ের হারকে তাড়িতিক বা বৈদ্যুতিক ক্ষমতা বলে। </a:t>
            </a:r>
          </a:p>
          <a:p>
            <a:r>
              <a:rPr lang="bn-IN" sz="2400" dirty="0" smtClean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 	</a:t>
            </a:r>
            <a:r>
              <a:rPr lang="en-US" sz="2400" dirty="0" smtClean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P = VI = I</a:t>
            </a:r>
            <a:r>
              <a:rPr lang="en-US" sz="2400" baseline="30000" dirty="0" smtClean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2</a:t>
            </a:r>
            <a:r>
              <a:rPr lang="en-US" sz="2400" dirty="0" smtClean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R = V</a:t>
            </a:r>
            <a:r>
              <a:rPr lang="en-US" sz="2400" baseline="30000" dirty="0" smtClean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2</a:t>
            </a:r>
            <a:r>
              <a:rPr lang="en-US" sz="2400" dirty="0" smtClean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/R (W)</a:t>
            </a:r>
            <a:endParaRPr lang="bn-IN" sz="2400" dirty="0">
              <a:solidFill>
                <a:srgbClr val="002060"/>
              </a:solidFill>
              <a:latin typeface="Kalpurush" pitchFamily="2" charset="0"/>
              <a:cs typeface="Kalpurush" pitchFamily="2" charset="0"/>
            </a:endParaRPr>
          </a:p>
          <a:p>
            <a:endParaRPr lang="en-US" sz="2400" dirty="0">
              <a:solidFill>
                <a:srgbClr val="002060"/>
              </a:solidFill>
              <a:latin typeface="Kalpurush" pitchFamily="2" charset="0"/>
              <a:cs typeface="Kalpurush" pitchFamily="2" charset="0"/>
            </a:endParaRPr>
          </a:p>
        </p:txBody>
      </p:sp>
      <p:sp>
        <p:nvSpPr>
          <p:cNvPr id="5" name="Horizontal Scroll 4"/>
          <p:cNvSpPr/>
          <p:nvPr/>
        </p:nvSpPr>
        <p:spPr>
          <a:xfrm>
            <a:off x="3200377" y="63060"/>
            <a:ext cx="4761192" cy="1213945"/>
          </a:xfrm>
          <a:prstGeom prst="horizontalScroll">
            <a:avLst/>
          </a:prstGeom>
          <a:ln>
            <a:solidFill>
              <a:srgbClr val="7030A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600" b="1" dirty="0">
                <a:solidFill>
                  <a:srgbClr val="7030A0"/>
                </a:solidFill>
                <a:latin typeface="Kalpurush" pitchFamily="2" charset="0"/>
                <a:cs typeface="Kalpurush" pitchFamily="2" charset="0"/>
              </a:rPr>
              <a:t>কিলোওয়াট </a:t>
            </a:r>
            <a:r>
              <a:rPr lang="bn-IN" sz="3600" b="1" dirty="0" smtClean="0">
                <a:solidFill>
                  <a:srgbClr val="7030A0"/>
                </a:solidFill>
                <a:latin typeface="Kalpurush" pitchFamily="2" charset="0"/>
                <a:cs typeface="Kalpurush" pitchFamily="2" charset="0"/>
              </a:rPr>
              <a:t>ঘণ্টা</a:t>
            </a:r>
            <a:endParaRPr lang="en-US" sz="3600" b="1" dirty="0">
              <a:solidFill>
                <a:srgbClr val="7030A0"/>
              </a:solidFill>
              <a:latin typeface="Kalpurush" pitchFamily="2" charset="0"/>
              <a:cs typeface="Kalpurush" pitchFamily="2" charset="0"/>
            </a:endParaRPr>
          </a:p>
        </p:txBody>
      </p:sp>
      <p:sp>
        <p:nvSpPr>
          <p:cNvPr id="6" name="Horizontal Scroll 5"/>
          <p:cNvSpPr/>
          <p:nvPr/>
        </p:nvSpPr>
        <p:spPr>
          <a:xfrm>
            <a:off x="3200377" y="3037504"/>
            <a:ext cx="4761192" cy="1213945"/>
          </a:xfrm>
          <a:prstGeom prst="horizontalScroll">
            <a:avLst/>
          </a:prstGeom>
          <a:ln>
            <a:solidFill>
              <a:srgbClr val="7030A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600" b="1" dirty="0">
                <a:solidFill>
                  <a:srgbClr val="7030A0"/>
                </a:solidFill>
                <a:latin typeface="Kalpurush" pitchFamily="2" charset="0"/>
                <a:cs typeface="Kalpurush" pitchFamily="2" charset="0"/>
              </a:rPr>
              <a:t>বৈদ্যুতিক </a:t>
            </a:r>
            <a:r>
              <a:rPr lang="bn-IN" sz="3600" b="1" dirty="0" smtClean="0">
                <a:solidFill>
                  <a:srgbClr val="7030A0"/>
                </a:solidFill>
                <a:latin typeface="Kalpurush" pitchFamily="2" charset="0"/>
                <a:cs typeface="Kalpurush" pitchFamily="2" charset="0"/>
              </a:rPr>
              <a:t>ক্ষমতা</a:t>
            </a:r>
            <a:endParaRPr lang="en-US" sz="3600" b="1" dirty="0">
              <a:solidFill>
                <a:srgbClr val="7030A0"/>
              </a:solidFill>
              <a:latin typeface="Kalpurush" pitchFamily="2" charset="0"/>
              <a:cs typeface="Kalpurush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166571" y="6547215"/>
            <a:ext cx="19875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Prepared by Aminur Rahman</a:t>
            </a:r>
            <a:endParaRPr lang="en-US" sz="12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0147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orizontal Scroll 3"/>
          <p:cNvSpPr/>
          <p:nvPr/>
        </p:nvSpPr>
        <p:spPr>
          <a:xfrm>
            <a:off x="3547241" y="110358"/>
            <a:ext cx="3499945" cy="1213945"/>
          </a:xfrm>
          <a:prstGeom prst="horizontalScroll">
            <a:avLst/>
          </a:prstGeom>
          <a:ln>
            <a:solidFill>
              <a:srgbClr val="7030A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600" b="1" dirty="0" smtClean="0">
                <a:solidFill>
                  <a:srgbClr val="7030A0"/>
                </a:solidFill>
                <a:latin typeface="Kalpurush" pitchFamily="2" charset="0"/>
                <a:cs typeface="Kalpurush" pitchFamily="2" charset="0"/>
              </a:rPr>
              <a:t>বাড়ির কাজ</a:t>
            </a:r>
            <a:endParaRPr lang="en-US" sz="3600" b="1" dirty="0">
              <a:solidFill>
                <a:srgbClr val="7030A0"/>
              </a:solidFill>
              <a:latin typeface="Kalpurush" pitchFamily="2" charset="0"/>
              <a:cs typeface="Kalpurush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10086" y="1667783"/>
            <a:ext cx="10225775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v"/>
            </a:pPr>
            <a:r>
              <a:rPr lang="bn-IN" sz="2800" dirty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তড়িৎ প্রবাহের ফলে বর্তনীতে তাপ উৎপন্ন হয় কেন</a:t>
            </a:r>
            <a:r>
              <a:rPr lang="bn-IN" sz="2800" dirty="0" smtClean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?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bn-IN" sz="2800" dirty="0" smtClean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 অ্যালুমিনিয়াম রোধের উষ্ণতা সহগ </a:t>
            </a:r>
            <a:r>
              <a:rPr lang="en-US" sz="2800" dirty="0" smtClean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3.9×10</a:t>
            </a:r>
            <a:r>
              <a:rPr lang="en-US" sz="2800" baseline="30000" dirty="0" smtClean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-3</a:t>
            </a:r>
            <a:r>
              <a:rPr lang="en-US" sz="2800" dirty="0" smtClean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US" sz="2800" baseline="30000" dirty="0" smtClean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o</a:t>
            </a:r>
            <a:r>
              <a:rPr lang="en-US" sz="2800" dirty="0" smtClean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C</a:t>
            </a:r>
            <a:r>
              <a:rPr lang="en-US" sz="2800" baseline="30000" dirty="0" smtClean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-1</a:t>
            </a:r>
            <a:r>
              <a:rPr lang="bn-IN" sz="2800" dirty="0" smtClean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 বলতে কি বোঝায়? </a:t>
            </a:r>
            <a:endParaRPr lang="en-US" sz="2800" dirty="0" smtClean="0">
              <a:solidFill>
                <a:srgbClr val="002060"/>
              </a:solidFill>
              <a:latin typeface="Kalpurush" pitchFamily="2" charset="0"/>
              <a:cs typeface="Kalpurush" pitchFamily="2" charset="0"/>
            </a:endParaRPr>
          </a:p>
          <a:p>
            <a:pPr marL="285750" indent="-285750">
              <a:buFont typeface="Wingdings" pitchFamily="2" charset="2"/>
              <a:buChar char="v"/>
            </a:pPr>
            <a:r>
              <a:rPr lang="bn-IN" sz="2800" dirty="0" smtClean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রোধের উপর তাপমাত্রার প্রভাব ব্যাখ্যা কর। 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10166571" y="6547215"/>
            <a:ext cx="19875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Prepared by Aminur Rahman</a:t>
            </a:r>
            <a:endParaRPr lang="en-US" sz="12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3177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1828800"/>
            <a:ext cx="10363200" cy="3404204"/>
          </a:xfrm>
        </p:spPr>
      </p:pic>
      <p:sp>
        <p:nvSpPr>
          <p:cNvPr id="3" name="TextBox 2"/>
          <p:cNvSpPr txBox="1"/>
          <p:nvPr/>
        </p:nvSpPr>
        <p:spPr>
          <a:xfrm>
            <a:off x="10166571" y="6547215"/>
            <a:ext cx="19875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Prepared by Aminur Rahman</a:t>
            </a:r>
            <a:endParaRPr lang="en-US" sz="12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757842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01902" y="614855"/>
            <a:ext cx="7210072" cy="1024759"/>
          </a:xfrm>
        </p:spPr>
        <p:txBody>
          <a:bodyPr>
            <a:noAutofit/>
          </a:bodyPr>
          <a:lstStyle/>
          <a:p>
            <a:pPr algn="ctr"/>
            <a:r>
              <a:rPr lang="bn-IN" sz="7200" dirty="0" smtClean="0">
                <a:solidFill>
                  <a:srgbClr val="00B050"/>
                </a:solidFill>
                <a:latin typeface="Kalpurush" pitchFamily="2" charset="0"/>
                <a:cs typeface="Kalpurush" pitchFamily="2" charset="0"/>
              </a:rPr>
              <a:t>পদার্থবিজ্ঞান ২য় পত্র </a:t>
            </a:r>
            <a:endParaRPr lang="en-US" sz="7200" dirty="0">
              <a:solidFill>
                <a:srgbClr val="00B050"/>
              </a:solidFill>
              <a:latin typeface="Kalpurush" pitchFamily="2" charset="0"/>
              <a:cs typeface="Kalpurush" pitchFamily="2" charset="0"/>
            </a:endParaRPr>
          </a:p>
        </p:txBody>
      </p:sp>
      <p:pic>
        <p:nvPicPr>
          <p:cNvPr id="1026" name="Picture 2" descr="C:\Users\AMINUR\Desktop\pngtree-book-logo-icon-vector-png-image_112735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5328" y="1441196"/>
            <a:ext cx="1220787" cy="119557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781474" y="2636779"/>
            <a:ext cx="815077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000" dirty="0" smtClean="0">
                <a:solidFill>
                  <a:srgbClr val="7030A0"/>
                </a:solidFill>
                <a:latin typeface="Kalpurush" pitchFamily="2" charset="0"/>
                <a:cs typeface="Kalpurush" pitchFamily="2" charset="0"/>
              </a:rPr>
              <a:t>তৃতীয় অধ্যায়ঃ </a:t>
            </a:r>
            <a:endParaRPr lang="en-US" sz="4000" dirty="0" smtClean="0">
              <a:solidFill>
                <a:srgbClr val="7030A0"/>
              </a:solidFill>
              <a:latin typeface="Kalpurush" pitchFamily="2" charset="0"/>
              <a:cs typeface="Kalpurush" pitchFamily="2" charset="0"/>
            </a:endParaRPr>
          </a:p>
          <a:p>
            <a:pPr algn="ctr"/>
            <a:r>
              <a:rPr lang="bn-IN" sz="4000" dirty="0" smtClean="0">
                <a:solidFill>
                  <a:srgbClr val="7030A0"/>
                </a:solidFill>
                <a:latin typeface="Kalpurush" pitchFamily="2" charset="0"/>
                <a:cs typeface="Kalpurush" pitchFamily="2" charset="0"/>
              </a:rPr>
              <a:t>চল তড়িৎ </a:t>
            </a:r>
            <a:r>
              <a:rPr lang="bn-IN" sz="4000" dirty="0" smtClean="0">
                <a:solidFill>
                  <a:srgbClr val="7030A0"/>
                </a:solidFill>
                <a:latin typeface="Times New Roman" pitchFamily="18" charset="0"/>
                <a:cs typeface="Kalpurush" pitchFamily="2" charset="0"/>
              </a:rPr>
              <a:t>(</a:t>
            </a:r>
            <a:r>
              <a:rPr lang="en-US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Current Electricity</a:t>
            </a:r>
            <a:r>
              <a:rPr lang="bn-IN" sz="4000" dirty="0" smtClean="0">
                <a:solidFill>
                  <a:srgbClr val="7030A0"/>
                </a:solidFill>
                <a:latin typeface="Times New Roman" pitchFamily="18" charset="0"/>
                <a:cs typeface="Kalpurush" pitchFamily="2" charset="0"/>
              </a:rPr>
              <a:t>)</a:t>
            </a:r>
            <a:endParaRPr lang="en-US" sz="4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819741" y="4162098"/>
            <a:ext cx="389406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solidFill>
                  <a:srgbClr val="00B050"/>
                </a:solidFill>
                <a:latin typeface="Kalpurush" pitchFamily="2" charset="0"/>
                <a:cs typeface="Kalpurush" pitchFamily="2" charset="0"/>
              </a:rPr>
              <a:t>Prepared By</a:t>
            </a:r>
          </a:p>
          <a:p>
            <a:endParaRPr lang="en-US" sz="2400" b="1" i="1" dirty="0" smtClean="0">
              <a:solidFill>
                <a:srgbClr val="00B050"/>
              </a:solidFill>
              <a:latin typeface="Kalpurush" pitchFamily="2" charset="0"/>
              <a:cs typeface="Kalpurush" pitchFamily="2" charset="0"/>
            </a:endParaRPr>
          </a:p>
          <a:p>
            <a:r>
              <a:rPr lang="bn-IN" sz="2400" b="1" dirty="0" smtClean="0">
                <a:solidFill>
                  <a:srgbClr val="0070C0"/>
                </a:solidFill>
                <a:latin typeface="Kalpurush" pitchFamily="2" charset="0"/>
                <a:cs typeface="Kalpurush" pitchFamily="2" charset="0"/>
              </a:rPr>
              <a:t>আমিনুর রহমান </a:t>
            </a:r>
          </a:p>
          <a:p>
            <a:r>
              <a:rPr lang="bn-IN" sz="2400" b="1" dirty="0" smtClean="0">
                <a:solidFill>
                  <a:srgbClr val="0070C0"/>
                </a:solidFill>
                <a:latin typeface="Kalpurush" pitchFamily="2" charset="0"/>
                <a:cs typeface="Kalpurush" pitchFamily="2" charset="0"/>
              </a:rPr>
              <a:t>প্রভাষক (পদার্থবিজ্ঞান) </a:t>
            </a:r>
          </a:p>
          <a:p>
            <a:r>
              <a:rPr lang="bn-IN" sz="2400" b="1" dirty="0" smtClean="0">
                <a:solidFill>
                  <a:srgbClr val="0070C0"/>
                </a:solidFill>
                <a:latin typeface="Kalpurush" pitchFamily="2" charset="0"/>
                <a:cs typeface="Kalpurush" pitchFamily="2" charset="0"/>
              </a:rPr>
              <a:t>আবদুল</a:t>
            </a:r>
            <a:r>
              <a:rPr lang="en-US" sz="2400" b="1" dirty="0" smtClean="0">
                <a:solidFill>
                  <a:srgbClr val="0070C0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bn-IN" sz="2400" b="1" dirty="0" smtClean="0">
                <a:solidFill>
                  <a:srgbClr val="0070C0"/>
                </a:solidFill>
                <a:latin typeface="Kalpurush" pitchFamily="2" charset="0"/>
                <a:cs typeface="Kalpurush" pitchFamily="2" charset="0"/>
              </a:rPr>
              <a:t>কাদির মোল্লা সিটি কলেজ </a:t>
            </a:r>
          </a:p>
          <a:p>
            <a:r>
              <a:rPr lang="bn-IN" sz="2400" b="1" dirty="0" smtClean="0">
                <a:solidFill>
                  <a:srgbClr val="0070C0"/>
                </a:solidFill>
                <a:latin typeface="Kalpurush" pitchFamily="2" charset="0"/>
                <a:cs typeface="Kalpurush" pitchFamily="2" charset="0"/>
              </a:rPr>
              <a:t>নরসিংদী, বাংলাদেশ। </a:t>
            </a:r>
            <a:endParaRPr lang="en-US" sz="2400" b="1" dirty="0">
              <a:solidFill>
                <a:srgbClr val="0070C0"/>
              </a:solidFill>
              <a:latin typeface="Kalpurush" pitchFamily="2" charset="0"/>
              <a:cs typeface="Kalpurush" pitchFamily="2" charset="0"/>
            </a:endParaRPr>
          </a:p>
        </p:txBody>
      </p:sp>
      <p:pic>
        <p:nvPicPr>
          <p:cNvPr id="1027" name="Picture 3" descr="H:\PHOTOS\B-AMINUR\Aminur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4571" y="4319758"/>
            <a:ext cx="1796914" cy="20520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1363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96814" y="1560787"/>
            <a:ext cx="4099034" cy="39164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itchFamily="2" charset="2"/>
              <a:buChar char="Ø"/>
            </a:pPr>
            <a:r>
              <a:rPr lang="bn-IN" sz="2800" dirty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রোধের উষ্ণতা </a:t>
            </a:r>
            <a:r>
              <a:rPr lang="bn-IN" sz="2800" dirty="0" smtClean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সহগ</a:t>
            </a:r>
            <a:endParaRPr lang="en-US" sz="2800" dirty="0" smtClean="0">
              <a:solidFill>
                <a:srgbClr val="002060"/>
              </a:solidFill>
              <a:latin typeface="Kalpurush" pitchFamily="2" charset="0"/>
              <a:cs typeface="Kalpurush" pitchFamily="2" charset="0"/>
            </a:endParaRP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Ø"/>
            </a:pPr>
            <a:r>
              <a:rPr lang="bn-IN" sz="2800" dirty="0" smtClean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জুলের </a:t>
            </a:r>
            <a:r>
              <a:rPr lang="bn-IN" sz="2800" dirty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সূত্র </a:t>
            </a:r>
            <a:endParaRPr lang="en-US" sz="2800" dirty="0" smtClean="0">
              <a:solidFill>
                <a:srgbClr val="002060"/>
              </a:solidFill>
              <a:latin typeface="Kalpurush" pitchFamily="2" charset="0"/>
              <a:cs typeface="Kalpurush" pitchFamily="2" charset="0"/>
            </a:endParaRP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Ø"/>
            </a:pPr>
            <a:r>
              <a:rPr lang="bn-IN" sz="2800" dirty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জুলের তাপীয় ক্রিয়া </a:t>
            </a:r>
            <a:endParaRPr lang="en-US" sz="2800" dirty="0" smtClean="0">
              <a:solidFill>
                <a:srgbClr val="002060"/>
              </a:solidFill>
              <a:latin typeface="Kalpurush" pitchFamily="2" charset="0"/>
              <a:cs typeface="Kalpurush" pitchFamily="2" charset="0"/>
            </a:endParaRP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Ø"/>
            </a:pPr>
            <a:r>
              <a:rPr lang="bn-IN" sz="2800" dirty="0" smtClean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তড়িৎ প্রবাহের তাপীয় ক্রিয়া  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Ø"/>
            </a:pPr>
            <a:r>
              <a:rPr lang="bn-IN" sz="2800" dirty="0" smtClean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কিলোওয়াট ঘণ্টা 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Ø"/>
            </a:pPr>
            <a:r>
              <a:rPr lang="bn-IN" sz="2800" dirty="0" smtClean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বৈদ্যুতিক ক্ষমতা </a:t>
            </a:r>
            <a:endParaRPr lang="en-US" sz="2800" dirty="0" smtClean="0">
              <a:solidFill>
                <a:srgbClr val="002060"/>
              </a:solidFill>
              <a:latin typeface="Kalpurush" pitchFamily="2" charset="0"/>
              <a:cs typeface="Kalpurush" pitchFamily="2" charset="0"/>
            </a:endParaRPr>
          </a:p>
        </p:txBody>
      </p:sp>
      <p:sp>
        <p:nvSpPr>
          <p:cNvPr id="2" name="Horizontal Scroll 1"/>
          <p:cNvSpPr/>
          <p:nvPr/>
        </p:nvSpPr>
        <p:spPr>
          <a:xfrm>
            <a:off x="2837793" y="252253"/>
            <a:ext cx="5864774" cy="1008994"/>
          </a:xfrm>
          <a:prstGeom prst="horizontalScroll">
            <a:avLst/>
          </a:prstGeom>
          <a:ln>
            <a:solidFill>
              <a:srgbClr val="1F18A8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600" b="1" dirty="0" smtClean="0">
                <a:solidFill>
                  <a:srgbClr val="7030A0"/>
                </a:solidFill>
                <a:latin typeface="Kalpurush" pitchFamily="2" charset="0"/>
                <a:cs typeface="Kalpurush" pitchFamily="2" charset="0"/>
              </a:rPr>
              <a:t>এ পাঠে আমরা যা যা শিখব </a:t>
            </a:r>
            <a:endParaRPr lang="en-US" sz="3600" b="1" dirty="0">
              <a:solidFill>
                <a:srgbClr val="7030A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166571" y="6547215"/>
            <a:ext cx="19875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Prepared by Aminur Rahman</a:t>
            </a:r>
            <a:endParaRPr lang="en-US" sz="12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6661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6" name="Title 1"/>
              <p:cNvSpPr txBox="1">
                <a:spLocks/>
              </p:cNvSpPr>
              <p:nvPr/>
            </p:nvSpPr>
            <p:spPr>
              <a:xfrm>
                <a:off x="457214" y="1292768"/>
                <a:ext cx="11074400" cy="5013438"/>
              </a:xfrm>
              <a:prstGeom prst="rect">
                <a:avLst/>
              </a:prstGeom>
            </p:spPr>
            <p:txBody>
              <a:bodyPr vert="horz" lIns="0" tIns="45720" rIns="0" bIns="0" anchor="b">
                <a:noAutofit/>
                <a:scene3d>
                  <a:camera prst="orthographicFront"/>
                  <a:lightRig rig="freezing" dir="t">
                    <a:rot lat="0" lon="0" rev="5640000"/>
                  </a:lightRig>
                </a:scene3d>
                <a:sp3d prstMaterial="flat">
                  <a:contourClr>
                    <a:schemeClr val="tx2"/>
                  </a:contourClr>
                </a:sp3d>
              </a:bodyPr>
              <a:lstStyle>
                <a:lvl1pPr algn="l" rtl="0" eaLnBrk="1" latinLnBrk="0" hangingPunct="1">
                  <a:spcBef>
                    <a:spcPct val="0"/>
                  </a:spcBef>
                  <a:buNone/>
                  <a:defRPr kumimoji="0" sz="5000" b="0" kern="1200">
                    <a:ln>
                      <a:noFill/>
                    </a:ln>
                    <a:solidFill>
                      <a:schemeClr val="tx2"/>
                    </a:solidFill>
                    <a:effectLst/>
                    <a:latin typeface="+mj-lt"/>
                    <a:ea typeface="+mj-ea"/>
                    <a:cs typeface="+mj-cs"/>
                  </a:defRPr>
                </a:lvl1pPr>
              </a:lstStyle>
              <a:p>
                <a:pPr marL="457200" indent="-457200">
                  <a:buFont typeface="Wingdings" pitchFamily="2" charset="2"/>
                  <a:buChar char="Ø"/>
                </a:pPr>
                <a:r>
                  <a:rPr lang="en-US" sz="2400" dirty="0" smtClean="0">
                    <a:solidFill>
                      <a:srgbClr val="002060"/>
                    </a:solidFill>
                    <a:latin typeface="Kalpurush" pitchFamily="2" charset="0"/>
                    <a:cs typeface="Kalpurush" pitchFamily="2" charset="0"/>
                  </a:rPr>
                  <a:t>0</a:t>
                </a:r>
                <a:r>
                  <a:rPr lang="en-US" sz="2400" baseline="30000" dirty="0" smtClean="0">
                    <a:solidFill>
                      <a:srgbClr val="002060"/>
                    </a:solidFill>
                    <a:latin typeface="Kalpurush" pitchFamily="2" charset="0"/>
                    <a:cs typeface="Kalpurush" pitchFamily="2" charset="0"/>
                  </a:rPr>
                  <a:t>o</a:t>
                </a:r>
                <a:r>
                  <a:rPr lang="en-US" sz="2400" dirty="0" smtClean="0">
                    <a:solidFill>
                      <a:srgbClr val="002060"/>
                    </a:solidFill>
                    <a:latin typeface="Kalpurush" pitchFamily="2" charset="0"/>
                    <a:cs typeface="Kalpurush" pitchFamily="2" charset="0"/>
                  </a:rPr>
                  <a:t>C </a:t>
                </a:r>
                <a:r>
                  <a:rPr lang="bn-IN" sz="2400" dirty="0" smtClean="0">
                    <a:solidFill>
                      <a:srgbClr val="002060"/>
                    </a:solidFill>
                    <a:latin typeface="Kalpurush" pitchFamily="2" charset="0"/>
                    <a:cs typeface="Kalpurush" pitchFamily="2" charset="0"/>
                  </a:rPr>
                  <a:t>তাপমাত্রায় একক রোধের কোন পরিবাহীর তাপমাত্রা প্রতি একক বৃদ্ধিতে তার রোধের যে বৃদ্ধি ঘটে তাকে ঐ পরিবাহীর উপাদানের </a:t>
                </a:r>
                <a:r>
                  <a:rPr lang="bn-IN" sz="2400" dirty="0">
                    <a:solidFill>
                      <a:srgbClr val="002060"/>
                    </a:solidFill>
                    <a:latin typeface="Kalpurush" pitchFamily="2" charset="0"/>
                    <a:cs typeface="Kalpurush" pitchFamily="2" charset="0"/>
                  </a:rPr>
                  <a:t>রোধের উষ্ণতা সহগ </a:t>
                </a:r>
                <a:r>
                  <a:rPr lang="bn-IN" sz="2400" dirty="0" smtClean="0">
                    <a:solidFill>
                      <a:srgbClr val="002060"/>
                    </a:solidFill>
                    <a:latin typeface="Kalpurush" pitchFamily="2" charset="0"/>
                    <a:cs typeface="Kalpurush" pitchFamily="2" charset="0"/>
                  </a:rPr>
                  <a:t>বলে।</a:t>
                </a:r>
                <a:r>
                  <a:rPr lang="en-US" sz="2400" dirty="0">
                    <a:solidFill>
                      <a:schemeClr val="tx1"/>
                    </a:solidFill>
                    <a:latin typeface="Kalpurush" pitchFamily="2" charset="0"/>
                    <a:cs typeface="Kalpurush" pitchFamily="2" charset="0"/>
                  </a:rPr>
                  <a:t> </a:t>
                </a:r>
                <a:endParaRPr lang="en-US" sz="2400" dirty="0" smtClean="0">
                  <a:solidFill>
                    <a:schemeClr val="tx1"/>
                  </a:solidFill>
                  <a:latin typeface="Kalpurush" pitchFamily="2" charset="0"/>
                  <a:cs typeface="Kalpurush" pitchFamily="2" charset="0"/>
                </a:endParaRPr>
              </a:p>
              <a:p>
                <a:endParaRPr lang="bn-IN" sz="2400" dirty="0" smtClean="0">
                  <a:solidFill>
                    <a:schemeClr val="tx1"/>
                  </a:solidFill>
                  <a:latin typeface="Kalpurush" pitchFamily="2" charset="0"/>
                  <a:cs typeface="Kalpurush" pitchFamily="2" charset="0"/>
                </a:endParaRPr>
              </a:p>
              <a:p>
                <a:pPr marL="457200" indent="-457200">
                  <a:buFont typeface="Wingdings" pitchFamily="2" charset="2"/>
                  <a:buChar char="Ø"/>
                </a:pPr>
                <a:r>
                  <a:rPr lang="bn-IN" sz="2400" dirty="0" smtClean="0">
                    <a:solidFill>
                      <a:srgbClr val="002060"/>
                    </a:solidFill>
                    <a:latin typeface="Kalpurush" pitchFamily="2" charset="0"/>
                    <a:cs typeface="Kalpurush" pitchFamily="2" charset="0"/>
                  </a:rPr>
                  <a:t>রোধের উষ্ণতা সহগের একক </a:t>
                </a:r>
                <a:r>
                  <a:rPr lang="en-US" sz="2400" dirty="0" smtClean="0">
                    <a:solidFill>
                      <a:srgbClr val="002060"/>
                    </a:solidFill>
                    <a:latin typeface="Kalpurush" pitchFamily="2" charset="0"/>
                    <a:cs typeface="Kalpurush" pitchFamily="2" charset="0"/>
                  </a:rPr>
                  <a:t>K</a:t>
                </a:r>
                <a:r>
                  <a:rPr lang="en-US" sz="2400" baseline="30000" dirty="0" smtClean="0">
                    <a:solidFill>
                      <a:srgbClr val="002060"/>
                    </a:solidFill>
                    <a:latin typeface="Kalpurush" pitchFamily="2" charset="0"/>
                    <a:cs typeface="Kalpurush" pitchFamily="2" charset="0"/>
                  </a:rPr>
                  <a:t>-1</a:t>
                </a:r>
                <a:r>
                  <a:rPr lang="en-US" sz="2400" dirty="0" smtClean="0">
                    <a:solidFill>
                      <a:srgbClr val="002060"/>
                    </a:solidFill>
                    <a:latin typeface="Kalpurush" pitchFamily="2" charset="0"/>
                    <a:cs typeface="Kalpurush" pitchFamily="2" charset="0"/>
                  </a:rPr>
                  <a:t>.</a:t>
                </a:r>
              </a:p>
              <a:p>
                <a:endParaRPr lang="en-US" sz="2400" dirty="0" smtClean="0">
                  <a:solidFill>
                    <a:srgbClr val="002060"/>
                  </a:solidFill>
                  <a:latin typeface="Kalpurush" pitchFamily="2" charset="0"/>
                  <a:cs typeface="Kalpurush" pitchFamily="2" charset="0"/>
                </a:endParaRPr>
              </a:p>
              <a:p>
                <a:pPr marL="457200" indent="-457200">
                  <a:buFont typeface="Wingdings" pitchFamily="2" charset="2"/>
                  <a:buChar char="Ø"/>
                </a:pPr>
                <a:r>
                  <a:rPr lang="en-US" sz="2400" dirty="0" smtClean="0">
                    <a:solidFill>
                      <a:srgbClr val="002060"/>
                    </a:solidFill>
                    <a:latin typeface="Kalpurush" pitchFamily="2" charset="0"/>
                    <a:cs typeface="Kalpurush" pitchFamily="2" charset="0"/>
                  </a:rPr>
                  <a:t>0</a:t>
                </a:r>
                <a:r>
                  <a:rPr lang="en-US" sz="2400" baseline="30000" dirty="0" smtClean="0">
                    <a:solidFill>
                      <a:srgbClr val="002060"/>
                    </a:solidFill>
                    <a:latin typeface="Kalpurush" pitchFamily="2" charset="0"/>
                    <a:cs typeface="Kalpurush" pitchFamily="2" charset="0"/>
                  </a:rPr>
                  <a:t>o</a:t>
                </a:r>
                <a:r>
                  <a:rPr lang="en-US" sz="2400" dirty="0" smtClean="0">
                    <a:solidFill>
                      <a:srgbClr val="002060"/>
                    </a:solidFill>
                    <a:latin typeface="Kalpurush" pitchFamily="2" charset="0"/>
                    <a:cs typeface="Kalpurush" pitchFamily="2" charset="0"/>
                  </a:rPr>
                  <a:t>C </a:t>
                </a:r>
                <a:r>
                  <a:rPr lang="bn-IN" sz="2400" dirty="0" smtClean="0">
                    <a:solidFill>
                      <a:srgbClr val="002060"/>
                    </a:solidFill>
                    <a:latin typeface="Kalpurush" pitchFamily="2" charset="0"/>
                    <a:cs typeface="Kalpurush" pitchFamily="2" charset="0"/>
                  </a:rPr>
                  <a:t>তাপমাত্রায় কোন পরিবাহীর রোধ</a:t>
                </a:r>
                <a:r>
                  <a:rPr lang="en-US" sz="2400" dirty="0" smtClean="0">
                    <a:solidFill>
                      <a:srgbClr val="002060"/>
                    </a:solidFill>
                    <a:latin typeface="Kalpurush" pitchFamily="2" charset="0"/>
                    <a:cs typeface="Kalpurush" pitchFamily="2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srgbClr val="002060"/>
                        </a:solidFill>
                        <a:latin typeface="Cambria Math"/>
                      </a:rPr>
                      <m:t>𝑅</m:t>
                    </m:r>
                    <m:r>
                      <a:rPr lang="en-US" sz="2400" i="1" baseline="-25000">
                        <a:solidFill>
                          <a:srgbClr val="002060"/>
                        </a:solidFill>
                        <a:latin typeface="Cambria Math"/>
                      </a:rPr>
                      <m:t>0</m:t>
                    </m:r>
                  </m:oMath>
                </a14:m>
                <a:r>
                  <a:rPr lang="bn-IN" sz="2400" dirty="0" smtClean="0">
                    <a:solidFill>
                      <a:srgbClr val="002060"/>
                    </a:solidFill>
                    <a:latin typeface="Kalpurush" pitchFamily="2" charset="0"/>
                    <a:cs typeface="Kalpurush" pitchFamily="2" charset="0"/>
                  </a:rPr>
                  <a:t> এবং তাপমাত্রায় রোধ</a:t>
                </a:r>
                <a:r>
                  <a:rPr lang="en-US" sz="2400" dirty="0" smtClean="0">
                    <a:solidFill>
                      <a:srgbClr val="002060"/>
                    </a:solidFill>
                    <a:latin typeface="Kalpurush" pitchFamily="2" charset="0"/>
                    <a:cs typeface="Kalpurush" pitchFamily="2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srgbClr val="002060"/>
                        </a:solidFill>
                        <a:latin typeface="Cambria Math"/>
                      </a:rPr>
                      <m:t>𝑅</m:t>
                    </m:r>
                    <m:r>
                      <m:rPr>
                        <m:sty m:val="p"/>
                      </m:rPr>
                      <a:rPr lang="el-GR" sz="2400" i="1" baseline="-25000">
                        <a:solidFill>
                          <a:srgbClr val="002060"/>
                        </a:solidFill>
                        <a:latin typeface="Cambria Math"/>
                      </a:rPr>
                      <m:t>θ</m:t>
                    </m:r>
                  </m:oMath>
                </a14:m>
                <a:r>
                  <a:rPr lang="bn-IN" sz="2400" dirty="0" smtClean="0">
                    <a:solidFill>
                      <a:srgbClr val="002060"/>
                    </a:solidFill>
                    <a:latin typeface="Kalpurush" pitchFamily="2" charset="0"/>
                    <a:cs typeface="Kalpurush" pitchFamily="2" charset="0"/>
                  </a:rPr>
                  <a:t> হলে </a:t>
                </a:r>
                <a:r>
                  <a:rPr lang="bn-IN" sz="2400" dirty="0">
                    <a:solidFill>
                      <a:srgbClr val="002060"/>
                    </a:solidFill>
                    <a:latin typeface="Kalpurush" pitchFamily="2" charset="0"/>
                    <a:cs typeface="Kalpurush" pitchFamily="2" charset="0"/>
                  </a:rPr>
                  <a:t>রোধের উষ্ণতা </a:t>
                </a:r>
                <a:r>
                  <a:rPr lang="bn-IN" sz="2400" dirty="0" smtClean="0">
                    <a:solidFill>
                      <a:srgbClr val="002060"/>
                    </a:solidFill>
                    <a:latin typeface="Kalpurush" pitchFamily="2" charset="0"/>
                    <a:cs typeface="Kalpurush" pitchFamily="2" charset="0"/>
                  </a:rPr>
                  <a:t>সহগ, </a:t>
                </a:r>
              </a:p>
              <a:p>
                <a:r>
                  <a:rPr lang="bn-IN" sz="2400" dirty="0" smtClean="0">
                    <a:solidFill>
                      <a:srgbClr val="002060"/>
                    </a:solidFill>
                    <a:latin typeface="Kalpurush" pitchFamily="2" charset="0"/>
                    <a:cs typeface="Kalpurush" pitchFamily="2" charset="0"/>
                  </a:rPr>
                  <a:t>                   </a:t>
                </a:r>
                <a:r>
                  <a:rPr lang="en-US" sz="2800" dirty="0" smtClean="0">
                    <a:solidFill>
                      <a:srgbClr val="002060"/>
                    </a:solidFill>
                    <a:latin typeface="Kalpurush" pitchFamily="2" charset="0"/>
                    <a:cs typeface="Kalpurush" pitchFamily="2" charset="0"/>
                  </a:rPr>
                  <a:t>α</a:t>
                </a:r>
                <a:r>
                  <a:rPr lang="bn-IN" sz="2800" dirty="0" smtClean="0">
                    <a:solidFill>
                      <a:srgbClr val="002060"/>
                    </a:solidFill>
                    <a:latin typeface="Kalpurush" pitchFamily="2" charset="0"/>
                    <a:cs typeface="Kalpurush" pitchFamily="2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n-IN" sz="2800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b="0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𝑅</m:t>
                        </m:r>
                        <m:r>
                          <m:rPr>
                            <m:sty m:val="p"/>
                          </m:rPr>
                          <a:rPr lang="el-GR" sz="2800" b="0" i="1" baseline="-25000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θ</m:t>
                        </m:r>
                        <m:r>
                          <a:rPr lang="en-US" sz="2800" b="0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en-US" sz="2800" b="0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𝑅</m:t>
                        </m:r>
                        <m:r>
                          <a:rPr lang="en-US" sz="2800" b="0" i="1" baseline="-25000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0</m:t>
                        </m:r>
                      </m:num>
                      <m:den>
                        <m:r>
                          <a:rPr lang="en-US" sz="2800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𝑅</m:t>
                        </m:r>
                        <m:r>
                          <a:rPr lang="en-US" sz="2800" i="1" baseline="-25000">
                            <a:solidFill>
                              <a:srgbClr val="002060"/>
                            </a:solidFill>
                            <a:latin typeface="Cambria Math"/>
                          </a:rPr>
                          <m:t>0</m:t>
                        </m:r>
                        <m:r>
                          <m:rPr>
                            <m:sty m:val="p"/>
                          </m:rPr>
                          <a:rPr lang="el-GR" sz="2800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θ</m:t>
                        </m:r>
                      </m:den>
                    </m:f>
                  </m:oMath>
                </a14:m>
                <a:endParaRPr lang="bn-IN" sz="2800" dirty="0" smtClean="0">
                  <a:solidFill>
                    <a:srgbClr val="002060"/>
                  </a:solidFill>
                  <a:latin typeface="Kalpurush" pitchFamily="2" charset="0"/>
                  <a:cs typeface="Kalpurush" pitchFamily="2" charset="0"/>
                </a:endParaRPr>
              </a:p>
              <a:p>
                <a:endParaRPr lang="en-US" sz="2400" dirty="0" smtClean="0">
                  <a:solidFill>
                    <a:srgbClr val="002060"/>
                  </a:solidFill>
                  <a:latin typeface="Kalpurush" pitchFamily="2" charset="0"/>
                  <a:cs typeface="Kalpurush" pitchFamily="2" charset="0"/>
                </a:endParaRPr>
              </a:p>
              <a:p>
                <a:endParaRPr lang="bn-IN" sz="2400" dirty="0">
                  <a:solidFill>
                    <a:srgbClr val="002060"/>
                  </a:solidFill>
                  <a:latin typeface="Kalpurush" pitchFamily="2" charset="0"/>
                  <a:cs typeface="Kalpurush" pitchFamily="2" charset="0"/>
                </a:endParaRPr>
              </a:p>
              <a:p>
                <a:pPr marL="457200" indent="-457200">
                  <a:buFont typeface="Wingdings" pitchFamily="2" charset="2"/>
                  <a:buChar char="Ø"/>
                </a:pPr>
                <a:r>
                  <a:rPr lang="bn-IN" sz="2400" dirty="0" smtClean="0">
                    <a:solidFill>
                      <a:srgbClr val="002060"/>
                    </a:solidFill>
                    <a:latin typeface="Kalpurush" pitchFamily="2" charset="0"/>
                    <a:cs typeface="Kalpurush" pitchFamily="2" charset="0"/>
                  </a:rPr>
                  <a:t>টাংস্টেন </a:t>
                </a:r>
                <a:r>
                  <a:rPr lang="bn-IN" sz="2400" dirty="0">
                    <a:solidFill>
                      <a:srgbClr val="002060"/>
                    </a:solidFill>
                    <a:latin typeface="Kalpurush" pitchFamily="2" charset="0"/>
                    <a:cs typeface="Kalpurush" pitchFamily="2" charset="0"/>
                  </a:rPr>
                  <a:t>রোধের উষ্ণতা </a:t>
                </a:r>
                <a:r>
                  <a:rPr lang="bn-IN" sz="2400" dirty="0" smtClean="0">
                    <a:solidFill>
                      <a:srgbClr val="002060"/>
                    </a:solidFill>
                    <a:latin typeface="Kalpurush" pitchFamily="2" charset="0"/>
                    <a:cs typeface="Kalpurush" pitchFamily="2" charset="0"/>
                  </a:rPr>
                  <a:t>সহগ</a:t>
                </a:r>
                <a:r>
                  <a:rPr lang="en-US" sz="2400" dirty="0" smtClean="0">
                    <a:solidFill>
                      <a:srgbClr val="002060"/>
                    </a:solidFill>
                    <a:latin typeface="Kalpurush" pitchFamily="2" charset="0"/>
                    <a:cs typeface="Kalpurush" pitchFamily="2" charset="0"/>
                  </a:rPr>
                  <a:t> 4.5×10</a:t>
                </a:r>
                <a:r>
                  <a:rPr lang="en-US" sz="2400" baseline="30000" dirty="0" smtClean="0">
                    <a:solidFill>
                      <a:srgbClr val="002060"/>
                    </a:solidFill>
                    <a:latin typeface="Kalpurush" pitchFamily="2" charset="0"/>
                    <a:cs typeface="Kalpurush" pitchFamily="2" charset="0"/>
                  </a:rPr>
                  <a:t>-3</a:t>
                </a:r>
                <a:r>
                  <a:rPr lang="en-US" sz="2400" dirty="0" smtClean="0">
                    <a:solidFill>
                      <a:srgbClr val="002060"/>
                    </a:solidFill>
                    <a:latin typeface="Kalpurush" pitchFamily="2" charset="0"/>
                    <a:cs typeface="Kalpurush" pitchFamily="2" charset="0"/>
                  </a:rPr>
                  <a:t> K</a:t>
                </a:r>
                <a:r>
                  <a:rPr lang="en-US" sz="2400" baseline="30000" dirty="0" smtClean="0">
                    <a:solidFill>
                      <a:srgbClr val="002060"/>
                    </a:solidFill>
                    <a:latin typeface="Kalpurush" pitchFamily="2" charset="0"/>
                    <a:cs typeface="Kalpurush" pitchFamily="2" charset="0"/>
                  </a:rPr>
                  <a:t>-1</a:t>
                </a:r>
                <a:r>
                  <a:rPr lang="bn-IN" sz="2400" dirty="0" smtClean="0">
                    <a:solidFill>
                      <a:srgbClr val="002060"/>
                    </a:solidFill>
                    <a:latin typeface="Kalpurush" pitchFamily="2" charset="0"/>
                    <a:cs typeface="Kalpurush" pitchFamily="2" charset="0"/>
                  </a:rPr>
                  <a:t> বলতে বুঝায় যে</a:t>
                </a:r>
                <a:r>
                  <a:rPr lang="en-US" sz="2400" dirty="0" smtClean="0">
                    <a:solidFill>
                      <a:srgbClr val="002060"/>
                    </a:solidFill>
                    <a:latin typeface="Kalpurush" pitchFamily="2" charset="0"/>
                    <a:cs typeface="Kalpurush" pitchFamily="2" charset="0"/>
                  </a:rPr>
                  <a:t> </a:t>
                </a:r>
                <a:r>
                  <a:rPr lang="en-US" sz="2400" dirty="0">
                    <a:solidFill>
                      <a:srgbClr val="002060"/>
                    </a:solidFill>
                    <a:latin typeface="Kalpurush" pitchFamily="2" charset="0"/>
                    <a:cs typeface="Kalpurush" pitchFamily="2" charset="0"/>
                  </a:rPr>
                  <a:t>0</a:t>
                </a:r>
                <a:r>
                  <a:rPr lang="en-US" sz="2400" baseline="30000" dirty="0">
                    <a:solidFill>
                      <a:srgbClr val="002060"/>
                    </a:solidFill>
                    <a:latin typeface="Kalpurush" pitchFamily="2" charset="0"/>
                    <a:cs typeface="Kalpurush" pitchFamily="2" charset="0"/>
                  </a:rPr>
                  <a:t>o</a:t>
                </a:r>
                <a:r>
                  <a:rPr lang="en-US" sz="2400" dirty="0">
                    <a:solidFill>
                      <a:srgbClr val="002060"/>
                    </a:solidFill>
                    <a:latin typeface="Kalpurush" pitchFamily="2" charset="0"/>
                    <a:cs typeface="Kalpurush" pitchFamily="2" charset="0"/>
                  </a:rPr>
                  <a:t>C</a:t>
                </a:r>
                <a:r>
                  <a:rPr lang="bn-IN" sz="2400" dirty="0" smtClean="0">
                    <a:solidFill>
                      <a:srgbClr val="002060"/>
                    </a:solidFill>
                    <a:latin typeface="Kalpurush" pitchFamily="2" charset="0"/>
                    <a:cs typeface="Kalpurush" pitchFamily="2" charset="0"/>
                  </a:rPr>
                  <a:t> তাপমাত্রার</a:t>
                </a:r>
                <a:r>
                  <a:rPr lang="en-US" sz="2400" dirty="0" smtClean="0">
                    <a:solidFill>
                      <a:srgbClr val="002060"/>
                    </a:solidFill>
                    <a:latin typeface="Kalpurush" pitchFamily="2" charset="0"/>
                    <a:cs typeface="Kalpurush" pitchFamily="2" charset="0"/>
                  </a:rPr>
                  <a:t> 1</a:t>
                </a:r>
                <a:r>
                  <a:rPr lang="el-GR" sz="2400" dirty="0" smtClean="0">
                    <a:solidFill>
                      <a:srgbClr val="002060"/>
                    </a:solidFill>
                    <a:latin typeface="Times New Roman"/>
                    <a:cs typeface="Kalpurush" pitchFamily="2" charset="0"/>
                  </a:rPr>
                  <a:t>Ω</a:t>
                </a:r>
                <a:r>
                  <a:rPr lang="bn-IN" sz="2400" dirty="0" smtClean="0">
                    <a:solidFill>
                      <a:srgbClr val="002060"/>
                    </a:solidFill>
                    <a:latin typeface="Kalpurush" pitchFamily="2" charset="0"/>
                    <a:cs typeface="Kalpurush" pitchFamily="2" charset="0"/>
                  </a:rPr>
                  <a:t> রোধবিশিষ্ট টাংস্টেন তারের তাপমাত্রা</a:t>
                </a:r>
                <a:r>
                  <a:rPr lang="en-US" sz="2400" dirty="0" smtClean="0">
                    <a:solidFill>
                      <a:srgbClr val="002060"/>
                    </a:solidFill>
                    <a:latin typeface="Kalpurush" pitchFamily="2" charset="0"/>
                    <a:cs typeface="Kalpurush" pitchFamily="2" charset="0"/>
                  </a:rPr>
                  <a:t> 1K</a:t>
                </a:r>
                <a:r>
                  <a:rPr lang="bn-IN" sz="2400" dirty="0" smtClean="0">
                    <a:solidFill>
                      <a:srgbClr val="002060"/>
                    </a:solidFill>
                    <a:latin typeface="Kalpurush" pitchFamily="2" charset="0"/>
                    <a:cs typeface="Kalpurush" pitchFamily="2" charset="0"/>
                  </a:rPr>
                  <a:t> বাড়ালে এর রোধ</a:t>
                </a:r>
                <a:r>
                  <a:rPr lang="en-US" sz="2400" dirty="0" smtClean="0">
                    <a:solidFill>
                      <a:srgbClr val="002060"/>
                    </a:solidFill>
                    <a:latin typeface="Kalpurush" pitchFamily="2" charset="0"/>
                    <a:cs typeface="Kalpurush" pitchFamily="2" charset="0"/>
                  </a:rPr>
                  <a:t> 4.5×10</a:t>
                </a:r>
                <a:r>
                  <a:rPr lang="en-US" sz="2400" baseline="30000" dirty="0" smtClean="0">
                    <a:solidFill>
                      <a:srgbClr val="002060"/>
                    </a:solidFill>
                    <a:latin typeface="Kalpurush" pitchFamily="2" charset="0"/>
                    <a:cs typeface="Kalpurush" pitchFamily="2" charset="0"/>
                  </a:rPr>
                  <a:t>-3</a:t>
                </a:r>
                <a:r>
                  <a:rPr lang="en-US" sz="2400" dirty="0">
                    <a:solidFill>
                      <a:srgbClr val="002060"/>
                    </a:solidFill>
                    <a:latin typeface="Kalpurush" pitchFamily="2" charset="0"/>
                    <a:cs typeface="Kalpurush" pitchFamily="2" charset="0"/>
                  </a:rPr>
                  <a:t> </a:t>
                </a:r>
                <a:r>
                  <a:rPr lang="el-GR" sz="2400" dirty="0" smtClean="0">
                    <a:solidFill>
                      <a:srgbClr val="002060"/>
                    </a:solidFill>
                    <a:latin typeface="Times New Roman"/>
                    <a:cs typeface="Kalpurush" pitchFamily="2" charset="0"/>
                  </a:rPr>
                  <a:t>Ω </a:t>
                </a:r>
                <a:r>
                  <a:rPr lang="bn-IN" sz="2400" dirty="0" smtClean="0">
                    <a:solidFill>
                      <a:srgbClr val="002060"/>
                    </a:solidFill>
                    <a:latin typeface="Kalpurush" pitchFamily="2" charset="0"/>
                    <a:cs typeface="Kalpurush" pitchFamily="2" charset="0"/>
                  </a:rPr>
                  <a:t>বৃদ্ধি পায়।  </a:t>
                </a:r>
              </a:p>
              <a:p>
                <a:r>
                  <a:rPr lang="bn-IN" sz="2400" dirty="0" smtClean="0">
                    <a:latin typeface="Kalpurush" pitchFamily="2" charset="0"/>
                    <a:cs typeface="Kalpurush" pitchFamily="2" charset="0"/>
                  </a:rPr>
                  <a:t> </a:t>
                </a:r>
                <a:endParaRPr lang="en-US" sz="2400" dirty="0">
                  <a:latin typeface="Kalpurush" pitchFamily="2" charset="0"/>
                  <a:cs typeface="Kalpurush" pitchFamily="2" charset="0"/>
                </a:endParaRPr>
              </a:p>
            </p:txBody>
          </p:sp>
        </mc:Choice>
        <mc:Fallback xmlns="">
          <p:sp>
            <p:nvSpPr>
              <p:cNvPr id="6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14" y="1292768"/>
                <a:ext cx="11074400" cy="5013438"/>
              </a:xfrm>
              <a:prstGeom prst="rect">
                <a:avLst/>
              </a:prstGeom>
              <a:blipFill rotWithShape="1">
                <a:blip r:embed="rId2"/>
                <a:stretch>
                  <a:fillRect l="-1651" r="-275" b="-37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2" descr="https://upload.wikimedia.org/wikipedia/commons/thumb/2/2a/Toaster-quartz_element.JPG/450px-Toaster-quartz_element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5865" y="3986820"/>
            <a:ext cx="5944230" cy="101271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sp>
        <p:nvSpPr>
          <p:cNvPr id="7" name="Horizontal Scroll 6"/>
          <p:cNvSpPr/>
          <p:nvPr/>
        </p:nvSpPr>
        <p:spPr>
          <a:xfrm>
            <a:off x="3200405" y="94592"/>
            <a:ext cx="5502166" cy="1213945"/>
          </a:xfrm>
          <a:prstGeom prst="horizontalScroll">
            <a:avLst/>
          </a:prstGeom>
          <a:ln>
            <a:solidFill>
              <a:srgbClr val="7030A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600" b="1" dirty="0">
                <a:solidFill>
                  <a:srgbClr val="7030A0"/>
                </a:solidFill>
                <a:latin typeface="Kalpurush" pitchFamily="2" charset="0"/>
                <a:cs typeface="Kalpurush" pitchFamily="2" charset="0"/>
              </a:rPr>
              <a:t>রোধের উষ্ণতা </a:t>
            </a:r>
            <a:r>
              <a:rPr lang="bn-IN" sz="3600" b="1" dirty="0" smtClean="0">
                <a:solidFill>
                  <a:srgbClr val="7030A0"/>
                </a:solidFill>
                <a:latin typeface="Kalpurush" pitchFamily="2" charset="0"/>
                <a:cs typeface="Kalpurush" pitchFamily="2" charset="0"/>
              </a:rPr>
              <a:t>সহগ</a:t>
            </a:r>
            <a:endParaRPr lang="en-US" sz="3600" b="1" dirty="0">
              <a:solidFill>
                <a:srgbClr val="7030A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166571" y="6547215"/>
            <a:ext cx="19875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Prepared by Aminur Rahman</a:t>
            </a:r>
            <a:endParaRPr lang="en-US" sz="12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360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558099" y="1485108"/>
                <a:ext cx="10607040" cy="942781"/>
              </a:xfrm>
            </p:spPr>
            <p:txBody>
              <a:bodyPr anchor="t">
                <a:normAutofit fontScale="90000"/>
              </a:bodyPr>
              <a:lstStyle/>
              <a:p>
                <a:r>
                  <a:rPr lang="bn-IN" sz="2700" b="1" dirty="0" smtClean="0">
                    <a:solidFill>
                      <a:srgbClr val="002060"/>
                    </a:solidFill>
                    <a:latin typeface="Kalpurush" pitchFamily="2" charset="0"/>
                    <a:cs typeface="Kalpurush" pitchFamily="2" charset="0"/>
                  </a:rPr>
                  <a:t>উদাহরণঃ</a:t>
                </a:r>
                <a:r>
                  <a:rPr lang="bn-IN" sz="2700" dirty="0" smtClean="0">
                    <a:solidFill>
                      <a:srgbClr val="002060"/>
                    </a:solidFill>
                    <a:latin typeface="Kalpurush" pitchFamily="2" charset="0"/>
                    <a:cs typeface="Kalpurush" pitchFamily="2" charset="0"/>
                  </a:rPr>
                  <a:t> </a:t>
                </a:r>
                <a:r>
                  <a:rPr lang="en-US" sz="2700" dirty="0" smtClean="0">
                    <a:solidFill>
                      <a:srgbClr val="002060"/>
                    </a:solidFill>
                    <a:latin typeface="Kalpurush" pitchFamily="2" charset="0"/>
                    <a:cs typeface="Kalpurush" pitchFamily="2" charset="0"/>
                  </a:rPr>
                  <a:t> 25</a:t>
                </a:r>
                <a:r>
                  <a:rPr lang="en-US" sz="2700" baseline="30000" dirty="0" smtClean="0">
                    <a:solidFill>
                      <a:srgbClr val="002060"/>
                    </a:solidFill>
                    <a:latin typeface="Kalpurush" pitchFamily="2" charset="0"/>
                    <a:cs typeface="Kalpurush" pitchFamily="2" charset="0"/>
                  </a:rPr>
                  <a:t>0</a:t>
                </a:r>
                <a:r>
                  <a:rPr lang="en-US" sz="2700" dirty="0" smtClean="0">
                    <a:solidFill>
                      <a:srgbClr val="002060"/>
                    </a:solidFill>
                    <a:latin typeface="Kalpurush" pitchFamily="2" charset="0"/>
                    <a:cs typeface="Kalpurush" pitchFamily="2" charset="0"/>
                  </a:rPr>
                  <a:t>C </a:t>
                </a:r>
                <a:r>
                  <a:rPr lang="bn-IN" sz="2700" dirty="0" smtClean="0">
                    <a:solidFill>
                      <a:srgbClr val="002060"/>
                    </a:solidFill>
                    <a:latin typeface="Kalpurush" pitchFamily="2" charset="0"/>
                    <a:cs typeface="Kalpurush" pitchFamily="2" charset="0"/>
                  </a:rPr>
                  <a:t>তাপমাত্রায় একটি টাংস্টেন তারের রোধ </a:t>
                </a:r>
                <a:r>
                  <a:rPr lang="en-US" sz="2700" dirty="0" smtClean="0">
                    <a:solidFill>
                      <a:srgbClr val="002060"/>
                    </a:solidFill>
                    <a:latin typeface="Kalpurush" pitchFamily="2" charset="0"/>
                    <a:cs typeface="Kalpurush" pitchFamily="2" charset="0"/>
                  </a:rPr>
                  <a:t>6</a:t>
                </a:r>
                <a14:m>
                  <m:oMath xmlns:m="http://schemas.openxmlformats.org/officeDocument/2006/math">
                    <m:r>
                      <a:rPr lang="en-US" sz="2700" b="0" i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5</m:t>
                    </m:r>
                    <m:r>
                      <a:rPr lang="el-GR" sz="2700" i="1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𝛺</m:t>
                    </m:r>
                  </m:oMath>
                </a14:m>
                <a:r>
                  <a:rPr lang="bn-IN" sz="2700" dirty="0" smtClean="0">
                    <a:solidFill>
                      <a:srgbClr val="002060"/>
                    </a:solidFill>
                    <a:latin typeface="Kalpurush" pitchFamily="2" charset="0"/>
                    <a:cs typeface="Kalpurush" pitchFamily="2" charset="0"/>
                  </a:rPr>
                  <a:t> হলে </a:t>
                </a:r>
                <a:r>
                  <a:rPr lang="en-US" sz="2700" dirty="0" smtClean="0">
                    <a:solidFill>
                      <a:srgbClr val="002060"/>
                    </a:solidFill>
                    <a:latin typeface="Kalpurush" pitchFamily="2" charset="0"/>
                    <a:cs typeface="Kalpurush" pitchFamily="2" charset="0"/>
                  </a:rPr>
                  <a:t>200</a:t>
                </a:r>
                <a:r>
                  <a:rPr lang="en-US" sz="2700" baseline="30000" dirty="0" smtClean="0">
                    <a:solidFill>
                      <a:srgbClr val="002060"/>
                    </a:solidFill>
                    <a:latin typeface="Kalpurush" pitchFamily="2" charset="0"/>
                    <a:cs typeface="Kalpurush" pitchFamily="2" charset="0"/>
                  </a:rPr>
                  <a:t>0</a:t>
                </a:r>
                <a:r>
                  <a:rPr lang="en-US" sz="2700" dirty="0" smtClean="0">
                    <a:solidFill>
                      <a:srgbClr val="002060"/>
                    </a:solidFill>
                    <a:latin typeface="Kalpurush" pitchFamily="2" charset="0"/>
                    <a:cs typeface="Kalpurush" pitchFamily="2" charset="0"/>
                  </a:rPr>
                  <a:t>C </a:t>
                </a:r>
                <a:r>
                  <a:rPr lang="bn-IN" sz="2700" dirty="0" smtClean="0">
                    <a:solidFill>
                      <a:srgbClr val="002060"/>
                    </a:solidFill>
                    <a:latin typeface="Kalpurush" pitchFamily="2" charset="0"/>
                    <a:cs typeface="Kalpurush" pitchFamily="2" charset="0"/>
                  </a:rPr>
                  <a:t>তাপমাত্রায় এর রোধ কত? </a:t>
                </a:r>
                <a:r>
                  <a:rPr lang="bn-IN" sz="2700" dirty="0">
                    <a:solidFill>
                      <a:srgbClr val="002060"/>
                    </a:solidFill>
                    <a:latin typeface="Kalpurush" pitchFamily="2" charset="0"/>
                    <a:cs typeface="Kalpurush" pitchFamily="2" charset="0"/>
                  </a:rPr>
                  <a:t>টাংস্টেন </a:t>
                </a:r>
                <a:r>
                  <a:rPr lang="bn-IN" sz="2700" dirty="0" smtClean="0">
                    <a:solidFill>
                      <a:srgbClr val="002060"/>
                    </a:solidFill>
                    <a:latin typeface="Kalpurush" pitchFamily="2" charset="0"/>
                    <a:cs typeface="Kalpurush" pitchFamily="2" charset="0"/>
                  </a:rPr>
                  <a:t>তারের রোধের উষ্ণতা সহগ </a:t>
                </a:r>
                <a:r>
                  <a:rPr lang="en-US" sz="2700" dirty="0" smtClean="0">
                    <a:solidFill>
                      <a:srgbClr val="002060"/>
                    </a:solidFill>
                    <a:latin typeface="Kalpurush" pitchFamily="2" charset="0"/>
                    <a:cs typeface="Kalpurush" pitchFamily="2" charset="0"/>
                  </a:rPr>
                  <a:t>4.5</a:t>
                </a:r>
                <a14:m>
                  <m:oMath xmlns:m="http://schemas.openxmlformats.org/officeDocument/2006/math">
                    <m:r>
                      <a:rPr lang="en-US" sz="2700" i="1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×</m:t>
                    </m:r>
                  </m:oMath>
                </a14:m>
                <a:r>
                  <a:rPr lang="en-US" sz="2700" dirty="0">
                    <a:solidFill>
                      <a:srgbClr val="002060"/>
                    </a:solidFill>
                    <a:latin typeface="Kalpurush" pitchFamily="2" charset="0"/>
                    <a:cs typeface="Kalpurush" pitchFamily="2" charset="0"/>
                  </a:rPr>
                  <a:t>10</a:t>
                </a:r>
                <a:r>
                  <a:rPr lang="en-US" sz="2700" baseline="30000" dirty="0">
                    <a:solidFill>
                      <a:srgbClr val="002060"/>
                    </a:solidFill>
                    <a:latin typeface="Kalpurush" pitchFamily="2" charset="0"/>
                    <a:cs typeface="Kalpurush" pitchFamily="2" charset="0"/>
                  </a:rPr>
                  <a:t>-</a:t>
                </a:r>
                <a:r>
                  <a:rPr lang="en-US" sz="2700" baseline="30000" dirty="0" smtClean="0">
                    <a:solidFill>
                      <a:srgbClr val="002060"/>
                    </a:solidFill>
                    <a:latin typeface="Kalpurush" pitchFamily="2" charset="0"/>
                    <a:cs typeface="Kalpurush" pitchFamily="2" charset="0"/>
                  </a:rPr>
                  <a:t>3</a:t>
                </a:r>
                <a:r>
                  <a:rPr lang="en-US" sz="2700" baseline="30000" dirty="0">
                    <a:solidFill>
                      <a:srgbClr val="002060"/>
                    </a:solidFill>
                    <a:latin typeface="Kalpurush" pitchFamily="2" charset="0"/>
                    <a:cs typeface="Kalpurush" pitchFamily="2" charset="0"/>
                  </a:rPr>
                  <a:t> </a:t>
                </a:r>
                <a:r>
                  <a:rPr lang="en-US" sz="2700" dirty="0">
                    <a:solidFill>
                      <a:srgbClr val="002060"/>
                    </a:solidFill>
                    <a:latin typeface="Kalpurush" pitchFamily="2" charset="0"/>
                    <a:cs typeface="Kalpurush" pitchFamily="2" charset="0"/>
                  </a:rPr>
                  <a:t> </a:t>
                </a:r>
                <a:r>
                  <a:rPr lang="en-US" sz="2700" baseline="30000" dirty="0" smtClean="0">
                    <a:solidFill>
                      <a:srgbClr val="002060"/>
                    </a:solidFill>
                    <a:latin typeface="Kalpurush" pitchFamily="2" charset="0"/>
                    <a:cs typeface="Kalpurush" pitchFamily="2" charset="0"/>
                  </a:rPr>
                  <a:t>0</a:t>
                </a:r>
                <a:r>
                  <a:rPr lang="en-US" sz="2700" dirty="0" smtClean="0">
                    <a:solidFill>
                      <a:srgbClr val="002060"/>
                    </a:solidFill>
                    <a:latin typeface="Kalpurush" pitchFamily="2" charset="0"/>
                    <a:cs typeface="Kalpurush" pitchFamily="2" charset="0"/>
                  </a:rPr>
                  <a:t>C</a:t>
                </a:r>
                <a:r>
                  <a:rPr lang="en-US" sz="2700" baseline="30000" dirty="0" smtClean="0">
                    <a:solidFill>
                      <a:srgbClr val="002060"/>
                    </a:solidFill>
                    <a:latin typeface="Kalpurush" pitchFamily="2" charset="0"/>
                    <a:cs typeface="Kalpurush" pitchFamily="2" charset="0"/>
                  </a:rPr>
                  <a:t>-1</a:t>
                </a:r>
                <a:r>
                  <a:rPr lang="bn-IN" sz="2700" dirty="0">
                    <a:solidFill>
                      <a:srgbClr val="002060"/>
                    </a:solidFill>
                    <a:latin typeface="Kalpurush" pitchFamily="2" charset="0"/>
                    <a:cs typeface="Kalpurush" pitchFamily="2" charset="0"/>
                  </a:rPr>
                  <a:t> </a:t>
                </a:r>
                <a:r>
                  <a:rPr lang="bn-IN" sz="2700" dirty="0" smtClean="0">
                    <a:solidFill>
                      <a:srgbClr val="002060"/>
                    </a:solidFill>
                    <a:latin typeface="Kalpurush" pitchFamily="2" charset="0"/>
                    <a:cs typeface="Kalpurush" pitchFamily="2" charset="0"/>
                  </a:rPr>
                  <a:t>। </a:t>
                </a:r>
                <a:r>
                  <a:rPr lang="en-US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bn-IN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49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49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en-US" sz="32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558099" y="1485108"/>
                <a:ext cx="10607040" cy="942781"/>
              </a:xfrm>
              <a:blipFill rotWithShape="1">
                <a:blip r:embed="rId2"/>
                <a:stretch>
                  <a:fillRect l="-3276" t="-4545" b="-16623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itle 1"/>
              <p:cNvSpPr txBox="1">
                <a:spLocks/>
              </p:cNvSpPr>
              <p:nvPr/>
            </p:nvSpPr>
            <p:spPr>
              <a:xfrm>
                <a:off x="597745" y="2474932"/>
                <a:ext cx="3627414" cy="3720916"/>
              </a:xfrm>
              <a:prstGeom prst="rect">
                <a:avLst/>
              </a:prstGeom>
            </p:spPr>
            <p:txBody>
              <a:bodyPr vert="horz" lIns="0" tIns="45720" rIns="0" bIns="0" anchor="t">
                <a:noAutofit/>
                <a:scene3d>
                  <a:camera prst="orthographicFront"/>
                  <a:lightRig rig="freezing" dir="t">
                    <a:rot lat="0" lon="0" rev="5640000"/>
                  </a:lightRig>
                </a:scene3d>
                <a:sp3d prstMaterial="flat">
                  <a:contourClr>
                    <a:schemeClr val="tx2"/>
                  </a:contourClr>
                </a:sp3d>
              </a:bodyPr>
              <a:lstStyle>
                <a:lvl1pPr algn="l" rtl="0" eaLnBrk="1" latinLnBrk="0" hangingPunct="1">
                  <a:spcBef>
                    <a:spcPct val="0"/>
                  </a:spcBef>
                  <a:buNone/>
                  <a:defRPr kumimoji="0" sz="5000" b="0" kern="1200">
                    <a:ln>
                      <a:noFill/>
                    </a:ln>
                    <a:solidFill>
                      <a:schemeClr val="tx2"/>
                    </a:solidFill>
                    <a:effectLst/>
                    <a:latin typeface="+mj-lt"/>
                    <a:ea typeface="+mj-ea"/>
                    <a:cs typeface="+mj-cs"/>
                  </a:defRPr>
                </a:lvl1pPr>
              </a:lstStyle>
              <a:p>
                <a:r>
                  <a:rPr lang="en-US" sz="2400" dirty="0" smtClean="0">
                    <a:solidFill>
                      <a:srgbClr val="002060"/>
                    </a:solidFill>
                    <a:latin typeface="Kalpurush" pitchFamily="2" charset="0"/>
                    <a:cs typeface="Kalpurush" pitchFamily="2" charset="0"/>
                  </a:rPr>
                  <a:t> </a:t>
                </a:r>
                <a:r>
                  <a:rPr lang="bn-IN" sz="2400" b="1" dirty="0" smtClean="0">
                    <a:solidFill>
                      <a:srgbClr val="002060"/>
                    </a:solidFill>
                    <a:latin typeface="Kalpurush" pitchFamily="2" charset="0"/>
                    <a:cs typeface="Kalpurush" pitchFamily="2" charset="0"/>
                  </a:rPr>
                  <a:t>সমাধানঃ </a:t>
                </a:r>
                <a:r>
                  <a:rPr lang="bn-IN" sz="2400" dirty="0" smtClean="0">
                    <a:solidFill>
                      <a:srgbClr val="002060"/>
                    </a:solidFill>
                    <a:latin typeface="Kalpurush" pitchFamily="2" charset="0"/>
                    <a:cs typeface="Kalpurush" pitchFamily="2" charset="0"/>
                  </a:rPr>
                  <a:t>আমরা জানি, </a:t>
                </a:r>
              </a:p>
              <a:p>
                <a:pPr/>
                <a:r>
                  <a:rPr lang="bn-IN" sz="2400" dirty="0">
                    <a:solidFill>
                      <a:srgbClr val="002060"/>
                    </a:solidFill>
                    <a:latin typeface="Kalpurush" pitchFamily="2" charset="0"/>
                    <a:cs typeface="Kalpurush" pitchFamily="2" charset="0"/>
                  </a:rPr>
                  <a:t> </a:t>
                </a:r>
                <a:r>
                  <a:rPr lang="bn-IN" sz="2400" dirty="0" smtClean="0">
                    <a:solidFill>
                      <a:srgbClr val="002060"/>
                    </a:solidFill>
                    <a:latin typeface="Kalpurush" pitchFamily="2" charset="0"/>
                    <a:cs typeface="Kalpurush" pitchFamily="2" charset="0"/>
                  </a:rPr>
                  <a:t>     </a:t>
                </a:r>
                <a:r>
                  <a:rPr lang="en-US" sz="2400" dirty="0" smtClean="0">
                    <a:solidFill>
                      <a:srgbClr val="002060"/>
                    </a:solidFill>
                    <a:latin typeface="Kalpurush" pitchFamily="2" charset="0"/>
                    <a:cs typeface="Kalpurush" pitchFamily="2" charset="0"/>
                  </a:rPr>
                  <a:t>R</a:t>
                </a:r>
                <a:r>
                  <a:rPr lang="en-US" sz="2400" baseline="-25000" dirty="0">
                    <a:solidFill>
                      <a:srgbClr val="002060"/>
                    </a:solidFill>
                    <a:latin typeface="Kalpurush" pitchFamily="2" charset="0"/>
                    <a:cs typeface="Kalpurush" pitchFamily="2" charset="0"/>
                  </a:rPr>
                  <a:t>1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en-US" sz="2400" dirty="0" smtClean="0">
                    <a:solidFill>
                      <a:srgbClr val="002060"/>
                    </a:solidFill>
                    <a:latin typeface="Kalpurush" pitchFamily="2" charset="0"/>
                    <a:cs typeface="Kalpurush" pitchFamily="2" charset="0"/>
                  </a:rPr>
                  <a:t> =  </a:t>
                </a:r>
                <a:r>
                  <a:rPr lang="en-US" sz="2400" dirty="0">
                    <a:solidFill>
                      <a:srgbClr val="002060"/>
                    </a:solidFill>
                    <a:latin typeface="Kalpurush" pitchFamily="2" charset="0"/>
                    <a:cs typeface="Kalpurush" pitchFamily="2" charset="0"/>
                  </a:rPr>
                  <a:t>R</a:t>
                </a:r>
                <a:r>
                  <a:rPr lang="en-US" sz="2400" baseline="-25000" dirty="0">
                    <a:solidFill>
                      <a:srgbClr val="002060"/>
                    </a:solidFill>
                    <a:latin typeface="Kalpurush" pitchFamily="2" charset="0"/>
                    <a:cs typeface="Kalpurush" pitchFamily="2" charset="0"/>
                  </a:rPr>
                  <a:t>0</a:t>
                </a:r>
                <a:r>
                  <a:rPr lang="en-US" sz="2400" dirty="0">
                    <a:solidFill>
                      <a:srgbClr val="002060"/>
                    </a:solidFill>
                    <a:latin typeface="Kalpurush" pitchFamily="2" charset="0"/>
                    <a:cs typeface="Kalpurush" pitchFamily="2" charset="0"/>
                  </a:rPr>
                  <a:t> (1+</a:t>
                </a:r>
                <a:r>
                  <a:rPr lang="el-GR" sz="2400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Kalpurush" pitchFamily="2" charset="0"/>
                  </a:rPr>
                  <a:t>α</a:t>
                </a:r>
                <a14:m>
                  <m:oMath xmlns:m="http://schemas.openxmlformats.org/officeDocument/2006/math">
                    <m:r>
                      <a:rPr lang="el-GR" sz="2400" i="1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𝜃</m:t>
                    </m:r>
                    <m:r>
                      <a:rPr lang="en-US" sz="2400" baseline="-2500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1</m:t>
                    </m:r>
                    <m:r>
                      <a:rPr lang="en-US" sz="240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en-US" sz="2400" dirty="0" smtClean="0">
                    <a:solidFill>
                      <a:srgbClr val="002060"/>
                    </a:solidFill>
                    <a:latin typeface="Kalpurush" pitchFamily="2" charset="0"/>
                    <a:ea typeface="Cambria Math" panose="02040503050406030204" pitchFamily="18" charset="0"/>
                    <a:cs typeface="Kalpurush" pitchFamily="2" charset="0"/>
                  </a:rPr>
                  <a:t/>
                </a:r>
                <a:br>
                  <a:rPr lang="en-US" sz="2400" dirty="0" smtClean="0">
                    <a:solidFill>
                      <a:srgbClr val="002060"/>
                    </a:solidFill>
                    <a:latin typeface="Kalpurush" pitchFamily="2" charset="0"/>
                    <a:ea typeface="Cambria Math" panose="02040503050406030204" pitchFamily="18" charset="0"/>
                    <a:cs typeface="Kalpurush" pitchFamily="2" charset="0"/>
                  </a:rPr>
                </a:b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i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  </m:t>
                      </m:r>
                      <m:sSub>
                        <m:sSubPr>
                          <m:ctrlPr>
                            <a:rPr lang="en-US" sz="2400" i="1">
                              <a:solidFill>
                                <a:srgbClr val="002060"/>
                              </a:solidFill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n-US" sz="24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sz="240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sz="2400" i="1">
                              <a:solidFill>
                                <a:srgbClr val="002060"/>
                              </a:solidFill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400" i="1">
                                  <a:solidFill>
                                    <a:srgbClr val="002060"/>
                                  </a:solidFill>
                                  <a:latin typeface="Cambria Math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sz="24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r>
                            <a:rPr lang="en-US" sz="24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  <m:r>
                            <a:rPr lang="en-US" sz="24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24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  <m:sSub>
                            <m:sSubPr>
                              <m:ctrlPr>
                                <a:rPr lang="en-US" sz="2400" i="1">
                                  <a:solidFill>
                                    <a:srgbClr val="002060"/>
                                  </a:solidFill>
                                  <a:latin typeface="Cambria Math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</m:e>
                            <m:sub>
                              <m:r>
                                <a:rPr lang="en-US" sz="24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r>
                  <a:rPr lang="en-US" sz="2400" i="1" dirty="0" smtClean="0">
                    <a:solidFill>
                      <a:srgbClr val="002060"/>
                    </a:solidFill>
                    <a:latin typeface="Kalpurush" pitchFamily="2" charset="0"/>
                    <a:ea typeface="Cambria Math" panose="02040503050406030204" pitchFamily="18" charset="0"/>
                    <a:cs typeface="Kalpurush" pitchFamily="2" charset="0"/>
                  </a:rPr>
                  <a:t/>
                </a:r>
                <a:br>
                  <a:rPr lang="en-US" sz="2400" i="1" dirty="0" smtClean="0">
                    <a:solidFill>
                      <a:srgbClr val="002060"/>
                    </a:solidFill>
                    <a:latin typeface="Kalpurush" pitchFamily="2" charset="0"/>
                    <a:ea typeface="Cambria Math" panose="02040503050406030204" pitchFamily="18" charset="0"/>
                    <a:cs typeface="Kalpurush" pitchFamily="2" charset="0"/>
                  </a:rPr>
                </a:br>
                <a:r>
                  <a:rPr lang="en-US" sz="2400" i="1" dirty="0" smtClean="0">
                    <a:solidFill>
                      <a:srgbClr val="002060"/>
                    </a:solidFill>
                    <a:latin typeface="Kalpurush" pitchFamily="2" charset="0"/>
                    <a:ea typeface="Cambria Math" panose="02040503050406030204" pitchFamily="18" charset="0"/>
                    <a:cs typeface="Kalpurush" pitchFamily="2" charset="0"/>
                  </a:rPr>
                  <a:t/>
                </a:r>
                <a:br>
                  <a:rPr lang="en-US" sz="2400" i="1" dirty="0" smtClean="0">
                    <a:solidFill>
                      <a:srgbClr val="002060"/>
                    </a:solidFill>
                    <a:latin typeface="Kalpurush" pitchFamily="2" charset="0"/>
                    <a:ea typeface="Cambria Math" panose="02040503050406030204" pitchFamily="18" charset="0"/>
                    <a:cs typeface="Kalpurush" pitchFamily="2" charset="0"/>
                  </a:rPr>
                </a:br>
                <a:r>
                  <a:rPr lang="en-US" sz="2400" i="1" dirty="0">
                    <a:solidFill>
                      <a:srgbClr val="002060"/>
                    </a:solidFill>
                    <a:latin typeface="Kalpurush" pitchFamily="2" charset="0"/>
                    <a:ea typeface="Cambria Math" panose="02040503050406030204" pitchFamily="18" charset="0"/>
                    <a:cs typeface="Kalpurush" pitchFamily="2" charset="0"/>
                  </a:rPr>
                  <a:t> </a:t>
                </a:r>
                <a:r>
                  <a:rPr lang="en-US" sz="2400" i="1" dirty="0" smtClean="0">
                    <a:solidFill>
                      <a:srgbClr val="002060"/>
                    </a:solidFill>
                    <a:latin typeface="Kalpurush" pitchFamily="2" charset="0"/>
                    <a:ea typeface="Cambria Math" panose="02040503050406030204" pitchFamily="18" charset="0"/>
                    <a:cs typeface="Kalpurush" pitchFamily="2" charset="0"/>
                  </a:rPr>
                  <a:t>        </a:t>
                </a:r>
                <a14:m>
                  <m:oMath xmlns:m="http://schemas.openxmlformats.org/officeDocument/2006/math">
                    <m:r>
                      <a:rPr lang="en-US" sz="240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240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en-US" sz="2400" i="1">
                            <a:solidFill>
                              <a:srgbClr val="002060"/>
                            </a:solidFill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65</m:t>
                        </m:r>
                      </m:num>
                      <m:den>
                        <m:r>
                          <a:rPr lang="en-US" sz="24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  <m:r>
                          <a:rPr lang="en-US" sz="24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r>
                          <a:rPr lang="en-US" sz="24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  <m:r>
                          <a:rPr lang="en-US" sz="24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.</m:t>
                        </m:r>
                        <m:r>
                          <a:rPr lang="en-US" sz="24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  <m:r>
                          <a:rPr lang="en-US" sz="24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sSup>
                          <m:sSupPr>
                            <m:ctrlPr>
                              <a:rPr lang="en-US" sz="2400" i="1">
                                <a:solidFill>
                                  <a:srgbClr val="002060"/>
                                </a:solidFill>
                                <a:latin typeface="Cambria Math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10</m:t>
                            </m:r>
                          </m:e>
                          <m:sup>
                            <m:r>
                              <a:rPr lang="en-US" sz="24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24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  <m:r>
                          <a:rPr lang="en-US" sz="24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r>
                          <a:rPr lang="en-US" sz="24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25</m:t>
                        </m:r>
                      </m:den>
                    </m:f>
                  </m:oMath>
                </a14:m>
                <a:r>
                  <a:rPr lang="en-US" sz="2400" dirty="0">
                    <a:solidFill>
                      <a:srgbClr val="002060"/>
                    </a:solidFill>
                    <a:latin typeface="Kalpurush" pitchFamily="2" charset="0"/>
                    <a:cs typeface="Kalpurush" pitchFamily="2" charset="0"/>
                  </a:rPr>
                  <a:t/>
                </a:r>
                <a:br>
                  <a:rPr lang="en-US" sz="2400" dirty="0">
                    <a:solidFill>
                      <a:srgbClr val="002060"/>
                    </a:solidFill>
                    <a:latin typeface="Kalpurush" pitchFamily="2" charset="0"/>
                    <a:cs typeface="Kalpurush" pitchFamily="2" charset="0"/>
                  </a:rPr>
                </a:br>
                <a:r>
                  <a:rPr lang="en-US" sz="2400" dirty="0">
                    <a:solidFill>
                      <a:srgbClr val="002060"/>
                    </a:solidFill>
                    <a:latin typeface="Kalpurush" pitchFamily="2" charset="0"/>
                    <a:cs typeface="Kalpurush" pitchFamily="2" charset="0"/>
                  </a:rPr>
                  <a:t>        </a:t>
                </a:r>
                <a:r>
                  <a:rPr lang="en-US" sz="2400" dirty="0" smtClean="0">
                    <a:solidFill>
                      <a:srgbClr val="002060"/>
                    </a:solidFill>
                    <a:latin typeface="Kalpurush" pitchFamily="2" charset="0"/>
                    <a:cs typeface="Kalpurush" pitchFamily="2" charset="0"/>
                  </a:rPr>
                  <a:t>     </a:t>
                </a:r>
                <a:br>
                  <a:rPr lang="en-US" sz="2400" dirty="0" smtClean="0">
                    <a:solidFill>
                      <a:srgbClr val="002060"/>
                    </a:solidFill>
                    <a:latin typeface="Kalpurush" pitchFamily="2" charset="0"/>
                    <a:cs typeface="Kalpurush" pitchFamily="2" charset="0"/>
                  </a:rPr>
                </a:br>
                <a:r>
                  <a:rPr lang="en-US" sz="2400" dirty="0">
                    <a:solidFill>
                      <a:srgbClr val="002060"/>
                    </a:solidFill>
                    <a:latin typeface="Kalpurush" pitchFamily="2" charset="0"/>
                    <a:cs typeface="Kalpurush" pitchFamily="2" charset="0"/>
                  </a:rPr>
                  <a:t> </a:t>
                </a:r>
                <a:r>
                  <a:rPr lang="en-US" sz="2400" dirty="0" smtClean="0">
                    <a:solidFill>
                      <a:srgbClr val="002060"/>
                    </a:solidFill>
                    <a:latin typeface="Kalpurush" pitchFamily="2" charset="0"/>
                    <a:cs typeface="Kalpurush" pitchFamily="2" charset="0"/>
                  </a:rPr>
                  <a:t>  </a:t>
                </a:r>
                <a:r>
                  <a:rPr lang="bn-IN" sz="2400" dirty="0" smtClean="0">
                    <a:solidFill>
                      <a:srgbClr val="002060"/>
                    </a:solidFill>
                    <a:latin typeface="Kalpurush" pitchFamily="2" charset="0"/>
                    <a:cs typeface="Kalpurush" pitchFamily="2" charset="0"/>
                  </a:rPr>
                  <a:t>  </a:t>
                </a:r>
                <a:r>
                  <a:rPr lang="en-US" sz="2400" dirty="0" smtClean="0">
                    <a:solidFill>
                      <a:srgbClr val="002060"/>
                    </a:solidFill>
                    <a:latin typeface="Kalpurush" pitchFamily="2" charset="0"/>
                    <a:cs typeface="Kalpurush" pitchFamily="2" charset="0"/>
                  </a:rPr>
                  <a:t> </a:t>
                </a:r>
                <a:r>
                  <a:rPr lang="bn-IN" sz="2400" dirty="0" smtClean="0">
                    <a:solidFill>
                      <a:srgbClr val="002060"/>
                    </a:solidFill>
                    <a:latin typeface="Kalpurush" pitchFamily="2" charset="0"/>
                    <a:cs typeface="Kalpurush" pitchFamily="2" charset="0"/>
                  </a:rPr>
                  <a:t>    </a:t>
                </a:r>
                <a:r>
                  <a:rPr lang="en-US" sz="2400" dirty="0" smtClean="0">
                    <a:solidFill>
                      <a:srgbClr val="002060"/>
                    </a:solidFill>
                    <a:latin typeface="Kalpurush" pitchFamily="2" charset="0"/>
                    <a:cs typeface="Kalpurush" pitchFamily="2" charset="0"/>
                  </a:rPr>
                  <a:t>=   58.43</a:t>
                </a:r>
                <a14:m>
                  <m:oMath xmlns:m="http://schemas.openxmlformats.org/officeDocument/2006/math">
                    <m:r>
                      <a:rPr lang="el-GR" sz="2400" i="1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𝛺</m:t>
                    </m:r>
                  </m:oMath>
                </a14:m>
                <a:r>
                  <a:rPr lang="en-US" sz="2400" dirty="0">
                    <a:solidFill>
                      <a:srgbClr val="002060"/>
                    </a:solidFill>
                    <a:latin typeface="Kalpurush" pitchFamily="2" charset="0"/>
                    <a:cs typeface="Kalpurush" pitchFamily="2" charset="0"/>
                  </a:rPr>
                  <a:t/>
                </a:r>
                <a:br>
                  <a:rPr lang="en-US" sz="2400" dirty="0">
                    <a:solidFill>
                      <a:srgbClr val="002060"/>
                    </a:solidFill>
                    <a:latin typeface="Kalpurush" pitchFamily="2" charset="0"/>
                    <a:cs typeface="Kalpurush" pitchFamily="2" charset="0"/>
                  </a:rPr>
                </a:br>
                <a:r>
                  <a:rPr lang="en-US" sz="2400" dirty="0">
                    <a:solidFill>
                      <a:srgbClr val="002060"/>
                    </a:solidFill>
                    <a:latin typeface="Kalpurush" pitchFamily="2" charset="0"/>
                    <a:cs typeface="Kalpurush" pitchFamily="2" charset="0"/>
                  </a:rPr>
                  <a:t/>
                </a:r>
                <a:br>
                  <a:rPr lang="en-US" sz="2400" dirty="0">
                    <a:solidFill>
                      <a:srgbClr val="002060"/>
                    </a:solidFill>
                    <a:latin typeface="Kalpurush" pitchFamily="2" charset="0"/>
                    <a:cs typeface="Kalpurush" pitchFamily="2" charset="0"/>
                  </a:rPr>
                </a:br>
                <a:endParaRPr lang="en-US" sz="2400" dirty="0">
                  <a:solidFill>
                    <a:srgbClr val="002060"/>
                  </a:solidFill>
                  <a:latin typeface="Kalpurush" pitchFamily="2" charset="0"/>
                  <a:cs typeface="Kalpurush" pitchFamily="2" charset="0"/>
                </a:endParaRPr>
              </a:p>
            </p:txBody>
          </p:sp>
        </mc:Choice>
        <mc:Fallback xmlns="">
          <p:sp>
            <p:nvSpPr>
              <p:cNvPr id="4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7745" y="2474932"/>
                <a:ext cx="3627414" cy="3720916"/>
              </a:xfrm>
              <a:prstGeom prst="rect">
                <a:avLst/>
              </a:prstGeom>
              <a:blipFill rotWithShape="1">
                <a:blip r:embed="rId3"/>
                <a:stretch>
                  <a:fillRect l="-5042" t="-1311" b="-918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3"/>
              <p:cNvSpPr txBox="1">
                <a:spLocks/>
              </p:cNvSpPr>
              <p:nvPr/>
            </p:nvSpPr>
            <p:spPr>
              <a:xfrm>
                <a:off x="8841863" y="2662128"/>
                <a:ext cx="3092651" cy="3220153"/>
              </a:xfrm>
              <a:prstGeom prst="rect">
                <a:avLst/>
              </a:prstGeom>
            </p:spPr>
            <p:txBody>
              <a:bodyPr>
                <a:noAutofit/>
              </a:bodyPr>
              <a:lstStyle>
                <a:lvl1pPr marL="274320" indent="-274320" algn="l" rtl="0" eaLnBrk="1" latinLnBrk="0" hangingPunct="1">
                  <a:spcBef>
                    <a:spcPct val="20000"/>
                  </a:spcBef>
                  <a:buClr>
                    <a:schemeClr val="accent3"/>
                  </a:buClr>
                  <a:buSzPct val="95000"/>
                  <a:buFont typeface="Wingdings 2"/>
                  <a:buChar char=""/>
                  <a:defRPr kumimoji="0" sz="2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40080" indent="-246888" algn="l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Wingdings 2"/>
                  <a:buChar char=""/>
                  <a:defRPr kumimoji="0"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-246888" algn="l" rtl="0" eaLnBrk="1" latinLnBrk="0" hangingPunct="1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 2"/>
                  <a:buChar char=""/>
                  <a:defRPr kumimoji="0"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188720" indent="-210312" algn="l" rtl="0" eaLnBrk="1" latinLnBrk="0" hangingPunct="1">
                  <a:spcBef>
                    <a:spcPct val="20000"/>
                  </a:spcBef>
                  <a:buClr>
                    <a:schemeClr val="accent3"/>
                  </a:buClr>
                  <a:buSzPct val="65000"/>
                  <a:buFont typeface="Wingdings 2"/>
                  <a:buChar char=""/>
                  <a:defRPr kumimoji="0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463040" indent="-210312" algn="l" rtl="0" eaLnBrk="1" latinLnBrk="0" hangingPunct="1">
                  <a:spcBef>
                    <a:spcPct val="20000"/>
                  </a:spcBef>
                  <a:buClr>
                    <a:schemeClr val="accent4"/>
                  </a:buClr>
                  <a:buSzPct val="65000"/>
                  <a:buFont typeface="Wingdings 2"/>
                  <a:buChar char=""/>
                  <a:defRPr kumimoji="0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737360" indent="-210312" algn="l" rtl="0" eaLnBrk="1" latinLnBrk="0" hangingPunct="1">
                  <a:spcBef>
                    <a:spcPct val="20000"/>
                  </a:spcBef>
                  <a:buClr>
                    <a:schemeClr val="accent5"/>
                  </a:buClr>
                  <a:buSzPct val="80000"/>
                  <a:buFont typeface="Wingdings 2"/>
                  <a:buChar char=""/>
                  <a:defRPr kumimoji="0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1920240" indent="-182880" algn="l" rtl="0" eaLnBrk="1" latinLnBrk="0" hangingPunct="1">
                  <a:spcBef>
                    <a:spcPct val="20000"/>
                  </a:spcBef>
                  <a:buClr>
                    <a:schemeClr val="accent6"/>
                  </a:buClr>
                  <a:buSzPct val="80000"/>
                  <a:buFont typeface="Wingdings 2"/>
                  <a:buChar char=""/>
                  <a:defRPr kumimoji="0" sz="16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194560" indent="-182880" algn="l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Char char="•"/>
                  <a:defRPr kumimoji="0"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468880" indent="-182880" algn="l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Tx/>
                  <a:buChar char="•"/>
                  <a:defRPr kumimoji="0" sz="14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Wingdings 2"/>
                  <a:buNone/>
                </a:pPr>
                <a:r>
                  <a:rPr lang="bn-IN" sz="2400" dirty="0" smtClean="0">
                    <a:solidFill>
                      <a:srgbClr val="002060"/>
                    </a:solidFill>
                    <a:latin typeface="Kalpurush" pitchFamily="2" charset="0"/>
                    <a:cs typeface="Kalpurush" pitchFamily="2" charset="0"/>
                  </a:rPr>
                  <a:t>এখানে, </a:t>
                </a:r>
                <a:endParaRPr lang="en-US" sz="2400" dirty="0" smtClean="0">
                  <a:solidFill>
                    <a:srgbClr val="002060"/>
                  </a:solidFill>
                  <a:latin typeface="Kalpurush" pitchFamily="2" charset="0"/>
                  <a:cs typeface="Kalpurush" pitchFamily="2" charset="0"/>
                </a:endParaRPr>
              </a:p>
              <a:p>
                <a:pPr marL="0" indent="0">
                  <a:buFont typeface="Wingdings 2"/>
                  <a:buNone/>
                </a:pPr>
                <a:r>
                  <a:rPr lang="en-US" sz="2400" dirty="0" smtClean="0">
                    <a:solidFill>
                      <a:srgbClr val="002060"/>
                    </a:solidFill>
                    <a:latin typeface="Kalpurush" pitchFamily="2" charset="0"/>
                    <a:cs typeface="Kalpurush" pitchFamily="2" charset="0"/>
                  </a:rPr>
                  <a:t>    R</a:t>
                </a:r>
                <a:r>
                  <a:rPr lang="en-US" sz="2400" baseline="-25000" dirty="0" smtClean="0">
                    <a:solidFill>
                      <a:srgbClr val="002060"/>
                    </a:solidFill>
                    <a:latin typeface="Kalpurush" pitchFamily="2" charset="0"/>
                    <a:cs typeface="Kalpurush" pitchFamily="2" charset="0"/>
                  </a:rPr>
                  <a:t>1</a:t>
                </a:r>
                <a:r>
                  <a:rPr lang="en-US" sz="2400" dirty="0" smtClean="0">
                    <a:solidFill>
                      <a:srgbClr val="002060"/>
                    </a:solidFill>
                    <a:latin typeface="Kalpurush" pitchFamily="2" charset="0"/>
                    <a:cs typeface="Kalpurush" pitchFamily="2" charset="0"/>
                  </a:rPr>
                  <a:t>=65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sz="240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Ω</m:t>
                    </m:r>
                  </m:oMath>
                </a14:m>
                <a:endParaRPr lang="en-US" sz="2400" dirty="0" smtClean="0">
                  <a:solidFill>
                    <a:srgbClr val="002060"/>
                  </a:solidFill>
                  <a:latin typeface="Kalpurush" pitchFamily="2" charset="0"/>
                  <a:cs typeface="Kalpurush" pitchFamily="2" charset="0"/>
                </a:endParaRPr>
              </a:p>
              <a:p>
                <a:pPr marL="0" indent="0">
                  <a:buFont typeface="Wingdings 2"/>
                  <a:buNone/>
                </a:pPr>
                <a14:m>
                  <m:oMath xmlns:m="http://schemas.openxmlformats.org/officeDocument/2006/math">
                    <m:r>
                      <a:rPr lang="en-US" sz="240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     </m:t>
                    </m:r>
                    <m:r>
                      <a:rPr lang="bn-IN" sz="2400" b="0" i="1" smtClean="0">
                        <a:solidFill>
                          <a:srgbClr val="002060"/>
                        </a:solidFill>
                        <a:latin typeface="Cambria Math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US" sz="240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US" sz="240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𝜃</m:t>
                    </m:r>
                    <m:r>
                      <a:rPr lang="en-US" sz="2400" i="1" baseline="-2500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1</m:t>
                    </m:r>
                  </m:oMath>
                </a14:m>
                <a:r>
                  <a:rPr lang="en-US" sz="2400" dirty="0" smtClean="0">
                    <a:solidFill>
                      <a:srgbClr val="002060"/>
                    </a:solidFill>
                    <a:latin typeface="Kalpurush" pitchFamily="2" charset="0"/>
                    <a:cs typeface="Kalpurush" pitchFamily="2" charset="0"/>
                  </a:rPr>
                  <a:t>=25</a:t>
                </a:r>
                <a:r>
                  <a:rPr lang="en-US" sz="2400" baseline="30000" dirty="0" smtClean="0">
                    <a:solidFill>
                      <a:srgbClr val="002060"/>
                    </a:solidFill>
                    <a:latin typeface="Kalpurush" pitchFamily="2" charset="0"/>
                    <a:cs typeface="Kalpurush" pitchFamily="2" charset="0"/>
                  </a:rPr>
                  <a:t>0</a:t>
                </a:r>
                <a:r>
                  <a:rPr lang="en-US" sz="2400" dirty="0" smtClean="0">
                    <a:solidFill>
                      <a:srgbClr val="002060"/>
                    </a:solidFill>
                    <a:latin typeface="Kalpurush" pitchFamily="2" charset="0"/>
                    <a:cs typeface="Kalpurush" pitchFamily="2" charset="0"/>
                  </a:rPr>
                  <a:t>C</a:t>
                </a:r>
              </a:p>
              <a:p>
                <a:pPr marL="0" indent="0">
                  <a:buFont typeface="Wingdings 2"/>
                  <a:buNone/>
                </a:pPr>
                <a14:m>
                  <m:oMath xmlns:m="http://schemas.openxmlformats.org/officeDocument/2006/math">
                    <m:r>
                      <a:rPr lang="en-US" sz="240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     </m:t>
                    </m:r>
                    <m:r>
                      <a:rPr lang="bn-IN" sz="2400" b="0" i="1" smtClean="0">
                        <a:solidFill>
                          <a:srgbClr val="002060"/>
                        </a:solidFill>
                        <a:latin typeface="Cambria Math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US" sz="240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US" sz="240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𝜃</m:t>
                    </m:r>
                    <m:r>
                      <a:rPr lang="en-US" sz="2400" i="1" baseline="-2500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2</m:t>
                    </m:r>
                  </m:oMath>
                </a14:m>
                <a:r>
                  <a:rPr lang="en-US" sz="2400" dirty="0" smtClean="0">
                    <a:solidFill>
                      <a:srgbClr val="002060"/>
                    </a:solidFill>
                    <a:latin typeface="Kalpurush" pitchFamily="2" charset="0"/>
                    <a:cs typeface="Kalpurush" pitchFamily="2" charset="0"/>
                  </a:rPr>
                  <a:t>=200</a:t>
                </a:r>
                <a:r>
                  <a:rPr lang="en-US" sz="2400" baseline="30000" dirty="0" smtClean="0">
                    <a:solidFill>
                      <a:srgbClr val="002060"/>
                    </a:solidFill>
                    <a:latin typeface="Kalpurush" pitchFamily="2" charset="0"/>
                    <a:cs typeface="Kalpurush" pitchFamily="2" charset="0"/>
                  </a:rPr>
                  <a:t>0</a:t>
                </a:r>
                <a:r>
                  <a:rPr lang="en-US" sz="2400" dirty="0" smtClean="0">
                    <a:solidFill>
                      <a:srgbClr val="002060"/>
                    </a:solidFill>
                    <a:latin typeface="Kalpurush" pitchFamily="2" charset="0"/>
                    <a:cs typeface="Kalpurush" pitchFamily="2" charset="0"/>
                  </a:rPr>
                  <a:t>C</a:t>
                </a:r>
              </a:p>
              <a:p>
                <a:pPr marL="0" indent="0">
                  <a:buFont typeface="Wingdings 2"/>
                  <a:buNone/>
                </a:pPr>
                <a14:m>
                  <m:oMath xmlns:m="http://schemas.openxmlformats.org/officeDocument/2006/math">
                    <m:r>
                      <a:rPr lang="en-US" sz="240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      </m:t>
                    </m:r>
                    <m:r>
                      <a:rPr lang="bn-IN" sz="2400" b="0" i="1" smtClean="0">
                        <a:solidFill>
                          <a:srgbClr val="002060"/>
                        </a:solidFill>
                        <a:latin typeface="Cambria Math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US" sz="240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𝛼</m:t>
                    </m:r>
                  </m:oMath>
                </a14:m>
                <a:r>
                  <a:rPr lang="en-US" sz="2400" dirty="0" smtClean="0">
                    <a:solidFill>
                      <a:srgbClr val="002060"/>
                    </a:solidFill>
                    <a:latin typeface="Kalpurush" pitchFamily="2" charset="0"/>
                    <a:cs typeface="Kalpurush" pitchFamily="2" charset="0"/>
                  </a:rPr>
                  <a:t>= 4.5</a:t>
                </a:r>
                <a14:m>
                  <m:oMath xmlns:m="http://schemas.openxmlformats.org/officeDocument/2006/math">
                    <m:r>
                      <a:rPr lang="en-US" sz="240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×</m:t>
                    </m:r>
                  </m:oMath>
                </a14:m>
                <a:r>
                  <a:rPr lang="en-US" sz="2400" dirty="0" smtClean="0">
                    <a:solidFill>
                      <a:srgbClr val="002060"/>
                    </a:solidFill>
                    <a:latin typeface="Kalpurush" pitchFamily="2" charset="0"/>
                    <a:cs typeface="Kalpurush" pitchFamily="2" charset="0"/>
                  </a:rPr>
                  <a:t>10</a:t>
                </a:r>
                <a:r>
                  <a:rPr lang="en-US" sz="2400" baseline="30000" dirty="0" smtClean="0">
                    <a:solidFill>
                      <a:srgbClr val="002060"/>
                    </a:solidFill>
                    <a:latin typeface="Kalpurush" pitchFamily="2" charset="0"/>
                    <a:cs typeface="Kalpurush" pitchFamily="2" charset="0"/>
                  </a:rPr>
                  <a:t>-3  0</a:t>
                </a:r>
                <a:r>
                  <a:rPr lang="en-US" sz="2400" dirty="0" smtClean="0">
                    <a:solidFill>
                      <a:srgbClr val="002060"/>
                    </a:solidFill>
                    <a:latin typeface="Kalpurush" pitchFamily="2" charset="0"/>
                    <a:cs typeface="Kalpurush" pitchFamily="2" charset="0"/>
                  </a:rPr>
                  <a:t>C</a:t>
                </a:r>
                <a:r>
                  <a:rPr lang="en-US" sz="2400" baseline="30000" dirty="0" smtClean="0">
                    <a:solidFill>
                      <a:srgbClr val="002060"/>
                    </a:solidFill>
                    <a:latin typeface="Kalpurush" pitchFamily="2" charset="0"/>
                    <a:cs typeface="Kalpurush" pitchFamily="2" charset="0"/>
                  </a:rPr>
                  <a:t>-1</a:t>
                </a:r>
              </a:p>
              <a:p>
                <a:pPr marL="0" indent="0">
                  <a:buFont typeface="Wingdings 2"/>
                  <a:buNone/>
                </a:pPr>
                <a:r>
                  <a:rPr lang="en-US" sz="2400" dirty="0" smtClean="0">
                    <a:solidFill>
                      <a:srgbClr val="002060"/>
                    </a:solidFill>
                    <a:latin typeface="Kalpurush" pitchFamily="2" charset="0"/>
                    <a:cs typeface="Kalpurush" pitchFamily="2" charset="0"/>
                  </a:rPr>
                  <a:t>     R</a:t>
                </a:r>
                <a:r>
                  <a:rPr lang="en-US" sz="2400" baseline="-25000" dirty="0" smtClean="0">
                    <a:solidFill>
                      <a:srgbClr val="002060"/>
                    </a:solidFill>
                    <a:latin typeface="Kalpurush" pitchFamily="2" charset="0"/>
                    <a:cs typeface="Kalpurush" pitchFamily="2" charset="0"/>
                  </a:rPr>
                  <a:t>2</a:t>
                </a:r>
                <a:r>
                  <a:rPr lang="en-US" sz="2400" dirty="0" smtClean="0">
                    <a:solidFill>
                      <a:srgbClr val="002060"/>
                    </a:solidFill>
                    <a:latin typeface="Kalpurush" pitchFamily="2" charset="0"/>
                    <a:cs typeface="Kalpurush" pitchFamily="2" charset="0"/>
                  </a:rPr>
                  <a:t>= ?</a:t>
                </a:r>
                <a:endParaRPr lang="en-US" sz="2400" dirty="0">
                  <a:solidFill>
                    <a:srgbClr val="002060"/>
                  </a:solidFill>
                  <a:latin typeface="Kalpurush" pitchFamily="2" charset="0"/>
                  <a:cs typeface="Kalpurush" pitchFamily="2" charset="0"/>
                </a:endParaRPr>
              </a:p>
            </p:txBody>
          </p:sp>
        </mc:Choice>
        <mc:Fallback xmlns="">
          <p:sp>
            <p:nvSpPr>
              <p:cNvPr id="5" name="Content Placeholder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41863" y="2662128"/>
                <a:ext cx="3092651" cy="3220153"/>
              </a:xfrm>
              <a:prstGeom prst="rect">
                <a:avLst/>
              </a:prstGeom>
              <a:blipFill rotWithShape="1">
                <a:blip r:embed="rId4"/>
                <a:stretch>
                  <a:fillRect l="-2953" t="-15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3"/>
              <p:cNvSpPr txBox="1">
                <a:spLocks/>
              </p:cNvSpPr>
              <p:nvPr/>
            </p:nvSpPr>
            <p:spPr>
              <a:xfrm>
                <a:off x="4650833" y="3166377"/>
                <a:ext cx="3812645" cy="1783993"/>
              </a:xfrm>
              <a:prstGeom prst="rect">
                <a:avLst/>
              </a:prstGeom>
            </p:spPr>
            <p:txBody>
              <a:bodyPr>
                <a:noAutofit/>
              </a:bodyPr>
              <a:lstStyle>
                <a:lvl1pPr marL="274320" indent="-274320" algn="l" rtl="0" eaLnBrk="1" latinLnBrk="0" hangingPunct="1">
                  <a:spcBef>
                    <a:spcPct val="20000"/>
                  </a:spcBef>
                  <a:buClr>
                    <a:schemeClr val="accent3"/>
                  </a:buClr>
                  <a:buSzPct val="95000"/>
                  <a:buFont typeface="Wingdings 2"/>
                  <a:buChar char=""/>
                  <a:defRPr kumimoji="0" sz="2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40080" indent="-246888" algn="l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Wingdings 2"/>
                  <a:buChar char=""/>
                  <a:defRPr kumimoji="0"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-246888" algn="l" rtl="0" eaLnBrk="1" latinLnBrk="0" hangingPunct="1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 2"/>
                  <a:buChar char=""/>
                  <a:defRPr kumimoji="0"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188720" indent="-210312" algn="l" rtl="0" eaLnBrk="1" latinLnBrk="0" hangingPunct="1">
                  <a:spcBef>
                    <a:spcPct val="20000"/>
                  </a:spcBef>
                  <a:buClr>
                    <a:schemeClr val="accent3"/>
                  </a:buClr>
                  <a:buSzPct val="65000"/>
                  <a:buFont typeface="Wingdings 2"/>
                  <a:buChar char=""/>
                  <a:defRPr kumimoji="0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463040" indent="-210312" algn="l" rtl="0" eaLnBrk="1" latinLnBrk="0" hangingPunct="1">
                  <a:spcBef>
                    <a:spcPct val="20000"/>
                  </a:spcBef>
                  <a:buClr>
                    <a:schemeClr val="accent4"/>
                  </a:buClr>
                  <a:buSzPct val="65000"/>
                  <a:buFont typeface="Wingdings 2"/>
                  <a:buChar char=""/>
                  <a:defRPr kumimoji="0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737360" indent="-210312" algn="l" rtl="0" eaLnBrk="1" latinLnBrk="0" hangingPunct="1">
                  <a:spcBef>
                    <a:spcPct val="20000"/>
                  </a:spcBef>
                  <a:buClr>
                    <a:schemeClr val="accent5"/>
                  </a:buClr>
                  <a:buSzPct val="80000"/>
                  <a:buFont typeface="Wingdings 2"/>
                  <a:buChar char=""/>
                  <a:defRPr kumimoji="0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1920240" indent="-182880" algn="l" rtl="0" eaLnBrk="1" latinLnBrk="0" hangingPunct="1">
                  <a:spcBef>
                    <a:spcPct val="20000"/>
                  </a:spcBef>
                  <a:buClr>
                    <a:schemeClr val="accent6"/>
                  </a:buClr>
                  <a:buSzPct val="80000"/>
                  <a:buFont typeface="Wingdings 2"/>
                  <a:buChar char=""/>
                  <a:defRPr kumimoji="0" sz="16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194560" indent="-182880" algn="l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Char char="•"/>
                  <a:defRPr kumimoji="0"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468880" indent="-182880" algn="l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Tx/>
                  <a:buChar char="•"/>
                  <a:defRPr kumimoji="0" sz="14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sz="2400" dirty="0">
                    <a:solidFill>
                      <a:srgbClr val="002060"/>
                    </a:solidFill>
                    <a:latin typeface="Kalpurush" pitchFamily="2" charset="0"/>
                    <a:cs typeface="Kalpurush" pitchFamily="2" charset="0"/>
                  </a:rPr>
                  <a:t> R</a:t>
                </a:r>
                <a:r>
                  <a:rPr lang="en-US" sz="2400" baseline="-25000" dirty="0">
                    <a:solidFill>
                      <a:srgbClr val="002060"/>
                    </a:solidFill>
                    <a:latin typeface="Kalpurush" pitchFamily="2" charset="0"/>
                    <a:cs typeface="Kalpurush" pitchFamily="2" charset="0"/>
                  </a:rPr>
                  <a:t>2</a:t>
                </a:r>
                <a14:m>
                  <m:oMath xmlns:m="http://schemas.openxmlformats.org/officeDocument/2006/math">
                    <m:r>
                      <a:rPr lang="en-US" sz="240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US" sz="2400" i="1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en-US" sz="2400" dirty="0">
                    <a:solidFill>
                      <a:srgbClr val="002060"/>
                    </a:solidFill>
                    <a:latin typeface="Kalpurush" pitchFamily="2" charset="0"/>
                    <a:cs typeface="Kalpurush" pitchFamily="2" charset="0"/>
                  </a:rPr>
                  <a:t>= R</a:t>
                </a:r>
                <a:r>
                  <a:rPr lang="en-US" sz="2400" baseline="-25000" dirty="0">
                    <a:solidFill>
                      <a:srgbClr val="002060"/>
                    </a:solidFill>
                    <a:latin typeface="Kalpurush" pitchFamily="2" charset="0"/>
                    <a:cs typeface="Kalpurush" pitchFamily="2" charset="0"/>
                  </a:rPr>
                  <a:t>0</a:t>
                </a:r>
                <a:r>
                  <a:rPr lang="en-US" sz="2400" dirty="0">
                    <a:solidFill>
                      <a:srgbClr val="002060"/>
                    </a:solidFill>
                    <a:latin typeface="Kalpurush" pitchFamily="2" charset="0"/>
                    <a:cs typeface="Kalpurush" pitchFamily="2" charset="0"/>
                  </a:rPr>
                  <a:t> (1+</a:t>
                </a:r>
                <a:r>
                  <a:rPr lang="el-GR" sz="2400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Kalpurush" pitchFamily="2" charset="0"/>
                  </a:rPr>
                  <a:t>α</a:t>
                </a:r>
                <a14:m>
                  <m:oMath xmlns:m="http://schemas.openxmlformats.org/officeDocument/2006/math">
                    <m:r>
                      <a:rPr lang="el-GR" sz="2400" i="1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𝜃</m:t>
                    </m:r>
                    <m:r>
                      <a:rPr lang="en-US" sz="2400" baseline="-2500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2</m:t>
                    </m:r>
                    <m:r>
                      <a:rPr lang="en-US" sz="240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en-US" sz="2400" dirty="0">
                    <a:solidFill>
                      <a:srgbClr val="002060"/>
                    </a:solidFill>
                    <a:latin typeface="Kalpurush" pitchFamily="2" charset="0"/>
                    <a:cs typeface="Kalpurush" pitchFamily="2" charset="0"/>
                  </a:rPr>
                  <a:t/>
                </a:r>
                <a:br>
                  <a:rPr lang="en-US" sz="2400" dirty="0">
                    <a:solidFill>
                      <a:srgbClr val="002060"/>
                    </a:solidFill>
                    <a:latin typeface="Kalpurush" pitchFamily="2" charset="0"/>
                    <a:cs typeface="Kalpurush" pitchFamily="2" charset="0"/>
                  </a:rPr>
                </a:br>
                <a:r>
                  <a:rPr lang="en-US" sz="2400" dirty="0">
                    <a:solidFill>
                      <a:srgbClr val="002060"/>
                    </a:solidFill>
                    <a:latin typeface="Kalpurush" pitchFamily="2" charset="0"/>
                    <a:cs typeface="Kalpurush" pitchFamily="2" charset="0"/>
                  </a:rPr>
                  <a:t>     </a:t>
                </a:r>
                <a:r>
                  <a:rPr lang="en-US" sz="2400" dirty="0" smtClean="0">
                    <a:solidFill>
                      <a:srgbClr val="002060"/>
                    </a:solidFill>
                    <a:latin typeface="Kalpurush" pitchFamily="2" charset="0"/>
                    <a:cs typeface="Kalpurush" pitchFamily="2" charset="0"/>
                  </a:rPr>
                  <a:t>= </a:t>
                </a:r>
                <a:r>
                  <a:rPr lang="en-US" sz="2400" dirty="0">
                    <a:solidFill>
                      <a:srgbClr val="002060"/>
                    </a:solidFill>
                    <a:latin typeface="Kalpurush" pitchFamily="2" charset="0"/>
                    <a:cs typeface="Kalpurush" pitchFamily="2" charset="0"/>
                  </a:rPr>
                  <a:t>58.43(1+10-3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US" sz="2400" dirty="0">
                    <a:solidFill>
                      <a:srgbClr val="002060"/>
                    </a:solidFill>
                    <a:latin typeface="Kalpurush" pitchFamily="2" charset="0"/>
                    <a:cs typeface="Kalpurush" pitchFamily="2" charset="0"/>
                  </a:rPr>
                  <a:t>200)</a:t>
                </a:r>
                <a:br>
                  <a:rPr lang="en-US" sz="2400" dirty="0">
                    <a:solidFill>
                      <a:srgbClr val="002060"/>
                    </a:solidFill>
                    <a:latin typeface="Kalpurush" pitchFamily="2" charset="0"/>
                    <a:cs typeface="Kalpurush" pitchFamily="2" charset="0"/>
                  </a:rPr>
                </a:br>
                <a:r>
                  <a:rPr lang="en-US" sz="2400" dirty="0">
                    <a:solidFill>
                      <a:srgbClr val="002060"/>
                    </a:solidFill>
                    <a:latin typeface="Kalpurush" pitchFamily="2" charset="0"/>
                    <a:cs typeface="Kalpurush" pitchFamily="2" charset="0"/>
                  </a:rPr>
                  <a:t>     </a:t>
                </a:r>
                <a:r>
                  <a:rPr lang="bn-IN" sz="2400" dirty="0" smtClean="0">
                    <a:solidFill>
                      <a:srgbClr val="002060"/>
                    </a:solidFill>
                    <a:latin typeface="Kalpurush" pitchFamily="2" charset="0"/>
                    <a:cs typeface="Kalpurush" pitchFamily="2" charset="0"/>
                  </a:rPr>
                  <a:t> </a:t>
                </a:r>
                <a:r>
                  <a:rPr lang="en-US" sz="2400" dirty="0" smtClean="0">
                    <a:solidFill>
                      <a:srgbClr val="002060"/>
                    </a:solidFill>
                    <a:latin typeface="Kalpurush" pitchFamily="2" charset="0"/>
                    <a:cs typeface="Kalpurush" pitchFamily="2" charset="0"/>
                  </a:rPr>
                  <a:t>= </a:t>
                </a:r>
                <a:r>
                  <a:rPr lang="en-US" sz="2400" dirty="0">
                    <a:solidFill>
                      <a:srgbClr val="002060"/>
                    </a:solidFill>
                    <a:latin typeface="Kalpurush" pitchFamily="2" charset="0"/>
                    <a:cs typeface="Kalpurush" pitchFamily="2" charset="0"/>
                  </a:rPr>
                  <a:t>111.0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sz="2400" i="1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Ω</m:t>
                    </m:r>
                  </m:oMath>
                </a14:m>
                <a:r>
                  <a:rPr lang="en-US" sz="2400" dirty="0">
                    <a:solidFill>
                      <a:srgbClr val="002060"/>
                    </a:solidFill>
                    <a:latin typeface="Kalpurush" pitchFamily="2" charset="0"/>
                    <a:cs typeface="Kalpurush" pitchFamily="2" charset="0"/>
                  </a:rPr>
                  <a:t/>
                </a:r>
                <a:br>
                  <a:rPr lang="en-US" sz="2400" dirty="0">
                    <a:solidFill>
                      <a:srgbClr val="002060"/>
                    </a:solidFill>
                    <a:latin typeface="Kalpurush" pitchFamily="2" charset="0"/>
                    <a:cs typeface="Kalpurush" pitchFamily="2" charset="0"/>
                  </a:rPr>
                </a:br>
                <a:endParaRPr lang="en-US" sz="2400" dirty="0">
                  <a:solidFill>
                    <a:srgbClr val="002060"/>
                  </a:solidFill>
                  <a:latin typeface="Kalpurush" pitchFamily="2" charset="0"/>
                  <a:cs typeface="Kalpurush" pitchFamily="2" charset="0"/>
                </a:endParaRPr>
              </a:p>
            </p:txBody>
          </p:sp>
        </mc:Choice>
        <mc:Fallback xmlns="">
          <p:sp>
            <p:nvSpPr>
              <p:cNvPr id="6" name="Content Placeholder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50833" y="3166377"/>
                <a:ext cx="3812645" cy="1783993"/>
              </a:xfrm>
              <a:prstGeom prst="rect">
                <a:avLst/>
              </a:prstGeom>
              <a:blipFill rotWithShape="1">
                <a:blip r:embed="rId5"/>
                <a:stretch>
                  <a:fillRect l="-2560" t="-409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Horizontal Scroll 6"/>
          <p:cNvSpPr/>
          <p:nvPr/>
        </p:nvSpPr>
        <p:spPr>
          <a:xfrm>
            <a:off x="3200405" y="94592"/>
            <a:ext cx="5502166" cy="1213945"/>
          </a:xfrm>
          <a:prstGeom prst="horizontalScroll">
            <a:avLst/>
          </a:prstGeom>
          <a:ln>
            <a:solidFill>
              <a:srgbClr val="7030A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600" b="1" dirty="0">
                <a:solidFill>
                  <a:srgbClr val="7030A0"/>
                </a:solidFill>
                <a:latin typeface="Kalpurush" pitchFamily="2" charset="0"/>
                <a:cs typeface="Kalpurush" pitchFamily="2" charset="0"/>
              </a:rPr>
              <a:t>রোধের উষ্ণতা </a:t>
            </a:r>
            <a:r>
              <a:rPr lang="bn-IN" sz="3600" b="1" dirty="0" smtClean="0">
                <a:solidFill>
                  <a:srgbClr val="7030A0"/>
                </a:solidFill>
                <a:latin typeface="Kalpurush" pitchFamily="2" charset="0"/>
                <a:cs typeface="Kalpurush" pitchFamily="2" charset="0"/>
              </a:rPr>
              <a:t>সহগ</a:t>
            </a:r>
            <a:endParaRPr lang="en-US" sz="3600" b="1" dirty="0">
              <a:solidFill>
                <a:srgbClr val="7030A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166571" y="6547215"/>
            <a:ext cx="19875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Prepared by Aminur Rahman</a:t>
            </a:r>
            <a:endParaRPr lang="en-US" sz="12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2992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743607" y="1389872"/>
                <a:ext cx="10515600" cy="1053778"/>
              </a:xfrm>
            </p:spPr>
            <p:txBody>
              <a:bodyPr anchor="t">
                <a:noAutofit/>
              </a:bodyPr>
              <a:lstStyle/>
              <a:p>
                <a:r>
                  <a:rPr lang="bn-IN" sz="2400" b="1" dirty="0" smtClean="0">
                    <a:solidFill>
                      <a:srgbClr val="002060"/>
                    </a:solidFill>
                    <a:latin typeface="Kalpurush" pitchFamily="2" charset="0"/>
                    <a:cs typeface="Kalpurush" pitchFamily="2" charset="0"/>
                  </a:rPr>
                  <a:t>উদাহরণঃ</a:t>
                </a:r>
                <a:r>
                  <a:rPr lang="bn-IN" sz="2400" dirty="0">
                    <a:solidFill>
                      <a:srgbClr val="002060"/>
                    </a:solidFill>
                    <a:latin typeface="Kalpurush" pitchFamily="2" charset="0"/>
                    <a:cs typeface="Kalpurush" pitchFamily="2" charset="0"/>
                  </a:rPr>
                  <a:t> </a:t>
                </a:r>
                <a:r>
                  <a:rPr lang="en-US" sz="2400" dirty="0" smtClean="0">
                    <a:solidFill>
                      <a:srgbClr val="002060"/>
                    </a:solidFill>
                    <a:latin typeface="Kalpurush" pitchFamily="2" charset="0"/>
                    <a:cs typeface="Kalpurush" pitchFamily="2" charset="0"/>
                  </a:rPr>
                  <a:t>0</a:t>
                </a:r>
                <a:r>
                  <a:rPr lang="en-US" sz="2400" baseline="30000" dirty="0" smtClean="0">
                    <a:solidFill>
                      <a:srgbClr val="002060"/>
                    </a:solidFill>
                    <a:latin typeface="Kalpurush" pitchFamily="2" charset="0"/>
                    <a:cs typeface="Kalpurush" pitchFamily="2" charset="0"/>
                  </a:rPr>
                  <a:t>0</a:t>
                </a:r>
                <a:r>
                  <a:rPr lang="en-US" sz="2400" dirty="0" smtClean="0">
                    <a:solidFill>
                      <a:srgbClr val="002060"/>
                    </a:solidFill>
                    <a:latin typeface="Kalpurush" pitchFamily="2" charset="0"/>
                    <a:cs typeface="Kalpurush" pitchFamily="2" charset="0"/>
                  </a:rPr>
                  <a:t>C</a:t>
                </a:r>
                <a:r>
                  <a:rPr lang="bn-IN" sz="2400" dirty="0" smtClean="0">
                    <a:solidFill>
                      <a:srgbClr val="002060"/>
                    </a:solidFill>
                    <a:latin typeface="Kalpurush" pitchFamily="2" charset="0"/>
                    <a:cs typeface="Kalpurush" pitchFamily="2" charset="0"/>
                  </a:rPr>
                  <a:t> তাপমাত্রায় একটি ম্যাঙ্গানিন তারের রোধ</a:t>
                </a:r>
                <a14:m>
                  <m:oMath xmlns:m="http://schemas.openxmlformats.org/officeDocument/2006/math">
                    <m:r>
                      <a:rPr lang="bn-IN" sz="2400" b="0" i="0" smtClean="0">
                        <a:solidFill>
                          <a:srgbClr val="002060"/>
                        </a:solidFill>
                        <a:latin typeface="Cambria Math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en-US" sz="2400" dirty="0">
                        <a:solidFill>
                          <a:srgbClr val="002060"/>
                        </a:solidFill>
                        <a:latin typeface="Kalpurush" pitchFamily="2" charset="0"/>
                        <a:cs typeface="Kalpurush" pitchFamily="2" charset="0"/>
                      </a:rPr>
                      <m:t>100</m:t>
                    </m:r>
                    <m:r>
                      <a:rPr lang="el-GR" sz="2400" i="1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𝛺</m:t>
                    </m:r>
                  </m:oMath>
                </a14:m>
                <a:r>
                  <a:rPr lang="bn-IN" sz="2400" dirty="0" smtClean="0">
                    <a:solidFill>
                      <a:srgbClr val="002060"/>
                    </a:solidFill>
                    <a:latin typeface="Kalpurush" pitchFamily="2" charset="0"/>
                    <a:cs typeface="Kalpurush" pitchFamily="2" charset="0"/>
                  </a:rPr>
                  <a:t> হলে </a:t>
                </a:r>
                <a:r>
                  <a:rPr lang="en-US" sz="2400" dirty="0" smtClean="0">
                    <a:solidFill>
                      <a:srgbClr val="002060"/>
                    </a:solidFill>
                    <a:latin typeface="Kalpurush" pitchFamily="2" charset="0"/>
                    <a:cs typeface="Kalpurush" pitchFamily="2" charset="0"/>
                  </a:rPr>
                  <a:t>30</a:t>
                </a:r>
                <a:r>
                  <a:rPr lang="en-US" sz="2400" baseline="30000" dirty="0" smtClean="0">
                    <a:solidFill>
                      <a:srgbClr val="002060"/>
                    </a:solidFill>
                    <a:latin typeface="Kalpurush" pitchFamily="2" charset="0"/>
                    <a:cs typeface="Kalpurush" pitchFamily="2" charset="0"/>
                  </a:rPr>
                  <a:t>0</a:t>
                </a:r>
                <a:r>
                  <a:rPr lang="en-US" sz="2400" dirty="0" smtClean="0">
                    <a:solidFill>
                      <a:srgbClr val="002060"/>
                    </a:solidFill>
                    <a:latin typeface="Kalpurush" pitchFamily="2" charset="0"/>
                    <a:cs typeface="Kalpurush" pitchFamily="2" charset="0"/>
                  </a:rPr>
                  <a:t>C</a:t>
                </a:r>
                <a:r>
                  <a:rPr lang="bn-IN" sz="2400" dirty="0" smtClean="0">
                    <a:solidFill>
                      <a:srgbClr val="002060"/>
                    </a:solidFill>
                    <a:latin typeface="Kalpurush" pitchFamily="2" charset="0"/>
                    <a:cs typeface="Kalpurush" pitchFamily="2" charset="0"/>
                  </a:rPr>
                  <a:t> তাপমাত্রায় এর রোধ কত হবে? ম্যাঙ্গানিন তারের উষ্ণতা সহগ </a:t>
                </a:r>
                <a:r>
                  <a:rPr lang="en-US" sz="2400" dirty="0" smtClean="0">
                    <a:solidFill>
                      <a:srgbClr val="002060"/>
                    </a:solidFill>
                    <a:latin typeface="Kalpurush" pitchFamily="2" charset="0"/>
                    <a:cs typeface="Kalpurush" pitchFamily="2" charset="0"/>
                  </a:rPr>
                  <a:t>3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×</m:t>
                    </m:r>
                  </m:oMath>
                </a14:m>
                <a:r>
                  <a:rPr lang="en-US" sz="2400" dirty="0" smtClean="0">
                    <a:solidFill>
                      <a:srgbClr val="002060"/>
                    </a:solidFill>
                    <a:latin typeface="Kalpurush" pitchFamily="2" charset="0"/>
                    <a:cs typeface="Kalpurush" pitchFamily="2" charset="0"/>
                  </a:rPr>
                  <a:t>10</a:t>
                </a:r>
                <a:r>
                  <a:rPr lang="en-US" sz="2400" baseline="30000" dirty="0" smtClean="0">
                    <a:solidFill>
                      <a:srgbClr val="002060"/>
                    </a:solidFill>
                    <a:latin typeface="Kalpurush" pitchFamily="2" charset="0"/>
                    <a:cs typeface="Kalpurush" pitchFamily="2" charset="0"/>
                  </a:rPr>
                  <a:t>-5 </a:t>
                </a:r>
                <a:r>
                  <a:rPr lang="en-US" sz="2400" dirty="0" smtClean="0">
                    <a:solidFill>
                      <a:srgbClr val="002060"/>
                    </a:solidFill>
                    <a:latin typeface="Kalpurush" pitchFamily="2" charset="0"/>
                    <a:cs typeface="Kalpurush" pitchFamily="2" charset="0"/>
                  </a:rPr>
                  <a:t> </a:t>
                </a:r>
                <a:r>
                  <a:rPr lang="en-US" sz="2400" baseline="30000" dirty="0" smtClean="0">
                    <a:solidFill>
                      <a:srgbClr val="002060"/>
                    </a:solidFill>
                    <a:latin typeface="Kalpurush" pitchFamily="2" charset="0"/>
                    <a:cs typeface="Kalpurush" pitchFamily="2" charset="0"/>
                  </a:rPr>
                  <a:t>0</a:t>
                </a:r>
                <a:r>
                  <a:rPr lang="en-US" sz="2400" dirty="0" smtClean="0">
                    <a:solidFill>
                      <a:srgbClr val="002060"/>
                    </a:solidFill>
                    <a:latin typeface="Kalpurush" pitchFamily="2" charset="0"/>
                    <a:cs typeface="Kalpurush" pitchFamily="2" charset="0"/>
                  </a:rPr>
                  <a:t>C</a:t>
                </a:r>
                <a:r>
                  <a:rPr lang="en-US" sz="2400" baseline="30000" dirty="0" smtClean="0">
                    <a:solidFill>
                      <a:srgbClr val="002060"/>
                    </a:solidFill>
                    <a:latin typeface="Kalpurush" pitchFamily="2" charset="0"/>
                    <a:cs typeface="Kalpurush" pitchFamily="2" charset="0"/>
                  </a:rPr>
                  <a:t>-1</a:t>
                </a:r>
                <a:r>
                  <a:rPr lang="bn-IN" sz="2400" dirty="0" smtClean="0">
                    <a:solidFill>
                      <a:srgbClr val="002060"/>
                    </a:solidFill>
                    <a:latin typeface="Kalpurush" pitchFamily="2" charset="0"/>
                    <a:cs typeface="Kalpurush" pitchFamily="2" charset="0"/>
                  </a:rPr>
                  <a:t> । </a:t>
                </a:r>
                <a:r>
                  <a:rPr lang="en-US" sz="2400" dirty="0" smtClean="0">
                    <a:solidFill>
                      <a:srgbClr val="002060"/>
                    </a:solidFill>
                    <a:latin typeface="Kalpurush" pitchFamily="2" charset="0"/>
                    <a:cs typeface="Kalpurush" pitchFamily="2" charset="0"/>
                  </a:rPr>
                  <a:t/>
                </a:r>
                <a:br>
                  <a:rPr lang="en-US" sz="2400" dirty="0" smtClean="0">
                    <a:solidFill>
                      <a:srgbClr val="002060"/>
                    </a:solidFill>
                    <a:latin typeface="Kalpurush" pitchFamily="2" charset="0"/>
                    <a:cs typeface="Kalpurush" pitchFamily="2" charset="0"/>
                  </a:rPr>
                </a:br>
                <a:r>
                  <a:rPr lang="en-US" sz="2400" dirty="0">
                    <a:solidFill>
                      <a:srgbClr val="002060"/>
                    </a:solidFill>
                    <a:latin typeface="Kalpurush" pitchFamily="2" charset="0"/>
                    <a:cs typeface="Kalpurush" pitchFamily="2" charset="0"/>
                  </a:rPr>
                  <a:t> </a:t>
                </a:r>
                <a:r>
                  <a:rPr lang="bn-IN" sz="2400" dirty="0" smtClean="0">
                    <a:solidFill>
                      <a:srgbClr val="002060"/>
                    </a:solidFill>
                    <a:latin typeface="Kalpurush" pitchFamily="2" charset="0"/>
                    <a:cs typeface="Kalpurush" pitchFamily="2" charset="0"/>
                  </a:rPr>
                  <a:t/>
                </a:r>
                <a:br>
                  <a:rPr lang="bn-IN" sz="2400" dirty="0" smtClean="0">
                    <a:solidFill>
                      <a:srgbClr val="002060"/>
                    </a:solidFill>
                    <a:latin typeface="Kalpurush" pitchFamily="2" charset="0"/>
                    <a:cs typeface="Kalpurush" pitchFamily="2" charset="0"/>
                  </a:rPr>
                </a:br>
                <a:endParaRPr lang="en-US" sz="2400" dirty="0">
                  <a:solidFill>
                    <a:srgbClr val="002060"/>
                  </a:solidFill>
                  <a:latin typeface="Kalpurush" pitchFamily="2" charset="0"/>
                  <a:cs typeface="Kalpurush" pitchFamily="2" charset="0"/>
                </a:endParaRPr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743607" y="1389872"/>
                <a:ext cx="10515600" cy="1053778"/>
              </a:xfrm>
              <a:blipFill rotWithShape="1">
                <a:blip r:embed="rId2"/>
                <a:stretch>
                  <a:fillRect l="-1797" t="-4046" r="-2725" b="-6069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072057" y="2596092"/>
                <a:ext cx="4745421" cy="15696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bn-IN" sz="2400" b="1" dirty="0">
                    <a:solidFill>
                      <a:srgbClr val="002060"/>
                    </a:solidFill>
                    <a:latin typeface="Kalpurush" pitchFamily="2" charset="0"/>
                    <a:cs typeface="Kalpurush" pitchFamily="2" charset="0"/>
                  </a:rPr>
                  <a:t>সমাধানঃ</a:t>
                </a:r>
                <a:r>
                  <a:rPr lang="bn-IN" sz="2400" dirty="0">
                    <a:solidFill>
                      <a:srgbClr val="002060"/>
                    </a:solidFill>
                    <a:latin typeface="Kalpurush" pitchFamily="2" charset="0"/>
                    <a:cs typeface="Kalpurush" pitchFamily="2" charset="0"/>
                  </a:rPr>
                  <a:t>  </a:t>
                </a:r>
                <a:endParaRPr lang="en-US" sz="2400" dirty="0" smtClean="0">
                  <a:solidFill>
                    <a:srgbClr val="002060"/>
                  </a:solidFill>
                  <a:latin typeface="Kalpurush" pitchFamily="2" charset="0"/>
                  <a:cs typeface="Kalpurush" pitchFamily="2" charset="0"/>
                </a:endParaRPr>
              </a:p>
              <a:p>
                <a:r>
                  <a:rPr lang="bn-IN" sz="2400" dirty="0" smtClean="0">
                    <a:solidFill>
                      <a:srgbClr val="002060"/>
                    </a:solidFill>
                    <a:latin typeface="Kalpurush" pitchFamily="2" charset="0"/>
                    <a:cs typeface="Kalpurush" pitchFamily="2" charset="0"/>
                  </a:rPr>
                  <a:t>আমরা </a:t>
                </a:r>
                <a:r>
                  <a:rPr lang="bn-IN" sz="2400" dirty="0">
                    <a:solidFill>
                      <a:srgbClr val="002060"/>
                    </a:solidFill>
                    <a:latin typeface="Kalpurush" pitchFamily="2" charset="0"/>
                    <a:cs typeface="Kalpurush" pitchFamily="2" charset="0"/>
                  </a:rPr>
                  <a:t>জানি, </a:t>
                </a:r>
                <a:r>
                  <a:rPr lang="en-US" sz="2400" dirty="0" smtClean="0">
                    <a:solidFill>
                      <a:srgbClr val="002060"/>
                    </a:solidFill>
                    <a:latin typeface="Kalpurush" pitchFamily="2" charset="0"/>
                    <a:cs typeface="Kalpurush" pitchFamily="2" charset="0"/>
                  </a:rPr>
                  <a:t>R</a:t>
                </a:r>
                <a14:m>
                  <m:oMath xmlns:m="http://schemas.openxmlformats.org/officeDocument/2006/math">
                    <m:r>
                      <a:rPr lang="en-US" sz="2400" i="1" baseline="-2500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𝜃</m:t>
                    </m:r>
                    <m:r>
                      <a:rPr lang="en-US" sz="2400" i="1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en-US" sz="2400" dirty="0">
                    <a:solidFill>
                      <a:srgbClr val="002060"/>
                    </a:solidFill>
                    <a:latin typeface="Kalpurush" pitchFamily="2" charset="0"/>
                    <a:cs typeface="Kalpurush" pitchFamily="2" charset="0"/>
                  </a:rPr>
                  <a:t>= R</a:t>
                </a:r>
                <a:r>
                  <a:rPr lang="en-US" sz="2400" baseline="-25000" dirty="0">
                    <a:solidFill>
                      <a:srgbClr val="002060"/>
                    </a:solidFill>
                    <a:latin typeface="Kalpurush" pitchFamily="2" charset="0"/>
                    <a:cs typeface="Kalpurush" pitchFamily="2" charset="0"/>
                  </a:rPr>
                  <a:t>0</a:t>
                </a:r>
                <a:r>
                  <a:rPr lang="en-US" sz="2400" dirty="0">
                    <a:solidFill>
                      <a:srgbClr val="002060"/>
                    </a:solidFill>
                    <a:latin typeface="Kalpurush" pitchFamily="2" charset="0"/>
                    <a:cs typeface="Kalpurush" pitchFamily="2" charset="0"/>
                  </a:rPr>
                  <a:t> (1+</a:t>
                </a:r>
                <a:r>
                  <a:rPr lang="el-GR" sz="2400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Kalpurush" pitchFamily="2" charset="0"/>
                  </a:rPr>
                  <a:t>α</a:t>
                </a:r>
                <a14:m>
                  <m:oMath xmlns:m="http://schemas.openxmlformats.org/officeDocument/2006/math">
                    <m:r>
                      <a:rPr lang="el-GR" sz="2400" i="1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𝜃</m:t>
                    </m:r>
                    <m:r>
                      <a:rPr lang="en-US" sz="240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en-US" sz="2400" dirty="0">
                    <a:solidFill>
                      <a:srgbClr val="002060"/>
                    </a:solidFill>
                    <a:latin typeface="Kalpurush" pitchFamily="2" charset="0"/>
                    <a:cs typeface="Kalpurush" pitchFamily="2" charset="0"/>
                  </a:rPr>
                  <a:t/>
                </a:r>
                <a:br>
                  <a:rPr lang="en-US" sz="2400" dirty="0">
                    <a:solidFill>
                      <a:srgbClr val="002060"/>
                    </a:solidFill>
                    <a:latin typeface="Kalpurush" pitchFamily="2" charset="0"/>
                    <a:cs typeface="Kalpurush" pitchFamily="2" charset="0"/>
                  </a:rPr>
                </a:br>
                <a:r>
                  <a:rPr lang="en-US" sz="2400" dirty="0">
                    <a:solidFill>
                      <a:srgbClr val="002060"/>
                    </a:solidFill>
                    <a:latin typeface="Kalpurush" pitchFamily="2" charset="0"/>
                    <a:cs typeface="Kalpurush" pitchFamily="2" charset="0"/>
                  </a:rPr>
                  <a:t>     </a:t>
                </a:r>
                <a:r>
                  <a:rPr lang="en-US" sz="2400" dirty="0" smtClean="0">
                    <a:solidFill>
                      <a:srgbClr val="002060"/>
                    </a:solidFill>
                    <a:latin typeface="Kalpurush" pitchFamily="2" charset="0"/>
                    <a:cs typeface="Kalpurush" pitchFamily="2" charset="0"/>
                  </a:rPr>
                  <a:t>   = </a:t>
                </a:r>
                <a:r>
                  <a:rPr lang="en-US" sz="2400" dirty="0">
                    <a:solidFill>
                      <a:srgbClr val="002060"/>
                    </a:solidFill>
                    <a:latin typeface="Kalpurush" pitchFamily="2" charset="0"/>
                    <a:cs typeface="Kalpurush" pitchFamily="2" charset="0"/>
                  </a:rPr>
                  <a:t>100(1+3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×</m:t>
                    </m:r>
                  </m:oMath>
                </a14:m>
                <a:r>
                  <a:rPr lang="en-US" sz="2400" dirty="0">
                    <a:solidFill>
                      <a:srgbClr val="002060"/>
                    </a:solidFill>
                    <a:latin typeface="Kalpurush" pitchFamily="2" charset="0"/>
                    <a:cs typeface="Kalpurush" pitchFamily="2" charset="0"/>
                  </a:rPr>
                  <a:t> 10</a:t>
                </a:r>
                <a:r>
                  <a:rPr lang="en-US" sz="2400" baseline="30000" dirty="0">
                    <a:solidFill>
                      <a:srgbClr val="002060"/>
                    </a:solidFill>
                    <a:latin typeface="Kalpurush" pitchFamily="2" charset="0"/>
                    <a:cs typeface="Kalpurush" pitchFamily="2" charset="0"/>
                  </a:rPr>
                  <a:t>-5</a:t>
                </a:r>
                <a:r>
                  <a:rPr lang="en-US" sz="2400" dirty="0">
                    <a:solidFill>
                      <a:srgbClr val="002060"/>
                    </a:solidFill>
                    <a:latin typeface="Kalpurush" pitchFamily="2" charset="0"/>
                    <a:cs typeface="Kalpurush" pitchFamily="2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×</m:t>
                    </m:r>
                  </m:oMath>
                </a14:m>
                <a:r>
                  <a:rPr lang="en-US" sz="2400" dirty="0">
                    <a:solidFill>
                      <a:srgbClr val="002060"/>
                    </a:solidFill>
                    <a:latin typeface="Kalpurush" pitchFamily="2" charset="0"/>
                    <a:cs typeface="Kalpurush" pitchFamily="2" charset="0"/>
                  </a:rPr>
                  <a:t> 30)</a:t>
                </a:r>
                <a:br>
                  <a:rPr lang="en-US" sz="2400" dirty="0">
                    <a:solidFill>
                      <a:srgbClr val="002060"/>
                    </a:solidFill>
                    <a:latin typeface="Kalpurush" pitchFamily="2" charset="0"/>
                    <a:cs typeface="Kalpurush" pitchFamily="2" charset="0"/>
                  </a:rPr>
                </a:br>
                <a:r>
                  <a:rPr lang="en-US" sz="2400" dirty="0">
                    <a:solidFill>
                      <a:srgbClr val="002060"/>
                    </a:solidFill>
                    <a:latin typeface="Kalpurush" pitchFamily="2" charset="0"/>
                    <a:cs typeface="Kalpurush" pitchFamily="2" charset="0"/>
                  </a:rPr>
                  <a:t>      </a:t>
                </a:r>
                <a:r>
                  <a:rPr lang="en-US" sz="2400" dirty="0" smtClean="0">
                    <a:solidFill>
                      <a:srgbClr val="002060"/>
                    </a:solidFill>
                    <a:latin typeface="Kalpurush" pitchFamily="2" charset="0"/>
                    <a:cs typeface="Kalpurush" pitchFamily="2" charset="0"/>
                  </a:rPr>
                  <a:t>  = </a:t>
                </a:r>
                <a:r>
                  <a:rPr lang="en-US" sz="2400" dirty="0">
                    <a:solidFill>
                      <a:srgbClr val="002060"/>
                    </a:solidFill>
                    <a:latin typeface="Kalpurush" pitchFamily="2" charset="0"/>
                    <a:cs typeface="Kalpurush" pitchFamily="2" charset="0"/>
                  </a:rPr>
                  <a:t>100.09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sz="2400" i="1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Ω</m:t>
                    </m:r>
                  </m:oMath>
                </a14:m>
                <a:endParaRPr lang="en-US" sz="2400" dirty="0">
                  <a:latin typeface="Kalpurush" pitchFamily="2" charset="0"/>
                  <a:cs typeface="Kalpurush" pitchFamily="2" charset="0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2057" y="2596092"/>
                <a:ext cx="4745421" cy="1569660"/>
              </a:xfrm>
              <a:prstGeom prst="rect">
                <a:avLst/>
              </a:prstGeom>
              <a:blipFill rotWithShape="1">
                <a:blip r:embed="rId3"/>
                <a:stretch>
                  <a:fillRect l="-2057" t="-3113" b="-856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6574221" y="2811535"/>
                <a:ext cx="3147015" cy="12003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bn-IN" sz="2400" dirty="0">
                    <a:solidFill>
                      <a:srgbClr val="002060"/>
                    </a:solidFill>
                    <a:latin typeface="Kalpurush" pitchFamily="2" charset="0"/>
                    <a:cs typeface="Kalpurush" pitchFamily="2" charset="0"/>
                  </a:rPr>
                  <a:t>এখানে, </a:t>
                </a:r>
                <a:r>
                  <a:rPr lang="en-US" sz="2400" dirty="0">
                    <a:solidFill>
                      <a:srgbClr val="002060"/>
                    </a:solidFill>
                    <a:latin typeface="Kalpurush" pitchFamily="2" charset="0"/>
                    <a:cs typeface="Kalpurush" pitchFamily="2" charset="0"/>
                  </a:rPr>
                  <a:t> R</a:t>
                </a:r>
                <a:r>
                  <a:rPr lang="en-US" sz="2400" baseline="-25000" dirty="0">
                    <a:solidFill>
                      <a:srgbClr val="002060"/>
                    </a:solidFill>
                    <a:latin typeface="Kalpurush" pitchFamily="2" charset="0"/>
                    <a:cs typeface="Kalpurush" pitchFamily="2" charset="0"/>
                  </a:rPr>
                  <a:t>0</a:t>
                </a:r>
                <a:r>
                  <a:rPr lang="en-US" sz="2400" dirty="0">
                    <a:solidFill>
                      <a:srgbClr val="002060"/>
                    </a:solidFill>
                    <a:latin typeface="Kalpurush" pitchFamily="2" charset="0"/>
                    <a:cs typeface="Kalpurush" pitchFamily="2" charset="0"/>
                  </a:rPr>
                  <a:t> = 100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sz="2400" i="1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Ω</m:t>
                    </m:r>
                  </m:oMath>
                </a14:m>
                <a:r>
                  <a:rPr lang="en-US" sz="2400" i="1" dirty="0">
                    <a:solidFill>
                      <a:srgbClr val="002060"/>
                    </a:solidFill>
                    <a:latin typeface="Kalpurush" pitchFamily="2" charset="0"/>
                    <a:ea typeface="Cambria Math" panose="02040503050406030204" pitchFamily="18" charset="0"/>
                    <a:cs typeface="Kalpurush" pitchFamily="2" charset="0"/>
                  </a:rPr>
                  <a:t/>
                </a:r>
                <a:br>
                  <a:rPr lang="en-US" sz="2400" i="1" dirty="0">
                    <a:solidFill>
                      <a:srgbClr val="002060"/>
                    </a:solidFill>
                    <a:latin typeface="Kalpurush" pitchFamily="2" charset="0"/>
                    <a:ea typeface="Cambria Math" panose="02040503050406030204" pitchFamily="18" charset="0"/>
                    <a:cs typeface="Kalpurush" pitchFamily="2" charset="0"/>
                  </a:rPr>
                </a:br>
                <a:r>
                  <a:rPr lang="en-US" sz="2400" i="1" dirty="0">
                    <a:solidFill>
                      <a:srgbClr val="002060"/>
                    </a:solidFill>
                    <a:latin typeface="Kalpurush" pitchFamily="2" charset="0"/>
                    <a:ea typeface="Cambria Math" panose="02040503050406030204" pitchFamily="18" charset="0"/>
                    <a:cs typeface="Kalpurush" pitchFamily="2" charset="0"/>
                  </a:rPr>
                  <a:t>         </a:t>
                </a:r>
                <a14:m>
                  <m:oMath xmlns:m="http://schemas.openxmlformats.org/officeDocument/2006/math">
                    <m:r>
                      <a:rPr lang="el-GR" sz="2400" i="1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𝜃</m:t>
                    </m:r>
                  </m:oMath>
                </a14:m>
                <a:r>
                  <a:rPr lang="en-US" sz="2400" dirty="0">
                    <a:solidFill>
                      <a:srgbClr val="002060"/>
                    </a:solidFill>
                    <a:latin typeface="Kalpurush" pitchFamily="2" charset="0"/>
                    <a:cs typeface="Kalpurush" pitchFamily="2" charset="0"/>
                  </a:rPr>
                  <a:t> = 30</a:t>
                </a:r>
                <a:r>
                  <a:rPr lang="en-US" sz="2400" baseline="30000" dirty="0">
                    <a:solidFill>
                      <a:srgbClr val="002060"/>
                    </a:solidFill>
                    <a:latin typeface="Kalpurush" pitchFamily="2" charset="0"/>
                    <a:cs typeface="Kalpurush" pitchFamily="2" charset="0"/>
                  </a:rPr>
                  <a:t>0</a:t>
                </a:r>
                <a:r>
                  <a:rPr lang="en-US" sz="2400" dirty="0">
                    <a:solidFill>
                      <a:srgbClr val="002060"/>
                    </a:solidFill>
                    <a:latin typeface="Kalpurush" pitchFamily="2" charset="0"/>
                    <a:cs typeface="Kalpurush" pitchFamily="2" charset="0"/>
                  </a:rPr>
                  <a:t>C</a:t>
                </a:r>
                <a:br>
                  <a:rPr lang="en-US" sz="2400" dirty="0">
                    <a:solidFill>
                      <a:srgbClr val="002060"/>
                    </a:solidFill>
                    <a:latin typeface="Kalpurush" pitchFamily="2" charset="0"/>
                    <a:cs typeface="Kalpurush" pitchFamily="2" charset="0"/>
                  </a:rPr>
                </a:br>
                <a:r>
                  <a:rPr lang="en-US" sz="2400" dirty="0">
                    <a:solidFill>
                      <a:srgbClr val="002060"/>
                    </a:solidFill>
                    <a:latin typeface="Kalpurush" pitchFamily="2" charset="0"/>
                    <a:cs typeface="Kalpurush" pitchFamily="2" charset="0"/>
                  </a:rPr>
                  <a:t>         </a:t>
                </a:r>
                <a:r>
                  <a:rPr lang="el-GR" sz="2400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Kalpurush" pitchFamily="2" charset="0"/>
                  </a:rPr>
                  <a:t>α</a:t>
                </a:r>
                <a:r>
                  <a:rPr lang="en-US" sz="2400" dirty="0">
                    <a:solidFill>
                      <a:srgbClr val="002060"/>
                    </a:solidFill>
                    <a:latin typeface="Kalpurush" pitchFamily="2" charset="0"/>
                    <a:cs typeface="Kalpurush" pitchFamily="2" charset="0"/>
                  </a:rPr>
                  <a:t> = 3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×</m:t>
                    </m:r>
                  </m:oMath>
                </a14:m>
                <a:r>
                  <a:rPr lang="en-US" sz="2400" dirty="0">
                    <a:solidFill>
                      <a:srgbClr val="002060"/>
                    </a:solidFill>
                    <a:latin typeface="Kalpurush" pitchFamily="2" charset="0"/>
                    <a:cs typeface="Kalpurush" pitchFamily="2" charset="0"/>
                  </a:rPr>
                  <a:t>10</a:t>
                </a:r>
                <a:r>
                  <a:rPr lang="en-US" sz="2400" baseline="30000" dirty="0">
                    <a:solidFill>
                      <a:srgbClr val="002060"/>
                    </a:solidFill>
                    <a:latin typeface="Kalpurush" pitchFamily="2" charset="0"/>
                    <a:cs typeface="Kalpurush" pitchFamily="2" charset="0"/>
                  </a:rPr>
                  <a:t>-5 </a:t>
                </a:r>
                <a:r>
                  <a:rPr lang="en-US" sz="2400" dirty="0">
                    <a:solidFill>
                      <a:srgbClr val="002060"/>
                    </a:solidFill>
                    <a:latin typeface="Kalpurush" pitchFamily="2" charset="0"/>
                    <a:cs typeface="Kalpurush" pitchFamily="2" charset="0"/>
                  </a:rPr>
                  <a:t> </a:t>
                </a:r>
                <a:r>
                  <a:rPr lang="en-US" sz="2400" baseline="30000" dirty="0">
                    <a:solidFill>
                      <a:srgbClr val="002060"/>
                    </a:solidFill>
                    <a:latin typeface="Kalpurush" pitchFamily="2" charset="0"/>
                    <a:cs typeface="Kalpurush" pitchFamily="2" charset="0"/>
                  </a:rPr>
                  <a:t>0</a:t>
                </a:r>
                <a:r>
                  <a:rPr lang="en-US" sz="2400" dirty="0">
                    <a:solidFill>
                      <a:srgbClr val="002060"/>
                    </a:solidFill>
                    <a:latin typeface="Kalpurush" pitchFamily="2" charset="0"/>
                    <a:cs typeface="Kalpurush" pitchFamily="2" charset="0"/>
                  </a:rPr>
                  <a:t>C</a:t>
                </a:r>
                <a:r>
                  <a:rPr lang="en-US" sz="2400" baseline="30000" dirty="0">
                    <a:solidFill>
                      <a:srgbClr val="002060"/>
                    </a:solidFill>
                    <a:latin typeface="Kalpurush" pitchFamily="2" charset="0"/>
                    <a:cs typeface="Kalpurush" pitchFamily="2" charset="0"/>
                  </a:rPr>
                  <a:t>-1</a:t>
                </a:r>
                <a:endParaRPr lang="en-US" sz="2400" dirty="0">
                  <a:latin typeface="Kalpurush" pitchFamily="2" charset="0"/>
                  <a:cs typeface="Kalpurush" pitchFamily="2" charset="0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74221" y="2811535"/>
                <a:ext cx="3147015" cy="1200329"/>
              </a:xfrm>
              <a:prstGeom prst="rect">
                <a:avLst/>
              </a:prstGeom>
              <a:blipFill rotWithShape="1">
                <a:blip r:embed="rId4"/>
                <a:stretch>
                  <a:fillRect l="-2901" t="-3553" r="-5416" b="-1116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Horizontal Scroll 6"/>
          <p:cNvSpPr/>
          <p:nvPr/>
        </p:nvSpPr>
        <p:spPr>
          <a:xfrm>
            <a:off x="3200405" y="94592"/>
            <a:ext cx="5502166" cy="1213945"/>
          </a:xfrm>
          <a:prstGeom prst="horizontalScroll">
            <a:avLst/>
          </a:prstGeom>
          <a:ln>
            <a:solidFill>
              <a:srgbClr val="7030A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600" b="1" dirty="0">
                <a:solidFill>
                  <a:srgbClr val="7030A0"/>
                </a:solidFill>
                <a:latin typeface="Kalpurush" pitchFamily="2" charset="0"/>
                <a:cs typeface="Kalpurush" pitchFamily="2" charset="0"/>
              </a:rPr>
              <a:t>রোধের উষ্ণতা </a:t>
            </a:r>
            <a:r>
              <a:rPr lang="bn-IN" sz="3600" b="1" dirty="0" smtClean="0">
                <a:solidFill>
                  <a:srgbClr val="7030A0"/>
                </a:solidFill>
                <a:latin typeface="Kalpurush" pitchFamily="2" charset="0"/>
                <a:cs typeface="Kalpurush" pitchFamily="2" charset="0"/>
              </a:rPr>
              <a:t>সহগ</a:t>
            </a:r>
            <a:endParaRPr lang="en-US" sz="3600" b="1" dirty="0">
              <a:solidFill>
                <a:srgbClr val="7030A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166571" y="6547215"/>
            <a:ext cx="19875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Prepared by Aminur Rahman</a:t>
            </a:r>
            <a:endParaRPr lang="en-US" sz="12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8444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519001" y="1432579"/>
                <a:ext cx="10277856" cy="34778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571500" indent="-571500">
                  <a:buFont typeface="Wingdings" pitchFamily="2" charset="2"/>
                  <a:buChar char="v"/>
                </a:pPr>
                <a:r>
                  <a:rPr lang="bn-IN" sz="2800" b="1" dirty="0" smtClean="0">
                    <a:solidFill>
                      <a:srgbClr val="002060"/>
                    </a:solidFill>
                    <a:latin typeface="Kalpurush" pitchFamily="2" charset="0"/>
                    <a:cs typeface="Kalpurush" pitchFamily="2" charset="0"/>
                  </a:rPr>
                  <a:t>জুলের সূত্র </a:t>
                </a:r>
                <a:endParaRPr lang="en-US" sz="2800" b="1" dirty="0" smtClean="0">
                  <a:solidFill>
                    <a:srgbClr val="002060"/>
                  </a:solidFill>
                  <a:latin typeface="Kalpurush" pitchFamily="2" charset="0"/>
                  <a:cs typeface="Kalpurush" pitchFamily="2" charset="0"/>
                </a:endParaRPr>
              </a:p>
              <a:p>
                <a:endParaRPr lang="en-US" sz="2400" dirty="0" smtClean="0">
                  <a:solidFill>
                    <a:srgbClr val="002060"/>
                  </a:solidFill>
                  <a:latin typeface="Kalpurush" pitchFamily="2" charset="0"/>
                  <a:cs typeface="Kalpurush" pitchFamily="2" charset="0"/>
                </a:endParaRPr>
              </a:p>
              <a:p>
                <a:r>
                  <a:rPr lang="bn-IN" sz="2400" dirty="0" smtClean="0">
                    <a:solidFill>
                      <a:srgbClr val="002060"/>
                    </a:solidFill>
                    <a:latin typeface="Kalpurush" pitchFamily="2" charset="0"/>
                    <a:cs typeface="Kalpurush" pitchFamily="2" charset="0"/>
                  </a:rPr>
                  <a:t>পরিবাহীর মধ্য দিয়ে তাপ উৎপাদনের ক্ষেত্রে কাজ যদি সম্পুর্ণ রূপে তাপে পরিণত হয় তবে কাজ তাপের সমানুপাতিক।</a:t>
                </a:r>
              </a:p>
              <a:p>
                <a:endParaRPr lang="en-US" sz="2400" dirty="0" smtClean="0">
                  <a:solidFill>
                    <a:srgbClr val="002060"/>
                  </a:solidFill>
                  <a:latin typeface="Kalpurush" pitchFamily="2" charset="0"/>
                  <a:cs typeface="Kalpurush" pitchFamily="2" charset="0"/>
                </a:endParaRPr>
              </a:p>
              <a:p>
                <a:r>
                  <a:rPr lang="bn-IN" sz="2400" dirty="0" smtClean="0">
                    <a:solidFill>
                      <a:srgbClr val="002060"/>
                    </a:solidFill>
                    <a:latin typeface="Kalpurush" pitchFamily="2" charset="0"/>
                    <a:cs typeface="Kalpurush" pitchFamily="2" charset="0"/>
                  </a:rPr>
                  <a:t>অর্থাৎ,  </a:t>
                </a:r>
                <a:r>
                  <a:rPr lang="en-US" sz="2400" dirty="0" smtClean="0">
                    <a:solidFill>
                      <a:srgbClr val="002060"/>
                    </a:solidFill>
                    <a:latin typeface="Kalpurush" pitchFamily="2" charset="0"/>
                    <a:cs typeface="Kalpurush" pitchFamily="2" charset="0"/>
                  </a:rPr>
                  <a:t>W </a:t>
                </a:r>
                <a14:m>
                  <m:oMath xmlns:m="http://schemas.openxmlformats.org/officeDocument/2006/math">
                    <m:r>
                      <a:rPr lang="en-US" sz="240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∝</m:t>
                    </m:r>
                  </m:oMath>
                </a14:m>
                <a:r>
                  <a:rPr lang="en-US" sz="2400" dirty="0" smtClean="0">
                    <a:solidFill>
                      <a:srgbClr val="002060"/>
                    </a:solidFill>
                    <a:latin typeface="Kalpurush" pitchFamily="2" charset="0"/>
                    <a:cs typeface="Kalpurush" pitchFamily="2" charset="0"/>
                  </a:rPr>
                  <a:t> </a:t>
                </a:r>
                <a:r>
                  <a:rPr lang="en-US" sz="2400" dirty="0">
                    <a:solidFill>
                      <a:srgbClr val="002060"/>
                    </a:solidFill>
                    <a:latin typeface="Kalpurush" pitchFamily="2" charset="0"/>
                    <a:cs typeface="Kalpurush" pitchFamily="2" charset="0"/>
                  </a:rPr>
                  <a:t>H </a:t>
                </a:r>
                <a:endParaRPr lang="en-US" sz="2400" dirty="0" smtClean="0">
                  <a:solidFill>
                    <a:srgbClr val="002060"/>
                  </a:solidFill>
                  <a:latin typeface="Kalpurush" pitchFamily="2" charset="0"/>
                  <a:cs typeface="Kalpurush" pitchFamily="2" charset="0"/>
                </a:endParaRPr>
              </a:p>
              <a:p>
                <a:r>
                  <a:rPr lang="bn-IN" sz="2400" dirty="0" smtClean="0">
                    <a:solidFill>
                      <a:srgbClr val="002060"/>
                    </a:solidFill>
                    <a:latin typeface="Kalpurush" pitchFamily="2" charset="0"/>
                    <a:cs typeface="Kalpurush" pitchFamily="2" charset="0"/>
                  </a:rPr>
                  <a:t>বা, </a:t>
                </a:r>
                <a:r>
                  <a:rPr lang="en-US" sz="2400" dirty="0" smtClean="0">
                    <a:solidFill>
                      <a:srgbClr val="002060"/>
                    </a:solidFill>
                    <a:latin typeface="Kalpurush" pitchFamily="2" charset="0"/>
                    <a:cs typeface="Kalpurush" pitchFamily="2" charset="0"/>
                  </a:rPr>
                  <a:t>W </a:t>
                </a:r>
                <a:r>
                  <a:rPr lang="en-US" sz="2400" dirty="0">
                    <a:solidFill>
                      <a:srgbClr val="002060"/>
                    </a:solidFill>
                    <a:latin typeface="Kalpurush" pitchFamily="2" charset="0"/>
                    <a:cs typeface="Kalpurush" pitchFamily="2" charset="0"/>
                  </a:rPr>
                  <a:t>= JH </a:t>
                </a:r>
                <a:r>
                  <a:rPr lang="en-US" sz="2400" dirty="0" smtClean="0">
                    <a:solidFill>
                      <a:srgbClr val="002060"/>
                    </a:solidFill>
                    <a:latin typeface="Kalpurush" pitchFamily="2" charset="0"/>
                    <a:cs typeface="Kalpurush" pitchFamily="2" charset="0"/>
                  </a:rPr>
                  <a:t> </a:t>
                </a:r>
              </a:p>
              <a:p>
                <a:r>
                  <a:rPr lang="bn-IN" sz="2400" dirty="0" smtClean="0">
                    <a:solidFill>
                      <a:srgbClr val="002060"/>
                    </a:solidFill>
                    <a:latin typeface="Kalpurush" pitchFamily="2" charset="0"/>
                    <a:cs typeface="Kalpurush" pitchFamily="2" charset="0"/>
                  </a:rPr>
                  <a:t>এখানে </a:t>
                </a:r>
                <a:r>
                  <a:rPr lang="en-US" sz="2400" dirty="0" smtClean="0">
                    <a:solidFill>
                      <a:srgbClr val="002060"/>
                    </a:solidFill>
                    <a:latin typeface="Kalpurush" pitchFamily="2" charset="0"/>
                    <a:cs typeface="Kalpurush" pitchFamily="2" charset="0"/>
                  </a:rPr>
                  <a:t>J</a:t>
                </a:r>
                <a:r>
                  <a:rPr lang="bn-IN" sz="2400" dirty="0" smtClean="0">
                    <a:solidFill>
                      <a:srgbClr val="002060"/>
                    </a:solidFill>
                    <a:latin typeface="Kalpurush" pitchFamily="2" charset="0"/>
                    <a:cs typeface="Kalpurush" pitchFamily="2" charset="0"/>
                  </a:rPr>
                  <a:t> একটি ধ্রুব সংখ্যা। এই ধ্রুব সংখ্যাকে তাপের যান্ত্রিক সমতা বলে। </a:t>
                </a:r>
                <a:r>
                  <a:rPr lang="en-US" sz="2400" dirty="0" smtClean="0">
                    <a:solidFill>
                      <a:srgbClr val="002060"/>
                    </a:solidFill>
                    <a:latin typeface="Kalpurush" pitchFamily="2" charset="0"/>
                    <a:cs typeface="Kalpurush" pitchFamily="2" charset="0"/>
                  </a:rPr>
                  <a:t> J </a:t>
                </a:r>
                <a:r>
                  <a:rPr lang="bn-IN" sz="2400" dirty="0" smtClean="0">
                    <a:solidFill>
                      <a:srgbClr val="002060"/>
                    </a:solidFill>
                    <a:latin typeface="Kalpurush" pitchFamily="2" charset="0"/>
                    <a:cs typeface="Kalpurush" pitchFamily="2" charset="0"/>
                  </a:rPr>
                  <a:t>এর মান </a:t>
                </a:r>
                <a:r>
                  <a:rPr lang="en-US" sz="2400" dirty="0" smtClean="0">
                    <a:solidFill>
                      <a:srgbClr val="002060"/>
                    </a:solidFill>
                    <a:latin typeface="Kalpurush" pitchFamily="2" charset="0"/>
                    <a:cs typeface="Kalpurush" pitchFamily="2" charset="0"/>
                  </a:rPr>
                  <a:t>4.2</a:t>
                </a:r>
                <a:r>
                  <a:rPr lang="bn-IN" sz="2400" dirty="0" smtClean="0">
                    <a:solidFill>
                      <a:srgbClr val="002060"/>
                    </a:solidFill>
                    <a:latin typeface="Kalpurush" pitchFamily="2" charset="0"/>
                    <a:cs typeface="Kalpurush" pitchFamily="2" charset="0"/>
                  </a:rPr>
                  <a:t> জুল/ক্যালরি। </a:t>
                </a:r>
                <a:endParaRPr lang="en-US" sz="2400" dirty="0">
                  <a:solidFill>
                    <a:srgbClr val="002060"/>
                  </a:solidFill>
                  <a:latin typeface="Kalpurush" pitchFamily="2" charset="0"/>
                  <a:cs typeface="Kalpurush" pitchFamily="2" charset="0"/>
                </a:endParaRP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9001" y="1432579"/>
                <a:ext cx="10277856" cy="3477875"/>
              </a:xfrm>
              <a:prstGeom prst="rect">
                <a:avLst/>
              </a:prstGeom>
              <a:blipFill rotWithShape="1">
                <a:blip r:embed="rId2"/>
                <a:stretch>
                  <a:fillRect l="-1008" t="-1926" b="-29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3"/>
          <p:cNvSpPr/>
          <p:nvPr/>
        </p:nvSpPr>
        <p:spPr>
          <a:xfrm>
            <a:off x="7062952" y="4910454"/>
            <a:ext cx="4193628" cy="75674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                         </a:t>
            </a:r>
            <a:r>
              <a:rPr lang="en-US" b="1" dirty="0" smtClean="0">
                <a:latin typeface="Kalpurush" pitchFamily="2" charset="0"/>
                <a:cs typeface="Kalpurush" pitchFamily="2" charset="0"/>
              </a:rPr>
              <a:t>R</a:t>
            </a:r>
            <a:endParaRPr lang="en-US" b="1" dirty="0">
              <a:latin typeface="Kalpurush" pitchFamily="2" charset="0"/>
              <a:cs typeface="Kalpurush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592211" y="5896295"/>
            <a:ext cx="9877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b="1" dirty="0" smtClean="0">
                <a:latin typeface="Kalpurush" pitchFamily="2" charset="0"/>
                <a:cs typeface="Kalpurush" pitchFamily="2" charset="0"/>
              </a:rPr>
              <a:t>তাপ</a:t>
            </a:r>
            <a:r>
              <a:rPr lang="en-US" b="1" dirty="0" smtClean="0">
                <a:latin typeface="Kalpurush" pitchFamily="2" charset="0"/>
                <a:cs typeface="Kalpurush" pitchFamily="2" charset="0"/>
              </a:rPr>
              <a:t> (H)</a:t>
            </a:r>
            <a:r>
              <a:rPr lang="bn-IN" b="1" dirty="0" smtClean="0">
                <a:latin typeface="Kalpurush" pitchFamily="2" charset="0"/>
                <a:cs typeface="Kalpurush" pitchFamily="2" charset="0"/>
              </a:rPr>
              <a:t> </a:t>
            </a:r>
            <a:endParaRPr lang="en-US" b="1" dirty="0">
              <a:latin typeface="Kalpurush" pitchFamily="2" charset="0"/>
              <a:cs typeface="Kalpurush" pitchFamily="2" charset="0"/>
            </a:endParaRPr>
          </a:p>
        </p:txBody>
      </p:sp>
      <p:sp>
        <p:nvSpPr>
          <p:cNvPr id="11" name="Oval 10"/>
          <p:cNvSpPr/>
          <p:nvPr/>
        </p:nvSpPr>
        <p:spPr>
          <a:xfrm flipV="1">
            <a:off x="8056179" y="5205510"/>
            <a:ext cx="114300" cy="15317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 flipV="1">
            <a:off x="8602729" y="5357910"/>
            <a:ext cx="114300" cy="15317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 flipV="1">
            <a:off x="8360979" y="5147692"/>
            <a:ext cx="114300" cy="15317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 flipV="1">
            <a:off x="9191317" y="5300092"/>
            <a:ext cx="114300" cy="15317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 flipV="1">
            <a:off x="8886503" y="5200236"/>
            <a:ext cx="114300" cy="15317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 flipV="1">
            <a:off x="9369989" y="5037316"/>
            <a:ext cx="114300" cy="15317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6290468" y="5264093"/>
            <a:ext cx="756745" cy="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5407119" y="5083937"/>
            <a:ext cx="9306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b="1" dirty="0" smtClean="0">
                <a:latin typeface="Kalpurush" pitchFamily="2" charset="0"/>
                <a:cs typeface="Kalpurush" pitchFamily="2" charset="0"/>
              </a:rPr>
              <a:t>বিদ্যুৎ</a:t>
            </a:r>
            <a:r>
              <a:rPr lang="en-US" b="1" dirty="0" smtClean="0">
                <a:latin typeface="Kalpurush" pitchFamily="2" charset="0"/>
                <a:cs typeface="Kalpurush" pitchFamily="2" charset="0"/>
              </a:rPr>
              <a:t> (I)</a:t>
            </a:r>
            <a:r>
              <a:rPr lang="bn-IN" b="1" dirty="0" smtClean="0">
                <a:latin typeface="Kalpurush" pitchFamily="2" charset="0"/>
                <a:cs typeface="Kalpurush" pitchFamily="2" charset="0"/>
              </a:rPr>
              <a:t>  </a:t>
            </a:r>
            <a:endParaRPr lang="en-US" b="1" dirty="0">
              <a:latin typeface="Kalpurush" pitchFamily="2" charset="0"/>
              <a:cs typeface="Kalpurush" pitchFamily="2" charset="0"/>
            </a:endParaRPr>
          </a:p>
        </p:txBody>
      </p:sp>
      <p:sp>
        <p:nvSpPr>
          <p:cNvPr id="17" name="Horizontal Scroll 16"/>
          <p:cNvSpPr/>
          <p:nvPr/>
        </p:nvSpPr>
        <p:spPr>
          <a:xfrm>
            <a:off x="3200405" y="94592"/>
            <a:ext cx="5502166" cy="1213945"/>
          </a:xfrm>
          <a:prstGeom prst="horizontalScroll">
            <a:avLst/>
          </a:prstGeom>
          <a:ln>
            <a:solidFill>
              <a:srgbClr val="7030A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600" b="1" dirty="0">
                <a:solidFill>
                  <a:srgbClr val="7030A0"/>
                </a:solidFill>
                <a:latin typeface="Kalpurush" pitchFamily="2" charset="0"/>
                <a:cs typeface="Kalpurush" pitchFamily="2" charset="0"/>
              </a:rPr>
              <a:t>তড়িৎ প্রবাহের তাপীয় ক্রিয়া </a:t>
            </a:r>
            <a:endParaRPr lang="en-US" sz="3600" dirty="0">
              <a:solidFill>
                <a:srgbClr val="7030A0"/>
              </a:solidFill>
              <a:latin typeface="Kalpurush" pitchFamily="2" charset="0"/>
              <a:cs typeface="Kalpurush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0166571" y="6547215"/>
            <a:ext cx="19875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Prepared by Aminur Rahman</a:t>
            </a:r>
            <a:endParaRPr lang="en-US" sz="12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6814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562504" y="1492273"/>
                <a:ext cx="10954512" cy="478733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457200" indent="-457200">
                  <a:buFont typeface="Wingdings" pitchFamily="2" charset="2"/>
                  <a:buChar char="Ø"/>
                </a:pPr>
                <a:r>
                  <a:rPr lang="bn-IN" sz="2800" b="1" dirty="0" smtClean="0">
                    <a:solidFill>
                      <a:srgbClr val="002060"/>
                    </a:solidFill>
                    <a:latin typeface="Kalpurush" pitchFamily="2" charset="0"/>
                    <a:cs typeface="Kalpurush" pitchFamily="2" charset="0"/>
                  </a:rPr>
                  <a:t>প্রথম সূত্রঃ তড়িৎ প্রবাহের সূত্রঃ </a:t>
                </a:r>
                <a:r>
                  <a:rPr lang="en-US" sz="2400" dirty="0">
                    <a:solidFill>
                      <a:srgbClr val="002060"/>
                    </a:solidFill>
                    <a:latin typeface="Kalpurush" pitchFamily="2" charset="0"/>
                    <a:cs typeface="Kalpurush" pitchFamily="2" charset="0"/>
                  </a:rPr>
                  <a:t/>
                </a:r>
                <a:br>
                  <a:rPr lang="en-US" sz="2400" dirty="0">
                    <a:solidFill>
                      <a:srgbClr val="002060"/>
                    </a:solidFill>
                    <a:latin typeface="Kalpurush" pitchFamily="2" charset="0"/>
                    <a:cs typeface="Kalpurush" pitchFamily="2" charset="0"/>
                  </a:rPr>
                </a:br>
                <a:endParaRPr lang="bn-IN" sz="2400" dirty="0" smtClean="0">
                  <a:solidFill>
                    <a:srgbClr val="002060"/>
                  </a:solidFill>
                  <a:latin typeface="Kalpurush" pitchFamily="2" charset="0"/>
                  <a:cs typeface="Kalpurush" pitchFamily="2" charset="0"/>
                </a:endParaRPr>
              </a:p>
              <a:p>
                <a:r>
                  <a:rPr lang="bn-IN" sz="2400" dirty="0" smtClean="0">
                    <a:solidFill>
                      <a:srgbClr val="002060"/>
                    </a:solidFill>
                    <a:latin typeface="Kalpurush" pitchFamily="2" charset="0"/>
                    <a:cs typeface="Kalpurush" pitchFamily="2" charset="0"/>
                  </a:rPr>
                  <a:t>কোন পরিবাহীর রোধ </a:t>
                </a:r>
                <a:r>
                  <a:rPr lang="en-US" sz="2400" dirty="0" smtClean="0">
                    <a:solidFill>
                      <a:srgbClr val="002060"/>
                    </a:solidFill>
                    <a:latin typeface="Kalpurush" pitchFamily="2" charset="0"/>
                    <a:cs typeface="Kalpurush" pitchFamily="2" charset="0"/>
                  </a:rPr>
                  <a:t>(R) </a:t>
                </a:r>
                <a:r>
                  <a:rPr lang="bn-IN" sz="2400" dirty="0" smtClean="0">
                    <a:solidFill>
                      <a:srgbClr val="002060"/>
                    </a:solidFill>
                    <a:latin typeface="Kalpurush" pitchFamily="2" charset="0"/>
                    <a:cs typeface="Kalpurush" pitchFamily="2" charset="0"/>
                  </a:rPr>
                  <a:t>এবং প্রবাহকাল</a:t>
                </a:r>
                <a:r>
                  <a:rPr lang="en-US" sz="2400" dirty="0" smtClean="0">
                    <a:solidFill>
                      <a:srgbClr val="002060"/>
                    </a:solidFill>
                    <a:latin typeface="Kalpurush" pitchFamily="2" charset="0"/>
                    <a:cs typeface="Kalpurush" pitchFamily="2" charset="0"/>
                  </a:rPr>
                  <a:t> (t)</a:t>
                </a:r>
                <a:r>
                  <a:rPr lang="bn-IN" sz="2400" dirty="0" smtClean="0">
                    <a:solidFill>
                      <a:srgbClr val="002060"/>
                    </a:solidFill>
                    <a:latin typeface="Kalpurush" pitchFamily="2" charset="0"/>
                    <a:cs typeface="Kalpurush" pitchFamily="2" charset="0"/>
                  </a:rPr>
                  <a:t> অপরিবর্তিত থাকলে তড়িৎ প্রবাহের ফলে উৎপন্ন তাপ</a:t>
                </a:r>
                <a:r>
                  <a:rPr lang="en-US" sz="2400" dirty="0" smtClean="0">
                    <a:solidFill>
                      <a:srgbClr val="002060"/>
                    </a:solidFill>
                    <a:latin typeface="Kalpurush" pitchFamily="2" charset="0"/>
                    <a:cs typeface="Kalpurush" pitchFamily="2" charset="0"/>
                  </a:rPr>
                  <a:t> (H)</a:t>
                </a:r>
                <a:r>
                  <a:rPr lang="bn-IN" sz="2400" dirty="0" smtClean="0">
                    <a:solidFill>
                      <a:srgbClr val="002060"/>
                    </a:solidFill>
                    <a:latin typeface="Kalpurush" pitchFamily="2" charset="0"/>
                    <a:cs typeface="Kalpurush" pitchFamily="2" charset="0"/>
                  </a:rPr>
                  <a:t> প্রবাহের</a:t>
                </a:r>
                <a:r>
                  <a:rPr lang="en-US" sz="2400" dirty="0">
                    <a:solidFill>
                      <a:srgbClr val="002060"/>
                    </a:solidFill>
                    <a:latin typeface="Kalpurush" pitchFamily="2" charset="0"/>
                    <a:cs typeface="Kalpurush" pitchFamily="2" charset="0"/>
                  </a:rPr>
                  <a:t> </a:t>
                </a:r>
                <a:r>
                  <a:rPr lang="en-US" sz="2400" dirty="0" smtClean="0">
                    <a:solidFill>
                      <a:srgbClr val="002060"/>
                    </a:solidFill>
                    <a:latin typeface="Kalpurush" pitchFamily="2" charset="0"/>
                    <a:cs typeface="Kalpurush" pitchFamily="2" charset="0"/>
                  </a:rPr>
                  <a:t>(I)</a:t>
                </a:r>
                <a:r>
                  <a:rPr lang="bn-IN" sz="2400" dirty="0" smtClean="0">
                    <a:solidFill>
                      <a:srgbClr val="002060"/>
                    </a:solidFill>
                    <a:latin typeface="Kalpurush" pitchFamily="2" charset="0"/>
                    <a:cs typeface="Kalpurush" pitchFamily="2" charset="0"/>
                  </a:rPr>
                  <a:t> বর্গের সমানুপাতিক।</a:t>
                </a:r>
                <a:r>
                  <a:rPr lang="en-US" sz="2400" dirty="0">
                    <a:solidFill>
                      <a:srgbClr val="002060"/>
                    </a:solidFill>
                    <a:latin typeface="Kalpurush" pitchFamily="2" charset="0"/>
                    <a:cs typeface="Kalpurush" pitchFamily="2" charset="0"/>
                  </a:rPr>
                  <a:t/>
                </a:r>
                <a:br>
                  <a:rPr lang="en-US" sz="2400" dirty="0">
                    <a:solidFill>
                      <a:srgbClr val="002060"/>
                    </a:solidFill>
                    <a:latin typeface="Kalpurush" pitchFamily="2" charset="0"/>
                    <a:cs typeface="Kalpurush" pitchFamily="2" charset="0"/>
                  </a:rPr>
                </a:br>
                <a:r>
                  <a:rPr lang="bn-IN" sz="2400" dirty="0" smtClean="0">
                    <a:solidFill>
                      <a:srgbClr val="002060"/>
                    </a:solidFill>
                    <a:latin typeface="Kalpurush" pitchFamily="2" charset="0"/>
                    <a:cs typeface="Kalpurush" pitchFamily="2" charset="0"/>
                  </a:rPr>
                  <a:t>সূত্রানুযায়ী, </a:t>
                </a:r>
                <a:endParaRPr lang="en-US" sz="2400" dirty="0" smtClean="0">
                  <a:solidFill>
                    <a:srgbClr val="002060"/>
                  </a:solidFill>
                  <a:latin typeface="Kalpurush" pitchFamily="2" charset="0"/>
                  <a:cs typeface="Kalpurush" pitchFamily="2" charset="0"/>
                </a:endParaRPr>
              </a:p>
              <a:p>
                <a:r>
                  <a:rPr lang="en-US" sz="2400" dirty="0" smtClean="0">
                    <a:solidFill>
                      <a:srgbClr val="002060"/>
                    </a:solidFill>
                    <a:latin typeface="Kalpurush" pitchFamily="2" charset="0"/>
                    <a:cs typeface="Kalpurush" pitchFamily="2" charset="0"/>
                  </a:rPr>
                  <a:t>       H </a:t>
                </a:r>
                <a14:m>
                  <m:oMath xmlns:m="http://schemas.openxmlformats.org/officeDocument/2006/math">
                    <m:r>
                      <a:rPr lang="en-US" sz="240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∝</m:t>
                    </m:r>
                  </m:oMath>
                </a14:m>
                <a:r>
                  <a:rPr lang="en-US" sz="2400" dirty="0" smtClean="0">
                    <a:solidFill>
                      <a:srgbClr val="002060"/>
                    </a:solidFill>
                    <a:latin typeface="Kalpurush" pitchFamily="2" charset="0"/>
                    <a:cs typeface="Kalpurush" pitchFamily="2" charset="0"/>
                  </a:rPr>
                  <a:t> I</a:t>
                </a:r>
                <a:r>
                  <a:rPr lang="en-US" sz="2400" baseline="30000" dirty="0" smtClean="0">
                    <a:solidFill>
                      <a:srgbClr val="002060"/>
                    </a:solidFill>
                    <a:latin typeface="Kalpurush" pitchFamily="2" charset="0"/>
                    <a:cs typeface="Kalpurush" pitchFamily="2" charset="0"/>
                  </a:rPr>
                  <a:t>2</a:t>
                </a:r>
              </a:p>
              <a:p>
                <a:r>
                  <a:rPr lang="en-US" sz="2400" dirty="0">
                    <a:solidFill>
                      <a:srgbClr val="002060"/>
                    </a:solidFill>
                    <a:latin typeface="Kalpurush" pitchFamily="2" charset="0"/>
                    <a:cs typeface="Kalpurush" pitchFamily="2" charset="0"/>
                  </a:rPr>
                  <a:t/>
                </a:r>
                <a:br>
                  <a:rPr lang="en-US" sz="2400" dirty="0">
                    <a:solidFill>
                      <a:srgbClr val="002060"/>
                    </a:solidFill>
                    <a:latin typeface="Kalpurush" pitchFamily="2" charset="0"/>
                    <a:cs typeface="Kalpurush" pitchFamily="2" charset="0"/>
                  </a:rPr>
                </a:br>
                <a:r>
                  <a:rPr lang="bn-IN" sz="2400" dirty="0" smtClean="0">
                    <a:solidFill>
                      <a:srgbClr val="002060"/>
                    </a:solidFill>
                    <a:latin typeface="Kalpurush" pitchFamily="2" charset="0"/>
                    <a:cs typeface="Kalpurush" pitchFamily="2" charset="0"/>
                  </a:rPr>
                  <a:t>কোন পরিবাহীর ভিতর দিয়ে</a:t>
                </a:r>
                <a:r>
                  <a:rPr lang="en-US" sz="2400" dirty="0" smtClean="0">
                    <a:solidFill>
                      <a:srgbClr val="002060"/>
                    </a:solidFill>
                    <a:latin typeface="Kalpurush" pitchFamily="2" charset="0"/>
                    <a:cs typeface="Kalpurush" pitchFamily="2" charset="0"/>
                  </a:rPr>
                  <a:t> I</a:t>
                </a:r>
                <a:r>
                  <a:rPr lang="en-US" sz="2400" baseline="-25000" dirty="0" smtClean="0">
                    <a:solidFill>
                      <a:srgbClr val="002060"/>
                    </a:solidFill>
                    <a:latin typeface="Kalpurush" pitchFamily="2" charset="0"/>
                    <a:cs typeface="Kalpurush" pitchFamily="2" charset="0"/>
                  </a:rPr>
                  <a:t>1</a:t>
                </a:r>
                <a:r>
                  <a:rPr lang="en-US" sz="2400" dirty="0" smtClean="0">
                    <a:solidFill>
                      <a:srgbClr val="002060"/>
                    </a:solidFill>
                    <a:latin typeface="Kalpurush" pitchFamily="2" charset="0"/>
                    <a:cs typeface="Kalpurush" pitchFamily="2" charset="0"/>
                  </a:rPr>
                  <a:t>, I</a:t>
                </a:r>
                <a:r>
                  <a:rPr lang="en-US" sz="2400" baseline="-25000" dirty="0" smtClean="0">
                    <a:solidFill>
                      <a:srgbClr val="002060"/>
                    </a:solidFill>
                    <a:latin typeface="Kalpurush" pitchFamily="2" charset="0"/>
                    <a:cs typeface="Kalpurush" pitchFamily="2" charset="0"/>
                  </a:rPr>
                  <a:t>2</a:t>
                </a:r>
                <a:r>
                  <a:rPr lang="en-US" sz="2400" dirty="0" smtClean="0">
                    <a:solidFill>
                      <a:srgbClr val="002060"/>
                    </a:solidFill>
                    <a:latin typeface="Kalpurush" pitchFamily="2" charset="0"/>
                    <a:cs typeface="Kalpurush" pitchFamily="2" charset="0"/>
                  </a:rPr>
                  <a:t>, I</a:t>
                </a:r>
                <a:r>
                  <a:rPr lang="en-US" sz="2400" baseline="-25000" dirty="0" smtClean="0">
                    <a:solidFill>
                      <a:srgbClr val="002060"/>
                    </a:solidFill>
                    <a:latin typeface="Kalpurush" pitchFamily="2" charset="0"/>
                    <a:cs typeface="Kalpurush" pitchFamily="2" charset="0"/>
                  </a:rPr>
                  <a:t>3</a:t>
                </a:r>
                <a:r>
                  <a:rPr lang="en-US" sz="2400" dirty="0" smtClean="0">
                    <a:solidFill>
                      <a:srgbClr val="002060"/>
                    </a:solidFill>
                    <a:latin typeface="Kalpurush" pitchFamily="2" charset="0"/>
                    <a:cs typeface="Kalpurush" pitchFamily="2" charset="0"/>
                  </a:rPr>
                  <a:t>,…….</a:t>
                </a:r>
                <a:r>
                  <a:rPr lang="bn-IN" sz="2400" dirty="0" smtClean="0">
                    <a:solidFill>
                      <a:srgbClr val="002060"/>
                    </a:solidFill>
                    <a:latin typeface="Kalpurush" pitchFamily="2" charset="0"/>
                    <a:cs typeface="Kalpurush" pitchFamily="2" charset="0"/>
                  </a:rPr>
                  <a:t> প্রবাহ সমান সময় ধরে চালালে উৎপন্ন তাপের পরিমাণ</a:t>
                </a:r>
                <a:r>
                  <a:rPr lang="en-US" sz="2400" dirty="0" smtClean="0">
                    <a:solidFill>
                      <a:srgbClr val="002060"/>
                    </a:solidFill>
                    <a:latin typeface="Kalpurush" pitchFamily="2" charset="0"/>
                    <a:cs typeface="Kalpurush" pitchFamily="2" charset="0"/>
                  </a:rPr>
                  <a:t> H</a:t>
                </a:r>
                <a:r>
                  <a:rPr lang="en-US" sz="2400" baseline="-25000" dirty="0" smtClean="0">
                    <a:solidFill>
                      <a:srgbClr val="002060"/>
                    </a:solidFill>
                    <a:latin typeface="Kalpurush" pitchFamily="2" charset="0"/>
                    <a:cs typeface="Kalpurush" pitchFamily="2" charset="0"/>
                  </a:rPr>
                  <a:t>1</a:t>
                </a:r>
                <a:r>
                  <a:rPr lang="en-US" sz="2400" dirty="0" smtClean="0">
                    <a:solidFill>
                      <a:srgbClr val="002060"/>
                    </a:solidFill>
                    <a:latin typeface="Kalpurush" pitchFamily="2" charset="0"/>
                    <a:cs typeface="Kalpurush" pitchFamily="2" charset="0"/>
                  </a:rPr>
                  <a:t>, H</a:t>
                </a:r>
                <a:r>
                  <a:rPr lang="en-US" sz="2400" baseline="-25000" dirty="0" smtClean="0">
                    <a:solidFill>
                      <a:srgbClr val="002060"/>
                    </a:solidFill>
                    <a:latin typeface="Kalpurush" pitchFamily="2" charset="0"/>
                    <a:cs typeface="Kalpurush" pitchFamily="2" charset="0"/>
                  </a:rPr>
                  <a:t>2</a:t>
                </a:r>
                <a:r>
                  <a:rPr lang="en-US" sz="2400" dirty="0" smtClean="0">
                    <a:solidFill>
                      <a:srgbClr val="002060"/>
                    </a:solidFill>
                    <a:latin typeface="Kalpurush" pitchFamily="2" charset="0"/>
                    <a:cs typeface="Kalpurush" pitchFamily="2" charset="0"/>
                  </a:rPr>
                  <a:t>, H</a:t>
                </a:r>
                <a:r>
                  <a:rPr lang="en-US" sz="2400" baseline="-25000" dirty="0" smtClean="0">
                    <a:solidFill>
                      <a:srgbClr val="002060"/>
                    </a:solidFill>
                    <a:latin typeface="Kalpurush" pitchFamily="2" charset="0"/>
                    <a:cs typeface="Kalpurush" pitchFamily="2" charset="0"/>
                  </a:rPr>
                  <a:t>3</a:t>
                </a:r>
                <a:r>
                  <a:rPr lang="en-US" sz="2400" dirty="0" smtClean="0">
                    <a:solidFill>
                      <a:srgbClr val="002060"/>
                    </a:solidFill>
                    <a:latin typeface="Kalpurush" pitchFamily="2" charset="0"/>
                    <a:cs typeface="Kalpurush" pitchFamily="2" charset="0"/>
                  </a:rPr>
                  <a:t>,…..</a:t>
                </a:r>
                <a:r>
                  <a:rPr lang="bn-IN" sz="2400" dirty="0" smtClean="0">
                    <a:solidFill>
                      <a:srgbClr val="002060"/>
                    </a:solidFill>
                    <a:latin typeface="Kalpurush" pitchFamily="2" charset="0"/>
                    <a:cs typeface="Kalpurush" pitchFamily="2" charset="0"/>
                  </a:rPr>
                  <a:t> হলে, সূত্রানুসারে </a:t>
                </a:r>
                <a:endParaRPr lang="en-US" sz="2400" dirty="0" smtClean="0">
                  <a:solidFill>
                    <a:srgbClr val="002060"/>
                  </a:solidFill>
                  <a:latin typeface="Kalpurush" pitchFamily="2" charset="0"/>
                  <a:cs typeface="Kalpurush" pitchFamily="2" charset="0"/>
                </a:endParaRPr>
              </a:p>
              <a:p>
                <a:endParaRPr lang="en-US" sz="2400" i="1" dirty="0" smtClean="0">
                  <a:solidFill>
                    <a:srgbClr val="002060"/>
                  </a:solidFill>
                  <a:latin typeface="Kalpurush" pitchFamily="2" charset="0"/>
                  <a:cs typeface="Kalpurush" pitchFamily="2" charset="0"/>
                </a:endParaRP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400" dirty="0">
                            <a:solidFill>
                              <a:srgbClr val="002060"/>
                            </a:solidFill>
                            <a:latin typeface="Kalpurush" pitchFamily="2" charset="0"/>
                            <a:cs typeface="Kalpurush" pitchFamily="2" charset="0"/>
                          </a:rPr>
                          <m:t>H</m:t>
                        </m:r>
                        <m:r>
                          <m:rPr>
                            <m:nor/>
                          </m:rPr>
                          <a:rPr lang="en-US" sz="2400" baseline="-25000" dirty="0">
                            <a:solidFill>
                              <a:srgbClr val="002060"/>
                            </a:solidFill>
                            <a:latin typeface="Kalpurush" pitchFamily="2" charset="0"/>
                            <a:cs typeface="Kalpurush" pitchFamily="2" charset="0"/>
                          </a:rPr>
                          <m:t>1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sz="2400" b="0" i="0" dirty="0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I</m:t>
                        </m:r>
                        <m:r>
                          <a:rPr lang="en-US" sz="2400" b="0" i="0" baseline="-25000" dirty="0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1</m:t>
                        </m:r>
                        <m:r>
                          <a:rPr lang="en-US" sz="2400" b="0" i="0" baseline="30000" dirty="0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400" dirty="0" smtClean="0">
                    <a:solidFill>
                      <a:srgbClr val="002060"/>
                    </a:solidFill>
                    <a:latin typeface="Kalpurush" pitchFamily="2" charset="0"/>
                    <a:cs typeface="Kalpurush" pitchFamily="2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400" dirty="0">
                            <a:solidFill>
                              <a:srgbClr val="002060"/>
                            </a:solidFill>
                            <a:latin typeface="Kalpurush" pitchFamily="2" charset="0"/>
                            <a:cs typeface="Kalpurush" pitchFamily="2" charset="0"/>
                          </a:rPr>
                          <m:t>H</m:t>
                        </m:r>
                        <m:r>
                          <m:rPr>
                            <m:nor/>
                          </m:rPr>
                          <a:rPr lang="en-US" sz="2400" b="0" i="0" baseline="-25000" dirty="0" smtClean="0">
                            <a:solidFill>
                              <a:srgbClr val="002060"/>
                            </a:solidFill>
                            <a:latin typeface="Kalpurush" pitchFamily="2" charset="0"/>
                            <a:cs typeface="Kalpurush" pitchFamily="2" charset="0"/>
                          </a:rPr>
                          <m:t>2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sz="2400" dirty="0">
                            <a:solidFill>
                              <a:srgbClr val="002060"/>
                            </a:solidFill>
                            <a:latin typeface="Cambria Math"/>
                          </a:rPr>
                          <m:t>I</m:t>
                        </m:r>
                        <m:r>
                          <a:rPr lang="en-US" sz="2400" b="0" i="0" baseline="-25000" dirty="0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2</m:t>
                        </m:r>
                        <m:r>
                          <a:rPr lang="en-US" sz="2400" baseline="30000" dirty="0">
                            <a:solidFill>
                              <a:srgbClr val="002060"/>
                            </a:solidFill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400" dirty="0" smtClean="0">
                    <a:solidFill>
                      <a:srgbClr val="002060"/>
                    </a:solidFill>
                    <a:latin typeface="Kalpurush" pitchFamily="2" charset="0"/>
                    <a:cs typeface="Kalpurush" pitchFamily="2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400" dirty="0">
                            <a:solidFill>
                              <a:srgbClr val="002060"/>
                            </a:solidFill>
                            <a:latin typeface="Kalpurush" pitchFamily="2" charset="0"/>
                            <a:cs typeface="Kalpurush" pitchFamily="2" charset="0"/>
                          </a:rPr>
                          <m:t>H</m:t>
                        </m:r>
                        <m:r>
                          <m:rPr>
                            <m:nor/>
                          </m:rPr>
                          <a:rPr lang="en-US" sz="2400" b="0" i="0" baseline="-25000" dirty="0" smtClean="0">
                            <a:solidFill>
                              <a:srgbClr val="002060"/>
                            </a:solidFill>
                            <a:latin typeface="Kalpurush" pitchFamily="2" charset="0"/>
                            <a:cs typeface="Kalpurush" pitchFamily="2" charset="0"/>
                          </a:rPr>
                          <m:t>3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sz="2400" dirty="0">
                            <a:solidFill>
                              <a:srgbClr val="002060"/>
                            </a:solidFill>
                            <a:latin typeface="Cambria Math"/>
                          </a:rPr>
                          <m:t>I</m:t>
                        </m:r>
                        <m:r>
                          <a:rPr lang="en-US" sz="2400" b="0" i="0" baseline="-25000" dirty="0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3</m:t>
                        </m:r>
                        <m:r>
                          <a:rPr lang="en-US" sz="2400" baseline="30000" dirty="0">
                            <a:solidFill>
                              <a:srgbClr val="002060"/>
                            </a:solidFill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400" dirty="0" smtClean="0">
                    <a:solidFill>
                      <a:srgbClr val="002060"/>
                    </a:solidFill>
                    <a:latin typeface="Kalpurush" pitchFamily="2" charset="0"/>
                    <a:cs typeface="Kalpurush" pitchFamily="2" charset="0"/>
                  </a:rPr>
                  <a:t> = ... ... =</a:t>
                </a:r>
                <a:r>
                  <a:rPr lang="bn-IN" sz="2400" dirty="0" smtClean="0">
                    <a:solidFill>
                      <a:srgbClr val="002060"/>
                    </a:solidFill>
                    <a:latin typeface="Kalpurush" pitchFamily="2" charset="0"/>
                    <a:cs typeface="Kalpurush" pitchFamily="2" charset="0"/>
                  </a:rPr>
                  <a:t> ধ্রুবক। </a:t>
                </a:r>
                <a:r>
                  <a:rPr lang="en-US" sz="2400" dirty="0">
                    <a:solidFill>
                      <a:srgbClr val="002060"/>
                    </a:solidFill>
                    <a:latin typeface="Kalpurush" pitchFamily="2" charset="0"/>
                    <a:cs typeface="Kalpurush" pitchFamily="2" charset="0"/>
                  </a:rPr>
                  <a:t/>
                </a:r>
                <a:br>
                  <a:rPr lang="en-US" sz="2400" dirty="0">
                    <a:solidFill>
                      <a:srgbClr val="002060"/>
                    </a:solidFill>
                    <a:latin typeface="Kalpurush" pitchFamily="2" charset="0"/>
                    <a:cs typeface="Kalpurush" pitchFamily="2" charset="0"/>
                  </a:rPr>
                </a:br>
                <a:endParaRPr lang="en-US" sz="2400" dirty="0">
                  <a:solidFill>
                    <a:srgbClr val="002060"/>
                  </a:solidFill>
                  <a:latin typeface="Kalpurush" pitchFamily="2" charset="0"/>
                  <a:cs typeface="Kalpurush" pitchFamily="2" charset="0"/>
                </a:endParaRP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2504" y="1492273"/>
                <a:ext cx="10954512" cy="4787336"/>
              </a:xfrm>
              <a:prstGeom prst="rect">
                <a:avLst/>
              </a:prstGeom>
              <a:blipFill rotWithShape="1">
                <a:blip r:embed="rId2"/>
                <a:stretch>
                  <a:fillRect l="-946" t="-1401" r="-111" b="-20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Horizontal Scroll 3"/>
          <p:cNvSpPr/>
          <p:nvPr/>
        </p:nvSpPr>
        <p:spPr>
          <a:xfrm>
            <a:off x="3200405" y="94592"/>
            <a:ext cx="5502166" cy="1213945"/>
          </a:xfrm>
          <a:prstGeom prst="horizontalScroll">
            <a:avLst/>
          </a:prstGeom>
          <a:ln>
            <a:solidFill>
              <a:srgbClr val="7030A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600" b="1" dirty="0">
                <a:solidFill>
                  <a:srgbClr val="7030A0"/>
                </a:solidFill>
                <a:latin typeface="Kalpurush" pitchFamily="2" charset="0"/>
                <a:cs typeface="Kalpurush" pitchFamily="2" charset="0"/>
              </a:rPr>
              <a:t>তড়িৎ প্রবাহের তাপীয় ক্রিয়া </a:t>
            </a:r>
            <a:endParaRPr lang="en-US" sz="3600" dirty="0">
              <a:solidFill>
                <a:srgbClr val="7030A0"/>
              </a:solidFill>
              <a:latin typeface="Kalpurush" pitchFamily="2" charset="0"/>
              <a:cs typeface="Kalpurush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166571" y="6547215"/>
            <a:ext cx="19875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Prepared by Aminur Rahman</a:t>
            </a:r>
            <a:endParaRPr lang="en-US" sz="12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8677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877824" y="1523805"/>
                <a:ext cx="10954512" cy="47891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457200" indent="-457200">
                  <a:buFont typeface="Wingdings" pitchFamily="2" charset="2"/>
                  <a:buChar char="Ø"/>
                </a:pPr>
                <a:r>
                  <a:rPr lang="bn-IN" sz="2800" b="1" dirty="0" smtClean="0">
                    <a:solidFill>
                      <a:srgbClr val="002060"/>
                    </a:solidFill>
                    <a:latin typeface="Kalpurush" pitchFamily="2" charset="0"/>
                    <a:cs typeface="Kalpurush" pitchFamily="2" charset="0"/>
                  </a:rPr>
                  <a:t>দ্বিতীয় সূত্রঃ রোধের সূত্রঃ </a:t>
                </a:r>
                <a:r>
                  <a:rPr lang="en-US" sz="2400" dirty="0">
                    <a:solidFill>
                      <a:srgbClr val="002060"/>
                    </a:solidFill>
                    <a:latin typeface="Kalpurush" pitchFamily="2" charset="0"/>
                    <a:cs typeface="Kalpurush" pitchFamily="2" charset="0"/>
                  </a:rPr>
                  <a:t/>
                </a:r>
                <a:br>
                  <a:rPr lang="en-US" sz="2400" dirty="0">
                    <a:solidFill>
                      <a:srgbClr val="002060"/>
                    </a:solidFill>
                    <a:latin typeface="Kalpurush" pitchFamily="2" charset="0"/>
                    <a:cs typeface="Kalpurush" pitchFamily="2" charset="0"/>
                  </a:rPr>
                </a:br>
                <a:endParaRPr lang="bn-IN" sz="2400" dirty="0" smtClean="0">
                  <a:solidFill>
                    <a:srgbClr val="002060"/>
                  </a:solidFill>
                  <a:latin typeface="Kalpurush" pitchFamily="2" charset="0"/>
                  <a:cs typeface="Kalpurush" pitchFamily="2" charset="0"/>
                </a:endParaRPr>
              </a:p>
              <a:p>
                <a:r>
                  <a:rPr lang="bn-IN" sz="2400" dirty="0" smtClean="0">
                    <a:solidFill>
                      <a:srgbClr val="002060"/>
                    </a:solidFill>
                    <a:latin typeface="Kalpurush" pitchFamily="2" charset="0"/>
                    <a:cs typeface="Kalpurush" pitchFamily="2" charset="0"/>
                  </a:rPr>
                  <a:t>কোন পরিবাহীর প্রবাহমাত্রা</a:t>
                </a:r>
                <a:r>
                  <a:rPr lang="en-US" sz="2400" dirty="0" smtClean="0">
                    <a:solidFill>
                      <a:srgbClr val="002060"/>
                    </a:solidFill>
                    <a:latin typeface="Kalpurush" pitchFamily="2" charset="0"/>
                    <a:cs typeface="Kalpurush" pitchFamily="2" charset="0"/>
                  </a:rPr>
                  <a:t> (I)</a:t>
                </a:r>
                <a:r>
                  <a:rPr lang="bn-IN" sz="2400" dirty="0" smtClean="0">
                    <a:solidFill>
                      <a:srgbClr val="002060"/>
                    </a:solidFill>
                    <a:latin typeface="Kalpurush" pitchFamily="2" charset="0"/>
                    <a:cs typeface="Kalpurush" pitchFamily="2" charset="0"/>
                  </a:rPr>
                  <a:t> এবং প্রবাহকাল</a:t>
                </a:r>
                <a:r>
                  <a:rPr lang="en-US" sz="2400" dirty="0" smtClean="0">
                    <a:solidFill>
                      <a:srgbClr val="002060"/>
                    </a:solidFill>
                    <a:latin typeface="Kalpurush" pitchFamily="2" charset="0"/>
                    <a:cs typeface="Kalpurush" pitchFamily="2" charset="0"/>
                  </a:rPr>
                  <a:t> (t)</a:t>
                </a:r>
                <a:r>
                  <a:rPr lang="bn-IN" sz="2400" dirty="0" smtClean="0">
                    <a:solidFill>
                      <a:srgbClr val="002060"/>
                    </a:solidFill>
                    <a:latin typeface="Kalpurush" pitchFamily="2" charset="0"/>
                    <a:cs typeface="Kalpurush" pitchFamily="2" charset="0"/>
                  </a:rPr>
                  <a:t> অপরিবর্তিত থাকলে তড়িৎ প্রবাহের ফলে উৎপন্ন তাপ</a:t>
                </a:r>
                <a:r>
                  <a:rPr lang="en-US" sz="2400" dirty="0" smtClean="0">
                    <a:solidFill>
                      <a:srgbClr val="002060"/>
                    </a:solidFill>
                    <a:latin typeface="Kalpurush" pitchFamily="2" charset="0"/>
                    <a:cs typeface="Kalpurush" pitchFamily="2" charset="0"/>
                  </a:rPr>
                  <a:t> (H)</a:t>
                </a:r>
                <a:r>
                  <a:rPr lang="bn-IN" sz="2400" dirty="0" smtClean="0">
                    <a:solidFill>
                      <a:srgbClr val="002060"/>
                    </a:solidFill>
                    <a:latin typeface="Kalpurush" pitchFamily="2" charset="0"/>
                    <a:cs typeface="Kalpurush" pitchFamily="2" charset="0"/>
                  </a:rPr>
                  <a:t> পরিবাহীর রোধের</a:t>
                </a:r>
                <a:r>
                  <a:rPr lang="en-US" sz="2400" dirty="0" smtClean="0">
                    <a:solidFill>
                      <a:srgbClr val="002060"/>
                    </a:solidFill>
                    <a:latin typeface="Kalpurush" pitchFamily="2" charset="0"/>
                    <a:cs typeface="Kalpurush" pitchFamily="2" charset="0"/>
                  </a:rPr>
                  <a:t> (R)</a:t>
                </a:r>
                <a:r>
                  <a:rPr lang="bn-IN" sz="2400" dirty="0" smtClean="0">
                    <a:solidFill>
                      <a:srgbClr val="002060"/>
                    </a:solidFill>
                    <a:latin typeface="Kalpurush" pitchFamily="2" charset="0"/>
                    <a:cs typeface="Kalpurush" pitchFamily="2" charset="0"/>
                  </a:rPr>
                  <a:t> সমানুপাতিক। </a:t>
                </a:r>
              </a:p>
              <a:p>
                <a:r>
                  <a:rPr lang="bn-IN" sz="2400" dirty="0" smtClean="0">
                    <a:solidFill>
                      <a:srgbClr val="002060"/>
                    </a:solidFill>
                    <a:latin typeface="Kalpurush" pitchFamily="2" charset="0"/>
                    <a:cs typeface="Kalpurush" pitchFamily="2" charset="0"/>
                  </a:rPr>
                  <a:t>সূত্রানুযায়ী, </a:t>
                </a:r>
                <a:endParaRPr lang="en-US" sz="2400" dirty="0" smtClean="0">
                  <a:solidFill>
                    <a:srgbClr val="002060"/>
                  </a:solidFill>
                  <a:latin typeface="Kalpurush" pitchFamily="2" charset="0"/>
                  <a:cs typeface="Kalpurush" pitchFamily="2" charset="0"/>
                </a:endParaRPr>
              </a:p>
              <a:p>
                <a:r>
                  <a:rPr lang="en-US" sz="2400" dirty="0" smtClean="0">
                    <a:solidFill>
                      <a:srgbClr val="002060"/>
                    </a:solidFill>
                    <a:latin typeface="Kalpurush" pitchFamily="2" charset="0"/>
                    <a:cs typeface="Kalpurush" pitchFamily="2" charset="0"/>
                  </a:rPr>
                  <a:t>       H </a:t>
                </a:r>
                <a14:m>
                  <m:oMath xmlns:m="http://schemas.openxmlformats.org/officeDocument/2006/math">
                    <m:r>
                      <a:rPr lang="en-US" sz="240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∝</m:t>
                    </m:r>
                  </m:oMath>
                </a14:m>
                <a:r>
                  <a:rPr lang="en-US" sz="2400" dirty="0" smtClean="0">
                    <a:solidFill>
                      <a:srgbClr val="002060"/>
                    </a:solidFill>
                    <a:latin typeface="Kalpurush" pitchFamily="2" charset="0"/>
                    <a:cs typeface="Kalpurush" pitchFamily="2" charset="0"/>
                  </a:rPr>
                  <a:t> </a:t>
                </a:r>
                <a:r>
                  <a:rPr lang="en-US" sz="2400" dirty="0">
                    <a:solidFill>
                      <a:srgbClr val="002060"/>
                    </a:solidFill>
                    <a:latin typeface="Kalpurush" pitchFamily="2" charset="0"/>
                    <a:cs typeface="Kalpurush" pitchFamily="2" charset="0"/>
                  </a:rPr>
                  <a:t>R</a:t>
                </a:r>
                <a:br>
                  <a:rPr lang="en-US" sz="2400" dirty="0">
                    <a:solidFill>
                      <a:srgbClr val="002060"/>
                    </a:solidFill>
                    <a:latin typeface="Kalpurush" pitchFamily="2" charset="0"/>
                    <a:cs typeface="Kalpurush" pitchFamily="2" charset="0"/>
                  </a:rPr>
                </a:br>
                <a:endParaRPr lang="en-US" sz="2400" dirty="0" smtClean="0">
                  <a:solidFill>
                    <a:srgbClr val="002060"/>
                  </a:solidFill>
                  <a:latin typeface="Kalpurush" pitchFamily="2" charset="0"/>
                  <a:cs typeface="Kalpurush" pitchFamily="2" charset="0"/>
                </a:endParaRPr>
              </a:p>
              <a:p>
                <a:r>
                  <a:rPr lang="bn-IN" sz="2400" dirty="0" smtClean="0">
                    <a:solidFill>
                      <a:srgbClr val="002060"/>
                    </a:solidFill>
                    <a:latin typeface="Kalpurush" pitchFamily="2" charset="0"/>
                    <a:cs typeface="Kalpurush" pitchFamily="2" charset="0"/>
                  </a:rPr>
                  <a:t>একই পরিমাণ প্রবাহ একই সময় ধরে </a:t>
                </a:r>
                <a:r>
                  <a:rPr lang="en-US" sz="2400" dirty="0" smtClean="0">
                    <a:solidFill>
                      <a:srgbClr val="002060"/>
                    </a:solidFill>
                    <a:latin typeface="Kalpurush" pitchFamily="2" charset="0"/>
                    <a:cs typeface="Kalpurush" pitchFamily="2" charset="0"/>
                  </a:rPr>
                  <a:t>R</a:t>
                </a:r>
                <a:r>
                  <a:rPr lang="en-US" sz="2400" baseline="-25000" dirty="0" smtClean="0">
                    <a:solidFill>
                      <a:srgbClr val="002060"/>
                    </a:solidFill>
                    <a:latin typeface="Kalpurush" pitchFamily="2" charset="0"/>
                    <a:cs typeface="Kalpurush" pitchFamily="2" charset="0"/>
                  </a:rPr>
                  <a:t>1</a:t>
                </a:r>
                <a:r>
                  <a:rPr lang="en-US" sz="2400" dirty="0">
                    <a:solidFill>
                      <a:srgbClr val="002060"/>
                    </a:solidFill>
                    <a:latin typeface="Kalpurush" pitchFamily="2" charset="0"/>
                    <a:cs typeface="Kalpurush" pitchFamily="2" charset="0"/>
                  </a:rPr>
                  <a:t>, </a:t>
                </a:r>
                <a:r>
                  <a:rPr lang="en-US" sz="2400" dirty="0" smtClean="0">
                    <a:solidFill>
                      <a:srgbClr val="002060"/>
                    </a:solidFill>
                    <a:latin typeface="Kalpurush" pitchFamily="2" charset="0"/>
                    <a:cs typeface="Kalpurush" pitchFamily="2" charset="0"/>
                  </a:rPr>
                  <a:t>R</a:t>
                </a:r>
                <a:r>
                  <a:rPr lang="en-US" sz="2400" baseline="-25000" dirty="0" smtClean="0">
                    <a:solidFill>
                      <a:srgbClr val="002060"/>
                    </a:solidFill>
                    <a:latin typeface="Kalpurush" pitchFamily="2" charset="0"/>
                    <a:cs typeface="Kalpurush" pitchFamily="2" charset="0"/>
                  </a:rPr>
                  <a:t>2</a:t>
                </a:r>
                <a:r>
                  <a:rPr lang="en-US" sz="2400" dirty="0" smtClean="0">
                    <a:solidFill>
                      <a:srgbClr val="002060"/>
                    </a:solidFill>
                    <a:latin typeface="Kalpurush" pitchFamily="2" charset="0"/>
                    <a:cs typeface="Kalpurush" pitchFamily="2" charset="0"/>
                  </a:rPr>
                  <a:t> </a:t>
                </a:r>
                <a:r>
                  <a:rPr lang="bn-IN" sz="2400" dirty="0" smtClean="0">
                    <a:solidFill>
                      <a:srgbClr val="002060"/>
                    </a:solidFill>
                    <a:latin typeface="Kalpurush" pitchFamily="2" charset="0"/>
                    <a:cs typeface="Kalpurush" pitchFamily="2" charset="0"/>
                  </a:rPr>
                  <a:t>ও</a:t>
                </a:r>
                <a:r>
                  <a:rPr lang="en-US" sz="2400" dirty="0" smtClean="0">
                    <a:solidFill>
                      <a:srgbClr val="002060"/>
                    </a:solidFill>
                    <a:latin typeface="Kalpurush" pitchFamily="2" charset="0"/>
                    <a:cs typeface="Kalpurush" pitchFamily="2" charset="0"/>
                  </a:rPr>
                  <a:t> R</a:t>
                </a:r>
                <a:r>
                  <a:rPr lang="en-US" sz="2400" baseline="-25000" dirty="0" smtClean="0">
                    <a:solidFill>
                      <a:srgbClr val="002060"/>
                    </a:solidFill>
                    <a:latin typeface="Kalpurush" pitchFamily="2" charset="0"/>
                    <a:cs typeface="Kalpurush" pitchFamily="2" charset="0"/>
                  </a:rPr>
                  <a:t>3</a:t>
                </a:r>
                <a:r>
                  <a:rPr lang="en-US" sz="2400" dirty="0" smtClean="0">
                    <a:solidFill>
                      <a:srgbClr val="002060"/>
                    </a:solidFill>
                    <a:latin typeface="Kalpurush" pitchFamily="2" charset="0"/>
                    <a:cs typeface="Kalpurush" pitchFamily="2" charset="0"/>
                  </a:rPr>
                  <a:t> </a:t>
                </a:r>
                <a:r>
                  <a:rPr lang="bn-IN" sz="2400" dirty="0" smtClean="0">
                    <a:solidFill>
                      <a:srgbClr val="002060"/>
                    </a:solidFill>
                    <a:latin typeface="Kalpurush" pitchFamily="2" charset="0"/>
                    <a:cs typeface="Kalpurush" pitchFamily="2" charset="0"/>
                  </a:rPr>
                  <a:t>রোধের ভিতর দিয়ে প্রবাহিত করলে উৎপন্ন তাপের পরিমাণ </a:t>
                </a:r>
                <a:r>
                  <a:rPr lang="en-US" sz="2400" dirty="0" smtClean="0">
                    <a:solidFill>
                      <a:srgbClr val="002060"/>
                    </a:solidFill>
                    <a:latin typeface="Kalpurush" pitchFamily="2" charset="0"/>
                    <a:cs typeface="Kalpurush" pitchFamily="2" charset="0"/>
                  </a:rPr>
                  <a:t>H</a:t>
                </a:r>
                <a:r>
                  <a:rPr lang="en-US" sz="2400" baseline="-25000" dirty="0" smtClean="0">
                    <a:solidFill>
                      <a:srgbClr val="002060"/>
                    </a:solidFill>
                    <a:latin typeface="Kalpurush" pitchFamily="2" charset="0"/>
                    <a:cs typeface="Kalpurush" pitchFamily="2" charset="0"/>
                  </a:rPr>
                  <a:t>1</a:t>
                </a:r>
                <a:r>
                  <a:rPr lang="en-US" sz="2400" dirty="0">
                    <a:solidFill>
                      <a:srgbClr val="002060"/>
                    </a:solidFill>
                    <a:latin typeface="Kalpurush" pitchFamily="2" charset="0"/>
                    <a:cs typeface="Kalpurush" pitchFamily="2" charset="0"/>
                  </a:rPr>
                  <a:t>, </a:t>
                </a:r>
                <a:r>
                  <a:rPr lang="en-US" sz="2400" dirty="0" smtClean="0">
                    <a:solidFill>
                      <a:srgbClr val="002060"/>
                    </a:solidFill>
                    <a:latin typeface="Kalpurush" pitchFamily="2" charset="0"/>
                    <a:cs typeface="Kalpurush" pitchFamily="2" charset="0"/>
                  </a:rPr>
                  <a:t>H</a:t>
                </a:r>
                <a:r>
                  <a:rPr lang="en-US" sz="2400" baseline="-25000" dirty="0" smtClean="0">
                    <a:solidFill>
                      <a:srgbClr val="002060"/>
                    </a:solidFill>
                    <a:latin typeface="Kalpurush" pitchFamily="2" charset="0"/>
                    <a:cs typeface="Kalpurush" pitchFamily="2" charset="0"/>
                  </a:rPr>
                  <a:t>2</a:t>
                </a:r>
                <a:r>
                  <a:rPr lang="bn-IN" sz="2400" dirty="0">
                    <a:solidFill>
                      <a:srgbClr val="002060"/>
                    </a:solidFill>
                    <a:latin typeface="Kalpurush" pitchFamily="2" charset="0"/>
                    <a:cs typeface="Kalpurush" pitchFamily="2" charset="0"/>
                  </a:rPr>
                  <a:t> </a:t>
                </a:r>
                <a:r>
                  <a:rPr lang="bn-IN" sz="2400" dirty="0" smtClean="0">
                    <a:solidFill>
                      <a:srgbClr val="002060"/>
                    </a:solidFill>
                    <a:latin typeface="Kalpurush" pitchFamily="2" charset="0"/>
                    <a:cs typeface="Kalpurush" pitchFamily="2" charset="0"/>
                  </a:rPr>
                  <a:t>ও</a:t>
                </a:r>
                <a:r>
                  <a:rPr lang="en-US" sz="2400" dirty="0" smtClean="0">
                    <a:solidFill>
                      <a:srgbClr val="002060"/>
                    </a:solidFill>
                    <a:latin typeface="Kalpurush" pitchFamily="2" charset="0"/>
                    <a:cs typeface="Kalpurush" pitchFamily="2" charset="0"/>
                  </a:rPr>
                  <a:t> H</a:t>
                </a:r>
                <a:r>
                  <a:rPr lang="en-US" sz="2400" baseline="-25000" dirty="0" smtClean="0">
                    <a:solidFill>
                      <a:srgbClr val="002060"/>
                    </a:solidFill>
                    <a:latin typeface="Kalpurush" pitchFamily="2" charset="0"/>
                    <a:cs typeface="Kalpurush" pitchFamily="2" charset="0"/>
                  </a:rPr>
                  <a:t>3</a:t>
                </a:r>
                <a:r>
                  <a:rPr lang="en-US" sz="2400" dirty="0" smtClean="0">
                    <a:solidFill>
                      <a:srgbClr val="002060"/>
                    </a:solidFill>
                    <a:latin typeface="Kalpurush" pitchFamily="2" charset="0"/>
                    <a:cs typeface="Kalpurush" pitchFamily="2" charset="0"/>
                  </a:rPr>
                  <a:t> </a:t>
                </a:r>
                <a:r>
                  <a:rPr lang="bn-IN" sz="2400" dirty="0" smtClean="0">
                    <a:solidFill>
                      <a:srgbClr val="002060"/>
                    </a:solidFill>
                    <a:latin typeface="Kalpurush" pitchFamily="2" charset="0"/>
                    <a:cs typeface="Kalpurush" pitchFamily="2" charset="0"/>
                  </a:rPr>
                  <a:t>হলে, এই সূত্রানুসারে, </a:t>
                </a:r>
                <a:endParaRPr lang="en-US" sz="2400" dirty="0" smtClean="0">
                  <a:solidFill>
                    <a:srgbClr val="002060"/>
                  </a:solidFill>
                  <a:latin typeface="Kalpurush" pitchFamily="2" charset="0"/>
                  <a:cs typeface="Kalpurush" pitchFamily="2" charset="0"/>
                </a:endParaRPr>
              </a:p>
              <a:p>
                <a:endParaRPr lang="en-US" sz="2400" i="1" dirty="0" smtClean="0">
                  <a:solidFill>
                    <a:srgbClr val="002060"/>
                  </a:solidFill>
                  <a:latin typeface="Kalpurush" pitchFamily="2" charset="0"/>
                  <a:cs typeface="Kalpurush" pitchFamily="2" charset="0"/>
                </a:endParaRP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400" dirty="0">
                            <a:solidFill>
                              <a:srgbClr val="002060"/>
                            </a:solidFill>
                            <a:latin typeface="Kalpurush" pitchFamily="2" charset="0"/>
                            <a:cs typeface="Kalpurush" pitchFamily="2" charset="0"/>
                          </a:rPr>
                          <m:t>H</m:t>
                        </m:r>
                        <m:r>
                          <m:rPr>
                            <m:nor/>
                          </m:rPr>
                          <a:rPr lang="en-US" sz="2400" baseline="-25000" dirty="0">
                            <a:solidFill>
                              <a:srgbClr val="002060"/>
                            </a:solidFill>
                            <a:latin typeface="Kalpurush" pitchFamily="2" charset="0"/>
                            <a:cs typeface="Kalpurush" pitchFamily="2" charset="0"/>
                          </a:rPr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400" dirty="0">
                            <a:solidFill>
                              <a:srgbClr val="002060"/>
                            </a:solidFill>
                            <a:latin typeface="Kalpurush" pitchFamily="2" charset="0"/>
                            <a:cs typeface="Kalpurush" pitchFamily="2" charset="0"/>
                          </a:rPr>
                          <m:t>R</m:t>
                        </m:r>
                        <m:r>
                          <m:rPr>
                            <m:nor/>
                          </m:rPr>
                          <a:rPr lang="en-US" sz="2400" baseline="-25000" dirty="0">
                            <a:solidFill>
                              <a:srgbClr val="002060"/>
                            </a:solidFill>
                            <a:latin typeface="Kalpurush" pitchFamily="2" charset="0"/>
                            <a:cs typeface="Kalpurush" pitchFamily="2" charset="0"/>
                          </a:rPr>
                          <m:t>1</m:t>
                        </m:r>
                      </m:den>
                    </m:f>
                  </m:oMath>
                </a14:m>
                <a:r>
                  <a:rPr lang="en-US" sz="2400" dirty="0" smtClean="0">
                    <a:solidFill>
                      <a:srgbClr val="002060"/>
                    </a:solidFill>
                    <a:latin typeface="Kalpurush" pitchFamily="2" charset="0"/>
                    <a:cs typeface="Kalpurush" pitchFamily="2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400" dirty="0">
                            <a:solidFill>
                              <a:srgbClr val="002060"/>
                            </a:solidFill>
                            <a:latin typeface="Kalpurush" pitchFamily="2" charset="0"/>
                            <a:cs typeface="Kalpurush" pitchFamily="2" charset="0"/>
                          </a:rPr>
                          <m:t>H</m:t>
                        </m:r>
                        <m:r>
                          <m:rPr>
                            <m:nor/>
                          </m:rPr>
                          <a:rPr lang="en-US" sz="2400" b="0" i="0" baseline="-25000" dirty="0" smtClean="0">
                            <a:solidFill>
                              <a:srgbClr val="002060"/>
                            </a:solidFill>
                            <a:latin typeface="Kalpurush" pitchFamily="2" charset="0"/>
                            <a:cs typeface="Kalpurush" pitchFamily="2" charset="0"/>
                          </a:rPr>
                          <m:t>2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400" dirty="0">
                            <a:solidFill>
                              <a:srgbClr val="002060"/>
                            </a:solidFill>
                            <a:latin typeface="Kalpurush" pitchFamily="2" charset="0"/>
                            <a:cs typeface="Kalpurush" pitchFamily="2" charset="0"/>
                          </a:rPr>
                          <m:t>R</m:t>
                        </m:r>
                        <m:r>
                          <m:rPr>
                            <m:nor/>
                          </m:rPr>
                          <a:rPr lang="en-US" sz="2400" b="0" i="0" baseline="-25000" dirty="0" smtClean="0">
                            <a:solidFill>
                              <a:srgbClr val="002060"/>
                            </a:solidFill>
                            <a:latin typeface="Kalpurush" pitchFamily="2" charset="0"/>
                            <a:cs typeface="Kalpurush" pitchFamily="2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400" dirty="0" smtClean="0">
                    <a:solidFill>
                      <a:srgbClr val="002060"/>
                    </a:solidFill>
                    <a:latin typeface="Kalpurush" pitchFamily="2" charset="0"/>
                    <a:cs typeface="Kalpurush" pitchFamily="2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400" dirty="0">
                            <a:solidFill>
                              <a:srgbClr val="002060"/>
                            </a:solidFill>
                            <a:latin typeface="Kalpurush" pitchFamily="2" charset="0"/>
                            <a:cs typeface="Kalpurush" pitchFamily="2" charset="0"/>
                          </a:rPr>
                          <m:t>H</m:t>
                        </m:r>
                        <m:r>
                          <m:rPr>
                            <m:nor/>
                          </m:rPr>
                          <a:rPr lang="en-US" sz="2400" b="0" i="0" baseline="-25000" dirty="0" smtClean="0">
                            <a:solidFill>
                              <a:srgbClr val="002060"/>
                            </a:solidFill>
                            <a:latin typeface="Kalpurush" pitchFamily="2" charset="0"/>
                            <a:cs typeface="Kalpurush" pitchFamily="2" charset="0"/>
                          </a:rPr>
                          <m:t>3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400" dirty="0">
                            <a:solidFill>
                              <a:srgbClr val="002060"/>
                            </a:solidFill>
                            <a:latin typeface="Kalpurush" pitchFamily="2" charset="0"/>
                            <a:cs typeface="Kalpurush" pitchFamily="2" charset="0"/>
                          </a:rPr>
                          <m:t>R</m:t>
                        </m:r>
                        <m:r>
                          <m:rPr>
                            <m:nor/>
                          </m:rPr>
                          <a:rPr lang="en-US" sz="2400" b="0" i="0" baseline="-25000" dirty="0" smtClean="0">
                            <a:solidFill>
                              <a:srgbClr val="002060"/>
                            </a:solidFill>
                            <a:latin typeface="Kalpurush" pitchFamily="2" charset="0"/>
                            <a:cs typeface="Kalpurush" pitchFamily="2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sz="2400" dirty="0" smtClean="0">
                    <a:solidFill>
                      <a:srgbClr val="002060"/>
                    </a:solidFill>
                    <a:latin typeface="Kalpurush" pitchFamily="2" charset="0"/>
                    <a:cs typeface="Kalpurush" pitchFamily="2" charset="0"/>
                  </a:rPr>
                  <a:t> = ... ... = </a:t>
                </a:r>
                <a:r>
                  <a:rPr lang="bn-IN" sz="2400" dirty="0" smtClean="0">
                    <a:solidFill>
                      <a:srgbClr val="002060"/>
                    </a:solidFill>
                    <a:latin typeface="Kalpurush" pitchFamily="2" charset="0"/>
                    <a:cs typeface="Kalpurush" pitchFamily="2" charset="0"/>
                  </a:rPr>
                  <a:t>ধ্রুবক। </a:t>
                </a:r>
                <a:endParaRPr lang="en-US" sz="2400" dirty="0" smtClean="0">
                  <a:solidFill>
                    <a:srgbClr val="002060"/>
                  </a:solidFill>
                  <a:latin typeface="Kalpurush" pitchFamily="2" charset="0"/>
                  <a:cs typeface="Kalpurush" pitchFamily="2" charset="0"/>
                </a:endParaRPr>
              </a:p>
              <a:p>
                <a:endParaRPr lang="en-US" sz="2400" dirty="0">
                  <a:solidFill>
                    <a:srgbClr val="002060"/>
                  </a:solidFill>
                  <a:latin typeface="Kalpurush" pitchFamily="2" charset="0"/>
                  <a:cs typeface="Kalpurush" pitchFamily="2" charset="0"/>
                </a:endParaRP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7824" y="1523805"/>
                <a:ext cx="10954512" cy="4789132"/>
              </a:xfrm>
              <a:prstGeom prst="rect">
                <a:avLst/>
              </a:prstGeom>
              <a:blipFill rotWithShape="1">
                <a:blip r:embed="rId2"/>
                <a:stretch>
                  <a:fillRect l="-946" t="-1399" b="-19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Horizontal Scroll 3"/>
          <p:cNvSpPr/>
          <p:nvPr/>
        </p:nvSpPr>
        <p:spPr>
          <a:xfrm>
            <a:off x="3200405" y="94592"/>
            <a:ext cx="5502166" cy="1213945"/>
          </a:xfrm>
          <a:prstGeom prst="horizontalScroll">
            <a:avLst/>
          </a:prstGeom>
          <a:ln>
            <a:solidFill>
              <a:srgbClr val="7030A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600" b="1" dirty="0">
                <a:solidFill>
                  <a:srgbClr val="7030A0"/>
                </a:solidFill>
                <a:latin typeface="Kalpurush" pitchFamily="2" charset="0"/>
                <a:cs typeface="Kalpurush" pitchFamily="2" charset="0"/>
              </a:rPr>
              <a:t>তড়িৎ প্রবাহের তাপীয় ক্রিয়া </a:t>
            </a:r>
            <a:endParaRPr lang="en-US" sz="3600" dirty="0">
              <a:solidFill>
                <a:srgbClr val="7030A0"/>
              </a:solidFill>
              <a:latin typeface="Kalpurush" pitchFamily="2" charset="0"/>
              <a:cs typeface="Kalpurush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166571" y="6547215"/>
            <a:ext cx="19875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Prepared by Aminur Rahman</a:t>
            </a:r>
            <a:endParaRPr lang="en-US" sz="12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5994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2106</TotalTime>
  <Words>522</Words>
  <Application>Microsoft Office PowerPoint</Application>
  <PresentationFormat>Custom</PresentationFormat>
  <Paragraphs>110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Flow</vt:lpstr>
      <vt:lpstr>PowerPoint Presentation</vt:lpstr>
      <vt:lpstr>পদার্থবিজ্ঞান ২য় পত্র </vt:lpstr>
      <vt:lpstr>PowerPoint Presentation</vt:lpstr>
      <vt:lpstr>PowerPoint Presentation</vt:lpstr>
      <vt:lpstr>উদাহরণঃ  250C তাপমাত্রায় একটি টাংস্টেন তারের রোধ 65Ω হলে 2000C তাপমাত্রায় এর রোধ কত? টাংস্টেন তারের রোধের উষ্ণতা সহগ 4.5×10-3  0C-1 ।     </vt:lpstr>
      <vt:lpstr>উদাহরণঃ 00C তাপমাত্রায় একটি ম্যাঙ্গানিন তারের রোধ "100" Ω হলে 300C তাপমাত্রায় এর রোধ কত হবে? ম্যাঙ্গানিন তারের উষ্ণতা সহগ 3×10-5  0C-1 ।  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এক কিলোওয়াট ক্ষমতা এক ঘণ্টা কাজ করলে যে শক্তি ব্যয় হয় তাকে এক কিলোওয়াট ঘণ্টা বলে।   1 kWh=1000Wh=1000×3600 J 1 B.O.T unit =1 kWh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Bengal Computer</dc:creator>
  <cp:lastModifiedBy>AMINUR</cp:lastModifiedBy>
  <cp:revision>272</cp:revision>
  <dcterms:created xsi:type="dcterms:W3CDTF">2016-02-27T17:03:21Z</dcterms:created>
  <dcterms:modified xsi:type="dcterms:W3CDTF">2020-07-22T13:42:00Z</dcterms:modified>
</cp:coreProperties>
</file>