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AA1E4-D45D-4C0B-B3FF-CCF9AEF7B0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EDBBDA-07D9-4B0D-9E39-1973652E8C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4C555E-A660-4672-A38A-A95D5A934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033B-5DB5-4C41-AB28-ABDAED5CC1E9}" type="datetimeFigureOut">
              <a:rPr lang="en-US" smtClean="0"/>
              <a:t>15-Oct-20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495E3F-DDD5-48F8-A63E-F5EB3365D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D85010-F5B4-4979-AB52-5DB80E334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71F10-EF67-4703-B3C4-AD94DF525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376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71C46-06B6-407E-91D2-00A81B78F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3691B6-3117-4F95-8916-DA8BE3621E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DB91CC-E3DA-42D3-99C3-383A7593B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033B-5DB5-4C41-AB28-ABDAED5CC1E9}" type="datetimeFigureOut">
              <a:rPr lang="en-US" smtClean="0"/>
              <a:t>15-Oct-20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88AB86-00C1-4B0D-8D94-2F8410A80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F6274F-2C80-48C4-AACD-16762E312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71F10-EF67-4703-B3C4-AD94DF525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41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9AC394-7381-48E6-B352-B9262C907A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604B5A-1FC8-4C05-9390-67031CBBED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EC05B1-AF37-4BAE-ABBD-91E2C00B5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033B-5DB5-4C41-AB28-ABDAED5CC1E9}" type="datetimeFigureOut">
              <a:rPr lang="en-US" smtClean="0"/>
              <a:t>15-Oct-20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AD2D4A-5A57-4CD6-9CBF-493650DF3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1101FD-1651-48F5-B4B8-563917C7B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71F10-EF67-4703-B3C4-AD94DF525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535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8A1FC-3014-463C-AEEB-86F3434AA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35EE9-DE8E-4241-A503-231F1F3B8D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C9928F-8C0A-48EA-AA79-9B31FED85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033B-5DB5-4C41-AB28-ABDAED5CC1E9}" type="datetimeFigureOut">
              <a:rPr lang="en-US" smtClean="0"/>
              <a:t>15-Oct-20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DBC250-1813-4F2F-97CF-1CF5A27CC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FA59A2-0803-4C95-A1D7-B253C1C00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71F10-EF67-4703-B3C4-AD94DF525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94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BB835-2C2D-4525-A4FB-392AF6DD6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8870E1-BA68-4AA9-BF34-5BA2C9379A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B17CD9-BCC4-450A-9964-80988E51A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033B-5DB5-4C41-AB28-ABDAED5CC1E9}" type="datetimeFigureOut">
              <a:rPr lang="en-US" smtClean="0"/>
              <a:t>15-Oct-20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230193-7BB3-4732-9780-EE330938D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156981-85B2-4680-910B-C5071D83C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71F10-EF67-4703-B3C4-AD94DF525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312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8749C-1431-40E4-9E78-596D11C3E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D93FC6-816B-4476-B13D-C33B312162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020F2D-AC31-4378-A84F-26FDE7D3C7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EB067C-7AB1-4210-8639-2A376D368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033B-5DB5-4C41-AB28-ABDAED5CC1E9}" type="datetimeFigureOut">
              <a:rPr lang="en-US" smtClean="0"/>
              <a:t>15-Oct-20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9BB66F-8CBE-4914-9D82-A2A120308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F6C603-E21B-4168-ADA3-23D394D6B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71F10-EF67-4703-B3C4-AD94DF525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553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3AE8C-FD0D-4934-A7D3-05D3E6230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07828C-7DE5-46CA-8C7F-F05CDF16C8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EBD58A-34F1-4C47-AB5D-7D059BAE3C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093193-DD89-48A9-BC74-AFE1971D1D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4557E9-0D98-4B14-ADB1-43C7DE7C9C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6EDD02A-2D57-45D3-A483-07D530144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033B-5DB5-4C41-AB28-ABDAED5CC1E9}" type="datetimeFigureOut">
              <a:rPr lang="en-US" smtClean="0"/>
              <a:t>15-Oct-20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F13EC1-988F-4D00-83F6-610C893C9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91FE76-6F35-45F2-A022-7CE2EEAC7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71F10-EF67-4703-B3C4-AD94DF525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840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EB027-D39B-4D0E-ABD1-1F6460A68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D516BB-8B5F-4E5A-9166-64AA607B4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033B-5DB5-4C41-AB28-ABDAED5CC1E9}" type="datetimeFigureOut">
              <a:rPr lang="en-US" smtClean="0"/>
              <a:t>15-Oct-20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4837A6-1FF5-4CC1-B2AB-46C09B0D8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60AAEA-3493-4C0C-A7F4-F39218254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71F10-EF67-4703-B3C4-AD94DF525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542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557002-CE83-426D-AE64-A3032FC0D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033B-5DB5-4C41-AB28-ABDAED5CC1E9}" type="datetimeFigureOut">
              <a:rPr lang="en-US" smtClean="0"/>
              <a:t>15-Oct-20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F69747-CC64-46A3-8B98-1671988F2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3F599F-7FA3-48E0-8181-F935C41E7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71F10-EF67-4703-B3C4-AD94DF525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379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D7D69-C10E-4441-A0A7-E9892437B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3FBF70-0EC9-4D30-81D6-DE3D19047F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A5E4E1-BFB9-42FF-9695-4B57905691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9D331E-FA9B-403A-B75C-E79F6A29E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033B-5DB5-4C41-AB28-ABDAED5CC1E9}" type="datetimeFigureOut">
              <a:rPr lang="en-US" smtClean="0"/>
              <a:t>15-Oct-20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822E6D-BE5E-4C35-AA5A-11554A323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81E630-1A92-4430-95AF-AB879BCFA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71F10-EF67-4703-B3C4-AD94DF525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445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6DF5E-1D44-46C9-8E5D-33E58B6E1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8EC34C-0360-4AF2-BE0F-3D12CA9A5F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A55837-4DEC-4C74-BCF6-499E0C2F99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3FB5A1-E7E5-4BB5-BB3B-3F35E12AB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033B-5DB5-4C41-AB28-ABDAED5CC1E9}" type="datetimeFigureOut">
              <a:rPr lang="en-US" smtClean="0"/>
              <a:t>15-Oct-20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BDED68-9026-4E7E-A3DD-350BEEA22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E4777D-9172-45BC-A1F0-79986A83E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71F10-EF67-4703-B3C4-AD94DF525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970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D9773E-AC2F-48F8-B92B-FC98380C09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7F89EF-6387-4C48-A886-5746C25428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9F2A06-6442-40B9-B2AA-5D1524653B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9033B-5DB5-4C41-AB28-ABDAED5CC1E9}" type="datetimeFigureOut">
              <a:rPr lang="en-US" smtClean="0"/>
              <a:t>15-Oct-20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4B7DE0-928B-45F2-AD8F-2E433109F1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2DCA31-B1A9-4FB7-8DAE-941C579330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71F10-EF67-4703-B3C4-AD94DF525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703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18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gi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FF52946-5C62-4121-A329-C5EE7A52ED6D}"/>
              </a:ext>
            </a:extLst>
          </p:cNvPr>
          <p:cNvSpPr txBox="1"/>
          <p:nvPr/>
        </p:nvSpPr>
        <p:spPr>
          <a:xfrm>
            <a:off x="3148906" y="5834913"/>
            <a:ext cx="5238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লাল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গোলাপের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dirty="0"/>
              <a:t> 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4984765-DBBB-424E-8D99-155A115B1A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3612" y="853938"/>
            <a:ext cx="6735196" cy="378432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420168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C9BE95-8DD8-4CF8-AFD8-E8B7DDAF1999}"/>
              </a:ext>
            </a:extLst>
          </p:cNvPr>
          <p:cNvSpPr txBox="1"/>
          <p:nvPr/>
        </p:nvSpPr>
        <p:spPr>
          <a:xfrm>
            <a:off x="4197627" y="200100"/>
            <a:ext cx="2964872" cy="646331"/>
          </a:xfrm>
          <a:prstGeom prst="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(২) শিলার পরিচিতি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3" descr="D:\Osman Image\lake-huron-rocks-overall.jpg">
            <a:extLst>
              <a:ext uri="{FF2B5EF4-FFF2-40B4-BE49-F238E27FC236}">
                <a16:creationId xmlns:a16="http://schemas.microsoft.com/office/drawing/2014/main" id="{83F6591A-E48E-4320-9C86-F5C0CFAB30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5138997" y="3463736"/>
            <a:ext cx="2494722" cy="1752600"/>
          </a:xfrm>
          <a:prstGeom prst="rect">
            <a:avLst/>
          </a:prstGeom>
          <a:noFill/>
        </p:spPr>
      </p:pic>
      <p:pic>
        <p:nvPicPr>
          <p:cNvPr id="7" name="Picture 4" descr="D:\Osman Image\moon_rocks.jpg">
            <a:extLst>
              <a:ext uri="{FF2B5EF4-FFF2-40B4-BE49-F238E27FC236}">
                <a16:creationId xmlns:a16="http://schemas.microsoft.com/office/drawing/2014/main" id="{00496376-C611-40F0-AC06-F6FCDD7991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04583" y="3429000"/>
            <a:ext cx="2375452" cy="1731182"/>
          </a:xfrm>
          <a:prstGeom prst="rect">
            <a:avLst/>
          </a:prstGeom>
          <a:noFill/>
        </p:spPr>
      </p:pic>
      <p:pic>
        <p:nvPicPr>
          <p:cNvPr id="8" name="Picture 5" descr="D:\Osman Image\Rocks.gif">
            <a:extLst>
              <a:ext uri="{FF2B5EF4-FFF2-40B4-BE49-F238E27FC236}">
                <a16:creationId xmlns:a16="http://schemas.microsoft.com/office/drawing/2014/main" id="{87A7C46D-E76D-454D-B333-AAC893AE42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05400" y="1371600"/>
            <a:ext cx="2494722" cy="1828800"/>
          </a:xfrm>
          <a:prstGeom prst="rect">
            <a:avLst/>
          </a:prstGeom>
          <a:noFill/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F965378-F1FD-4A71-B074-E5A54C6514FB}"/>
              </a:ext>
            </a:extLst>
          </p:cNvPr>
          <p:cNvSpPr txBox="1"/>
          <p:nvPr/>
        </p:nvSpPr>
        <p:spPr>
          <a:xfrm>
            <a:off x="762000" y="1447800"/>
            <a:ext cx="3200400" cy="403187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শিলাঃ</a:t>
            </a:r>
          </a:p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ভূত্বক গঠনকারি উপাদান গুলোকে বলা হয় শিলা।</a:t>
            </a:r>
          </a:p>
          <a:p>
            <a:endParaRPr lang="bn-BD" sz="3200" dirty="0">
              <a:latin typeface="NikoshBAN" pitchFamily="2" charset="0"/>
              <a:cs typeface="NikoshBAN" pitchFamily="2" charset="0"/>
            </a:endParaRPr>
          </a:p>
          <a:p>
            <a:endParaRPr lang="bn-BD" sz="3200" dirty="0">
              <a:latin typeface="NikoshBAN" pitchFamily="2" charset="0"/>
              <a:cs typeface="NikoshBAN" pitchFamily="2" charset="0"/>
            </a:endParaRPr>
          </a:p>
          <a:p>
            <a:endParaRPr lang="bn-BD" sz="3200" dirty="0">
              <a:latin typeface="NikoshBAN" pitchFamily="2" charset="0"/>
              <a:cs typeface="NikoshBAN" pitchFamily="2" charset="0"/>
            </a:endParaRPr>
          </a:p>
          <a:p>
            <a:endParaRPr lang="bn-BD" sz="3200" dirty="0">
              <a:latin typeface="NikoshBAN" pitchFamily="2" charset="0"/>
              <a:cs typeface="NikoshBAN" pitchFamily="2" charset="0"/>
            </a:endParaRPr>
          </a:p>
          <a:p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6" descr="D:\Osman Image\foam2410b.jpg">
            <a:extLst>
              <a:ext uri="{FF2B5EF4-FFF2-40B4-BE49-F238E27FC236}">
                <a16:creationId xmlns:a16="http://schemas.microsoft.com/office/drawing/2014/main" id="{A667C64C-1425-4AF6-923E-0BB63DF1EF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85313" y="1371600"/>
            <a:ext cx="2494722" cy="1752600"/>
          </a:xfrm>
          <a:prstGeom prst="rect">
            <a:avLst/>
          </a:prstGeom>
          <a:noFill/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2622CCE-1CCD-415F-B2DF-ECB93BAEEC61}"/>
              </a:ext>
            </a:extLst>
          </p:cNvPr>
          <p:cNvSpPr txBox="1"/>
          <p:nvPr/>
        </p:nvSpPr>
        <p:spPr>
          <a:xfrm>
            <a:off x="6496878" y="5741505"/>
            <a:ext cx="2590800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বিভিন্ন ধরনের শিলা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4186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EF69D51-1BE3-44C8-97FA-2F11ED147EE8}"/>
              </a:ext>
            </a:extLst>
          </p:cNvPr>
          <p:cNvSpPr txBox="1"/>
          <p:nvPr/>
        </p:nvSpPr>
        <p:spPr>
          <a:xfrm>
            <a:off x="3309730" y="453027"/>
            <a:ext cx="3733800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(২) শিলার শ্রেণী বিভাগঃ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302B88B-8944-4B00-BB48-2DDE477C0FD4}"/>
              </a:ext>
            </a:extLst>
          </p:cNvPr>
          <p:cNvSpPr txBox="1"/>
          <p:nvPr/>
        </p:nvSpPr>
        <p:spPr>
          <a:xfrm>
            <a:off x="762000" y="2370308"/>
            <a:ext cx="4038600" cy="378565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আগ্নেয় শিলাঃ</a:t>
            </a:r>
          </a:p>
          <a:p>
            <a:r>
              <a:rPr lang="bn-BD" sz="3600" u="sng" dirty="0">
                <a:latin typeface="NikoshBAN" pitchFamily="2" charset="0"/>
                <a:cs typeface="NikoshBAN" pitchFamily="2" charset="0"/>
              </a:rPr>
              <a:t>বৈশিষ্ট্যঃ</a:t>
            </a:r>
          </a:p>
          <a:p>
            <a:pPr marL="742950" indent="-742950">
              <a:buAutoNum type="arabicParenBoth"/>
            </a:pPr>
            <a:r>
              <a:rPr lang="bn-BD" sz="3600" dirty="0">
                <a:latin typeface="NikoshBAN" pitchFamily="2" charset="0"/>
                <a:cs typeface="NikoshBAN" pitchFamily="2" charset="0"/>
              </a:rPr>
              <a:t>কোন জীবাণু থাকেনা।</a:t>
            </a:r>
          </a:p>
          <a:p>
            <a:pPr marL="742950" indent="-742950"/>
            <a:r>
              <a:rPr lang="bn-BD" sz="3600" dirty="0">
                <a:latin typeface="NikoshBAN" pitchFamily="2" charset="0"/>
                <a:cs typeface="NikoshBAN" pitchFamily="2" charset="0"/>
              </a:rPr>
              <a:t>(২) স্তরবিহীন শিলা।</a:t>
            </a:r>
          </a:p>
          <a:p>
            <a:pPr marL="742950" indent="-742950"/>
            <a:r>
              <a:rPr lang="bn-BD" sz="3600" dirty="0">
                <a:latin typeface="NikoshBAN" pitchFamily="2" charset="0"/>
                <a:cs typeface="NikoshBAN" pitchFamily="2" charset="0"/>
              </a:rPr>
              <a:t>(৩) খুব শক্ত শিলা।</a:t>
            </a:r>
            <a:endParaRPr lang="bn-BD" sz="3600" u="sng" dirty="0">
              <a:latin typeface="NikoshBAN" pitchFamily="2" charset="0"/>
              <a:cs typeface="NikoshBAN" pitchFamily="2" charset="0"/>
            </a:endParaRPr>
          </a:p>
          <a:p>
            <a:endParaRPr lang="en-US" sz="2400" u="sng" dirty="0"/>
          </a:p>
          <a:p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0941AB1-E02B-45B6-9976-ACC92B211EE8}"/>
              </a:ext>
            </a:extLst>
          </p:cNvPr>
          <p:cNvSpPr txBox="1"/>
          <p:nvPr/>
        </p:nvSpPr>
        <p:spPr>
          <a:xfrm>
            <a:off x="762000" y="1434081"/>
            <a:ext cx="2507672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(ক) আগ্নেয় শিলাঃ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2D2F4B-82C1-45AD-8778-24722D664438}"/>
              </a:ext>
            </a:extLst>
          </p:cNvPr>
          <p:cNvSpPr txBox="1"/>
          <p:nvPr/>
        </p:nvSpPr>
        <p:spPr>
          <a:xfrm>
            <a:off x="7616687" y="5894350"/>
            <a:ext cx="1752600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আগ্নেয় শিলাঃ</a:t>
            </a:r>
          </a:p>
        </p:txBody>
      </p:sp>
      <p:pic>
        <p:nvPicPr>
          <p:cNvPr id="10" name="Picture 2" descr="D:\Osman Image\volcano.jpg">
            <a:extLst>
              <a:ext uri="{FF2B5EF4-FFF2-40B4-BE49-F238E27FC236}">
                <a16:creationId xmlns:a16="http://schemas.microsoft.com/office/drawing/2014/main" id="{9F1C928C-AB3F-4662-96EF-7728F3E013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41343" y="2151949"/>
            <a:ext cx="2817185" cy="1468521"/>
          </a:xfrm>
          <a:prstGeom prst="rect">
            <a:avLst/>
          </a:prstGeom>
          <a:noFill/>
        </p:spPr>
      </p:pic>
      <p:pic>
        <p:nvPicPr>
          <p:cNvPr id="11" name="Picture 3" descr="D:\Osman Image\volcano.lava.ap.jpg">
            <a:extLst>
              <a:ext uri="{FF2B5EF4-FFF2-40B4-BE49-F238E27FC236}">
                <a16:creationId xmlns:a16="http://schemas.microsoft.com/office/drawing/2014/main" id="{87682136-EB1F-4217-B416-B85601245D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99272" y="2151950"/>
            <a:ext cx="2496379" cy="1468520"/>
          </a:xfrm>
          <a:prstGeom prst="rect">
            <a:avLst/>
          </a:prstGeom>
          <a:noFill/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E4A4F97-1DB8-4F9C-86AB-EE9F022B2A6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8437" y="3970884"/>
            <a:ext cx="3538467" cy="1573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937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Osman Image\foam2410b.jpg">
            <a:extLst>
              <a:ext uri="{FF2B5EF4-FFF2-40B4-BE49-F238E27FC236}">
                <a16:creationId xmlns:a16="http://schemas.microsoft.com/office/drawing/2014/main" id="{12F89A3F-740B-4F4B-A4E2-8381D1EFE6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06309" y="4488497"/>
            <a:ext cx="2317019" cy="1393834"/>
          </a:xfrm>
          <a:prstGeom prst="rect">
            <a:avLst/>
          </a:prstGeom>
          <a:noFill/>
        </p:spPr>
      </p:pic>
      <p:pic>
        <p:nvPicPr>
          <p:cNvPr id="6" name="Picture 3" descr="D:\Osman Image\DSC08871.JPG">
            <a:extLst>
              <a:ext uri="{FF2B5EF4-FFF2-40B4-BE49-F238E27FC236}">
                <a16:creationId xmlns:a16="http://schemas.microsoft.com/office/drawing/2014/main" id="{C8B2EF08-1251-4756-B8A7-6B3D9DB088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8123456" y="975669"/>
            <a:ext cx="2321347" cy="1746815"/>
          </a:xfrm>
          <a:prstGeom prst="rect">
            <a:avLst/>
          </a:prstGeom>
          <a:noFill/>
        </p:spPr>
      </p:pic>
      <p:pic>
        <p:nvPicPr>
          <p:cNvPr id="7" name="Picture 4" descr="D:\Osman Image\abuhut-Isakhali-high-way-31Oct2011.jpg">
            <a:extLst>
              <a:ext uri="{FF2B5EF4-FFF2-40B4-BE49-F238E27FC236}">
                <a16:creationId xmlns:a16="http://schemas.microsoft.com/office/drawing/2014/main" id="{3646C00D-47E2-4E03-A094-CFCB0E6F0F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23456" y="2891240"/>
            <a:ext cx="2299872" cy="1393834"/>
          </a:xfrm>
          <a:prstGeom prst="rect">
            <a:avLst/>
          </a:prstGeom>
          <a:noFill/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3BB1065-6841-4915-B862-90A7C3A5AC37}"/>
              </a:ext>
            </a:extLst>
          </p:cNvPr>
          <p:cNvSpPr txBox="1"/>
          <p:nvPr/>
        </p:nvSpPr>
        <p:spPr>
          <a:xfrm>
            <a:off x="868018" y="1411351"/>
            <a:ext cx="5336992" cy="424731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পাললিক শিলাঃ</a:t>
            </a:r>
          </a:p>
          <a:p>
            <a:endParaRPr lang="bn-BD" sz="1400" dirty="0">
              <a:latin typeface="NikoshBAN" pitchFamily="2" charset="0"/>
              <a:cs typeface="NikoshBAN" pitchFamily="2" charset="0"/>
            </a:endParaRPr>
          </a:p>
          <a:p>
            <a:r>
              <a:rPr lang="bn-BD" sz="3600" u="sng" dirty="0">
                <a:latin typeface="NikoshBAN" pitchFamily="2" charset="0"/>
                <a:cs typeface="NikoshBAN" pitchFamily="2" charset="0"/>
              </a:rPr>
              <a:t>বৈশিষ্ট্যঃ</a:t>
            </a:r>
          </a:p>
          <a:p>
            <a:pPr marL="514350" indent="-514350">
              <a:buAutoNum type="arabicParenBoth"/>
            </a:pPr>
            <a:r>
              <a:rPr lang="bn-BD" sz="3200" dirty="0">
                <a:latin typeface="NikoshBAN" pitchFamily="2" charset="0"/>
                <a:cs typeface="NikoshBAN" pitchFamily="2" charset="0"/>
              </a:rPr>
              <a:t>স্তরে স্তরে গটিত।</a:t>
            </a:r>
          </a:p>
          <a:p>
            <a:pPr marL="514350" indent="-514350"/>
            <a:r>
              <a:rPr lang="bn-BD" sz="3200" dirty="0">
                <a:latin typeface="NikoshBAN" pitchFamily="2" charset="0"/>
                <a:cs typeface="NikoshBAN" pitchFamily="2" charset="0"/>
              </a:rPr>
              <a:t>(২) এ শিলায় জীবাশ্ম পাওয়া যায়।</a:t>
            </a:r>
          </a:p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(৩) এ শিলায় খনিজ তেল পাওয়া যায়। </a:t>
            </a:r>
          </a:p>
          <a:p>
            <a:endParaRPr lang="en-US" sz="1200" u="sng" dirty="0"/>
          </a:p>
          <a:p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EF5810C-6EA2-456F-881E-BADFECA99113}"/>
              </a:ext>
            </a:extLst>
          </p:cNvPr>
          <p:cNvSpPr txBox="1"/>
          <p:nvPr/>
        </p:nvSpPr>
        <p:spPr>
          <a:xfrm>
            <a:off x="2468217" y="356511"/>
            <a:ext cx="4132403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(খ) পাললিক শিলাঃ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B1DC7D6-9909-468C-A708-BDE641A070E6}"/>
              </a:ext>
            </a:extLst>
          </p:cNvPr>
          <p:cNvSpPr txBox="1"/>
          <p:nvPr/>
        </p:nvSpPr>
        <p:spPr>
          <a:xfrm>
            <a:off x="8254794" y="6208248"/>
            <a:ext cx="2024376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2400" dirty="0">
                <a:latin typeface="NikoshBAN" pitchFamily="2" charset="0"/>
                <a:cs typeface="NikoshBAN" pitchFamily="2" charset="0"/>
              </a:rPr>
              <a:t>পাললিক শিলা</a:t>
            </a:r>
          </a:p>
        </p:txBody>
      </p:sp>
    </p:spTree>
    <p:extLst>
      <p:ext uri="{BB962C8B-B14F-4D97-AF65-F5344CB8AC3E}">
        <p14:creationId xmlns:p14="http://schemas.microsoft.com/office/powerpoint/2010/main" val="3634355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DCF2EE7-9EF2-4324-AD90-854933F333C3}"/>
              </a:ext>
            </a:extLst>
          </p:cNvPr>
          <p:cNvSpPr txBox="1"/>
          <p:nvPr/>
        </p:nvSpPr>
        <p:spPr>
          <a:xfrm>
            <a:off x="308112" y="1977057"/>
            <a:ext cx="4886739" cy="36317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রূপান্তরিত শিলাঃ</a:t>
            </a:r>
          </a:p>
          <a:p>
            <a:endParaRPr lang="bn-BD" dirty="0">
              <a:latin typeface="NikoshBAN" pitchFamily="2" charset="0"/>
              <a:cs typeface="NikoshBAN" pitchFamily="2" charset="0"/>
            </a:endParaRPr>
          </a:p>
          <a:p>
            <a:r>
              <a:rPr lang="bn-BD" sz="3600" u="sng" dirty="0">
                <a:latin typeface="NikoshBAN" pitchFamily="2" charset="0"/>
                <a:cs typeface="NikoshBAN" pitchFamily="2" charset="0"/>
              </a:rPr>
              <a:t>বৈশিষ্ট্যঃ</a:t>
            </a:r>
            <a:endParaRPr lang="en-US" sz="3600" u="sng" dirty="0">
              <a:latin typeface="NikoshBAN" pitchFamily="2" charset="0"/>
              <a:cs typeface="NikoshBAN" pitchFamily="2" charset="0"/>
            </a:endParaRPr>
          </a:p>
          <a:p>
            <a:pPr marL="742950" indent="-742950">
              <a:buAutoNum type="arabicParenBoth"/>
            </a:pPr>
            <a:r>
              <a:rPr lang="bn-BD" sz="3600" dirty="0">
                <a:latin typeface="NikoshBAN" pitchFamily="2" charset="0"/>
                <a:cs typeface="NikoshBAN" pitchFamily="2" charset="0"/>
              </a:rPr>
              <a:t>এটি শিলার পরিবতিত রূপ।</a:t>
            </a:r>
          </a:p>
          <a:p>
            <a:pPr marL="742950" indent="-742950"/>
            <a:r>
              <a:rPr lang="bn-BD" sz="3600" dirty="0">
                <a:latin typeface="NikoshBAN" pitchFamily="2" charset="0"/>
                <a:cs typeface="NikoshBAN" pitchFamily="2" charset="0"/>
              </a:rPr>
              <a:t>(২) এ শিলা অত্যধিক কঠিন বলে শহজে ক্ষয় হয় না।</a:t>
            </a:r>
          </a:p>
          <a:p>
            <a:pPr marL="742950" indent="-742950"/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4" descr="D:\Osman Image\moon_rocks.jpg">
            <a:extLst>
              <a:ext uri="{FF2B5EF4-FFF2-40B4-BE49-F238E27FC236}">
                <a16:creationId xmlns:a16="http://schemas.microsoft.com/office/drawing/2014/main" id="{0DF0C6A2-0CAF-4458-BFBB-FEEFEC4E86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32138" y="419363"/>
            <a:ext cx="3574469" cy="2067271"/>
          </a:xfrm>
          <a:prstGeom prst="rect">
            <a:avLst/>
          </a:prstGeom>
          <a:noFill/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42BACC8-DE78-4459-95E9-F3F45D0A81A6}"/>
              </a:ext>
            </a:extLst>
          </p:cNvPr>
          <p:cNvSpPr txBox="1"/>
          <p:nvPr/>
        </p:nvSpPr>
        <p:spPr>
          <a:xfrm>
            <a:off x="382654" y="602849"/>
            <a:ext cx="3422072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(গ) রূপান্তরিত শিলাঃ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3F0960E-BD16-43B6-A5B4-CA52AB482A7D}"/>
              </a:ext>
            </a:extLst>
          </p:cNvPr>
          <p:cNvSpPr txBox="1"/>
          <p:nvPr/>
        </p:nvSpPr>
        <p:spPr>
          <a:xfrm>
            <a:off x="6172200" y="5608820"/>
            <a:ext cx="2057400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রূপান্তরিত শিলা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F6E2277-35DF-4EF8-8E47-0BADF945EE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2138" y="2880528"/>
            <a:ext cx="3574469" cy="2275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3715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B75AAFB-32AB-41CC-9B6D-4BFE358986B8}"/>
              </a:ext>
            </a:extLst>
          </p:cNvPr>
          <p:cNvSpPr txBox="1"/>
          <p:nvPr/>
        </p:nvSpPr>
        <p:spPr>
          <a:xfrm>
            <a:off x="3554895" y="181285"/>
            <a:ext cx="3810000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EEF9E6-D7F8-42C2-BDA3-522927A5C3D9}"/>
              </a:ext>
            </a:extLst>
          </p:cNvPr>
          <p:cNvSpPr txBox="1"/>
          <p:nvPr/>
        </p:nvSpPr>
        <p:spPr>
          <a:xfrm>
            <a:off x="662609" y="1166191"/>
            <a:ext cx="9886121" cy="526297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514350" indent="-514350">
              <a:buAutoNum type="arabicParenBoth"/>
            </a:pPr>
            <a:r>
              <a:rPr lang="bn-BD" sz="3200" dirty="0">
                <a:latin typeface="NikoshBAN" pitchFamily="2" charset="0"/>
                <a:cs typeface="NikoshBAN" pitchFamily="2" charset="0"/>
              </a:rPr>
              <a:t>এক নং চিত্র কিভাবে </a:t>
            </a:r>
          </a:p>
          <a:p>
            <a:pPr marL="514350" indent="-514350"/>
            <a:r>
              <a:rPr lang="bn-BD" sz="3200" dirty="0">
                <a:latin typeface="NikoshBAN" pitchFamily="2" charset="0"/>
                <a:cs typeface="NikoshBAN" pitchFamily="2" charset="0"/>
              </a:rPr>
              <a:t> ২ নং চিত্রে পরিণত হয় </a:t>
            </a:r>
          </a:p>
          <a:p>
            <a:pPr marL="514350" indent="-514350"/>
            <a:r>
              <a:rPr lang="bn-BD" sz="3200" dirty="0">
                <a:latin typeface="NikoshBAN" pitchFamily="2" charset="0"/>
                <a:cs typeface="NikoshBAN" pitchFamily="2" charset="0"/>
              </a:rPr>
              <a:t>ব্যাখ্যা কর? </a:t>
            </a:r>
          </a:p>
          <a:p>
            <a:endParaRPr lang="bn-BD" sz="3200" dirty="0">
              <a:latin typeface="NikoshBAN" pitchFamily="2" charset="0"/>
              <a:cs typeface="NikoshBAN" pitchFamily="2" charset="0"/>
            </a:endParaRPr>
          </a:p>
          <a:p>
            <a:endParaRPr lang="bn-BD" sz="3200" dirty="0">
              <a:latin typeface="NikoshBAN" pitchFamily="2" charset="0"/>
              <a:cs typeface="NikoshBAN" pitchFamily="2" charset="0"/>
            </a:endParaRPr>
          </a:p>
          <a:p>
            <a:endParaRPr lang="bn-BD" sz="3200" dirty="0">
              <a:latin typeface="NikoshBAN" pitchFamily="2" charset="0"/>
              <a:cs typeface="NikoshBAN" pitchFamily="2" charset="0"/>
            </a:endParaRPr>
          </a:p>
          <a:p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(২)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৩ নং চিত্রে কেন কোন জীবাণু </a:t>
            </a:r>
          </a:p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থাকে না তোমার উত্তরের সপক্ষে যুক্তি </a:t>
            </a:r>
          </a:p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দাও।</a:t>
            </a:r>
          </a:p>
          <a:p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6" descr="D:\Osman Image\foam2410b.jpg">
            <a:extLst>
              <a:ext uri="{FF2B5EF4-FFF2-40B4-BE49-F238E27FC236}">
                <a16:creationId xmlns:a16="http://schemas.microsoft.com/office/drawing/2014/main" id="{5417144E-2C6E-431B-B811-243CDB2A82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6313" y="1273358"/>
            <a:ext cx="2279374" cy="1645432"/>
          </a:xfrm>
          <a:prstGeom prst="rect">
            <a:avLst/>
          </a:prstGeom>
          <a:noFill/>
        </p:spPr>
      </p:pic>
      <p:pic>
        <p:nvPicPr>
          <p:cNvPr id="7" name="Picture 6" descr="D:\Osman Image\moon_rocks.jpg">
            <a:extLst>
              <a:ext uri="{FF2B5EF4-FFF2-40B4-BE49-F238E27FC236}">
                <a16:creationId xmlns:a16="http://schemas.microsoft.com/office/drawing/2014/main" id="{47F9BB06-4914-43B5-90BA-56D5A2FA77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-15000"/>
          </a:blip>
          <a:srcRect/>
          <a:stretch>
            <a:fillRect/>
          </a:stretch>
        </p:blipFill>
        <p:spPr bwMode="auto">
          <a:xfrm>
            <a:off x="7797017" y="1293992"/>
            <a:ext cx="2128759" cy="1645432"/>
          </a:xfrm>
          <a:prstGeom prst="rect">
            <a:avLst/>
          </a:prstGeom>
          <a:noFill/>
        </p:spPr>
      </p:pic>
      <p:pic>
        <p:nvPicPr>
          <p:cNvPr id="8" name="Picture 7" descr="D:\Osman Image\Rocks.gif">
            <a:extLst>
              <a:ext uri="{FF2B5EF4-FFF2-40B4-BE49-F238E27FC236}">
                <a16:creationId xmlns:a16="http://schemas.microsoft.com/office/drawing/2014/main" id="{0AEFA69D-A0C8-4B1C-B453-4C923408F1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44033" y="3907421"/>
            <a:ext cx="2434924" cy="1407588"/>
          </a:xfrm>
          <a:prstGeom prst="rect">
            <a:avLst/>
          </a:prstGeom>
          <a:noFill/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C02BF5F-7A56-402D-9AB6-264F31E7EB99}"/>
              </a:ext>
            </a:extLst>
          </p:cNvPr>
          <p:cNvSpPr txBox="1"/>
          <p:nvPr/>
        </p:nvSpPr>
        <p:spPr>
          <a:xfrm>
            <a:off x="5459895" y="3182273"/>
            <a:ext cx="137160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NikoshBAN" pitchFamily="2" charset="0"/>
                <a:cs typeface="NikoshBAN" pitchFamily="2" charset="0"/>
              </a:rPr>
              <a:t>1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 নং চিত্র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9DC9D83-A957-4529-80FB-CA8AE1BD4195}"/>
              </a:ext>
            </a:extLst>
          </p:cNvPr>
          <p:cNvSpPr txBox="1"/>
          <p:nvPr/>
        </p:nvSpPr>
        <p:spPr>
          <a:xfrm>
            <a:off x="8193157" y="3198167"/>
            <a:ext cx="137160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২ নং চিত্র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0364093-0374-4223-BA44-6867C5C76151}"/>
              </a:ext>
            </a:extLst>
          </p:cNvPr>
          <p:cNvSpPr txBox="1"/>
          <p:nvPr/>
        </p:nvSpPr>
        <p:spPr>
          <a:xfrm>
            <a:off x="7085025" y="5691809"/>
            <a:ext cx="137160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৩ নং চিত্র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060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2F55F8D-A031-4DB8-B883-AAF337FD0291}"/>
              </a:ext>
            </a:extLst>
          </p:cNvPr>
          <p:cNvSpPr txBox="1"/>
          <p:nvPr/>
        </p:nvSpPr>
        <p:spPr>
          <a:xfrm>
            <a:off x="4724400" y="374308"/>
            <a:ext cx="2743200" cy="584775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latin typeface="NikoshBAN" pitchFamily="2" charset="0"/>
                <a:cs typeface="NikoshBAN" pitchFamily="2" charset="0"/>
              </a:rPr>
              <a:t>শ্রেণী মূল্যায়ন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ECFBF8C-5BCB-4401-A098-2E2282624983}"/>
              </a:ext>
            </a:extLst>
          </p:cNvPr>
          <p:cNvSpPr txBox="1"/>
          <p:nvPr/>
        </p:nvSpPr>
        <p:spPr>
          <a:xfrm>
            <a:off x="1669773" y="1543878"/>
            <a:ext cx="8295861" cy="4647426"/>
          </a:xfrm>
          <a:prstGeom prst="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742950" indent="-742950">
              <a:buAutoNum type="arabicParenBoth"/>
            </a:pPr>
            <a:endParaRPr lang="bn-BD" sz="2400" dirty="0">
              <a:latin typeface="NikoshBAN" pitchFamily="2" charset="0"/>
              <a:cs typeface="NikoshBAN" pitchFamily="2" charset="0"/>
            </a:endParaRPr>
          </a:p>
          <a:p>
            <a:pPr marL="742950" indent="-742950">
              <a:buAutoNum type="arabicParenBoth"/>
            </a:pPr>
            <a:r>
              <a:rPr lang="bn-BD" sz="4000" dirty="0">
                <a:latin typeface="NikoshBAN" pitchFamily="2" charset="0"/>
                <a:cs typeface="NikoshBAN" pitchFamily="2" charset="0"/>
              </a:rPr>
              <a:t>ভূত্বক কি?</a:t>
            </a:r>
          </a:p>
          <a:p>
            <a:pPr marL="742950" indent="-742950"/>
            <a:endParaRPr lang="bn-BD" sz="2800" dirty="0">
              <a:latin typeface="NikoshBAN" pitchFamily="2" charset="0"/>
              <a:cs typeface="NikoshBAN" pitchFamily="2" charset="0"/>
            </a:endParaRPr>
          </a:p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(২) ভূত্বকের স্তর বিন্যাস বল।</a:t>
            </a:r>
          </a:p>
          <a:p>
            <a:endParaRPr lang="bn-BD" sz="2800" dirty="0">
              <a:latin typeface="NikoshBAN" pitchFamily="2" charset="0"/>
              <a:cs typeface="NikoshBAN" pitchFamily="2" charset="0"/>
            </a:endParaRPr>
          </a:p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(৩) পাললিক শিলা কি?</a:t>
            </a:r>
          </a:p>
          <a:p>
            <a:endParaRPr lang="bn-BD" sz="3600" dirty="0">
              <a:latin typeface="NikoshBAN" pitchFamily="2" charset="0"/>
              <a:cs typeface="NikoshBAN" pitchFamily="2" charset="0"/>
            </a:endParaRPr>
          </a:p>
          <a:p>
            <a:endParaRPr lang="bn-BD" sz="2400" dirty="0">
              <a:latin typeface="NikoshBAN" pitchFamily="2" charset="0"/>
              <a:cs typeface="NikoshBAN" pitchFamily="2" charset="0"/>
            </a:endParaRPr>
          </a:p>
          <a:p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946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71CC0E4-26B6-4E72-A5DB-157ACA38805C}"/>
              </a:ext>
            </a:extLst>
          </p:cNvPr>
          <p:cNvSpPr txBox="1"/>
          <p:nvPr/>
        </p:nvSpPr>
        <p:spPr>
          <a:xfrm>
            <a:off x="4909289" y="359582"/>
            <a:ext cx="2286000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216BE5D-2E72-42CD-A12F-D53FB1AC5B02}"/>
              </a:ext>
            </a:extLst>
          </p:cNvPr>
          <p:cNvSpPr txBox="1"/>
          <p:nvPr/>
        </p:nvSpPr>
        <p:spPr>
          <a:xfrm>
            <a:off x="1298713" y="1825836"/>
            <a:ext cx="9594573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bn-BD" sz="3600" dirty="0">
                <a:latin typeface="NikoshBAN" pitchFamily="2" charset="0"/>
                <a:cs typeface="NikoshBAN" pitchFamily="2" charset="0"/>
              </a:rPr>
              <a:t>তোমাদের বাড়ির আশে পাশের মাটি পরীক্ষা করে দেখে সেখানে কি কি উপাদান পাওয়া যায় লিখে নিয়ে আসবে।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pPr marL="514350" indent="-514350"/>
            <a:endParaRPr lang="bn-BD" sz="1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73581DA-996D-47F0-B176-C6C60EED9F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428999"/>
            <a:ext cx="3981683" cy="229843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70907D9-477F-4543-B051-958508068C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3270" y="3429000"/>
            <a:ext cx="3981683" cy="229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7209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78A8CE3-A1AD-498B-8005-7920637EE7EE}"/>
              </a:ext>
            </a:extLst>
          </p:cNvPr>
          <p:cNvSpPr txBox="1"/>
          <p:nvPr/>
        </p:nvSpPr>
        <p:spPr>
          <a:xfrm>
            <a:off x="1890895" y="2567225"/>
            <a:ext cx="8008480" cy="1723549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8800" dirty="0">
                <a:solidFill>
                  <a:schemeClr val="bg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8800" dirty="0" err="1"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8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8800" dirty="0"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7678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588FBB8-99E9-40A0-B2FD-E01CED19E0E4}"/>
              </a:ext>
            </a:extLst>
          </p:cNvPr>
          <p:cNvSpPr/>
          <p:nvPr/>
        </p:nvSpPr>
        <p:spPr>
          <a:xfrm>
            <a:off x="755374" y="628531"/>
            <a:ext cx="6003235" cy="4539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bn-IN" altLang="en-US" sz="4400" b="1" u="sng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altLang="en-US" sz="4400" b="1" u="sng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spcBef>
                <a:spcPts val="1800"/>
              </a:spcBef>
            </a:pPr>
            <a:r>
              <a:rPr lang="en-US" altLang="en-US" sz="28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জনাব</a:t>
            </a:r>
            <a:r>
              <a:rPr lang="en-US" altLang="en-US" sz="2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28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টিটু</a:t>
            </a:r>
            <a:r>
              <a:rPr lang="en-US" altLang="en-US" sz="2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28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রঞ্জন</a:t>
            </a:r>
            <a:r>
              <a:rPr lang="en-US" altLang="en-US" sz="2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28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দাস</a:t>
            </a:r>
            <a:r>
              <a:rPr lang="en-US" altLang="en-US" sz="2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>
              <a:spcBef>
                <a:spcPts val="1800"/>
              </a:spcBef>
            </a:pPr>
            <a:r>
              <a:rPr lang="bn-IN" altLang="en-US" sz="2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</a:t>
            </a:r>
            <a:endParaRPr lang="en-US" altLang="en-US" sz="28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spcBef>
                <a:spcPts val="1800"/>
              </a:spcBef>
            </a:pPr>
            <a:r>
              <a:rPr lang="en-US" altLang="en-US" sz="28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মাহমুদাবাদ</a:t>
            </a:r>
            <a:r>
              <a:rPr lang="en-US" altLang="en-US" sz="2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28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altLang="en-US" sz="2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altLang="en-US" sz="2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altLang="en-US" sz="2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altLang="en-US" sz="28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বাড়বকুন্ড</a:t>
            </a:r>
            <a:r>
              <a:rPr lang="en-US" altLang="en-US" sz="2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altLang="en-US" sz="28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সীতাকুন্ড</a:t>
            </a:r>
            <a:r>
              <a:rPr lang="en-US" altLang="en-US" sz="2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>
              <a:spcBef>
                <a:spcPts val="1800"/>
              </a:spcBef>
            </a:pPr>
            <a:r>
              <a:rPr lang="en-US" altLang="en-US" sz="2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Email: titudasmh@gamil.com</a:t>
            </a:r>
          </a:p>
          <a:p>
            <a:pPr algn="ctr">
              <a:spcBef>
                <a:spcPts val="1800"/>
              </a:spcBef>
            </a:pPr>
            <a:endParaRPr lang="en-US" altLang="en-US" sz="28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spcBef>
                <a:spcPct val="50000"/>
              </a:spcBef>
            </a:pPr>
            <a:endParaRPr lang="en-US" alt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07B98BE-031E-487D-97AF-054B667C8D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6548" y="495897"/>
            <a:ext cx="4119984" cy="4928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915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9">
            <a:extLst>
              <a:ext uri="{FF2B5EF4-FFF2-40B4-BE49-F238E27FC236}">
                <a16:creationId xmlns:a16="http://schemas.microsoft.com/office/drawing/2014/main" id="{4EB5FC5C-9919-4A80-91CA-B04C099688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8243" y="1258956"/>
            <a:ext cx="5367129" cy="292387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bn-BD" sz="4000" u="sng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bn-BD" sz="3200" b="1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spcBef>
                <a:spcPct val="50000"/>
              </a:spcBef>
              <a:defRPr/>
            </a:pPr>
            <a:r>
              <a:rPr lang="bn-BD" sz="3200" b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বিষয়-</a:t>
            </a:r>
            <a:r>
              <a:rPr lang="en-US" sz="3200" b="1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sz="3200" b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3200" b="1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3200" b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সপ্তম</a:t>
            </a:r>
            <a:r>
              <a:rPr lang="en-US" sz="3200" b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3200" b="1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3200" b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৪৫ </a:t>
            </a:r>
            <a:r>
              <a:rPr lang="en-US" sz="3200" b="1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sz="3200" b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3200" b="1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9028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19CA262-3DC7-4AA2-83A2-C13034712F0B}"/>
              </a:ext>
            </a:extLst>
          </p:cNvPr>
          <p:cNvSpPr txBox="1"/>
          <p:nvPr/>
        </p:nvSpPr>
        <p:spPr>
          <a:xfrm>
            <a:off x="3124200" y="152400"/>
            <a:ext cx="2964872" cy="646331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latin typeface="NikoshBAN" pitchFamily="2" charset="0"/>
                <a:cs typeface="NikoshBAN" pitchFamily="2" charset="0"/>
              </a:rPr>
              <a:t>ভূত্বক ও শিলা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0329269-370F-4838-BB8E-1E7D19AE78A4}"/>
              </a:ext>
            </a:extLst>
          </p:cNvPr>
          <p:cNvSpPr txBox="1"/>
          <p:nvPr/>
        </p:nvSpPr>
        <p:spPr>
          <a:xfrm>
            <a:off x="591880" y="4783602"/>
            <a:ext cx="2400580" cy="3693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dirty="0">
                <a:latin typeface="NikoshBAN" pitchFamily="2" charset="0"/>
                <a:cs typeface="NikoshBAN" pitchFamily="2" charset="0"/>
              </a:rPr>
              <a:t>ভূঅভ্যন্ত্ররীন গঠন বিন্যাস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688938D-7CBF-44CD-8AD2-7769AD72D93E}"/>
              </a:ext>
            </a:extLst>
          </p:cNvPr>
          <p:cNvSpPr txBox="1"/>
          <p:nvPr/>
        </p:nvSpPr>
        <p:spPr>
          <a:xfrm>
            <a:off x="5254335" y="4783602"/>
            <a:ext cx="1600199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dirty="0">
                <a:latin typeface="NikoshBAN" pitchFamily="2" charset="0"/>
                <a:cs typeface="NikoshBAN" pitchFamily="2" charset="0"/>
              </a:rPr>
              <a:t>আগ্নেয় শিলা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6F07203-1A45-4BE2-A505-F5289B3830D3}"/>
              </a:ext>
            </a:extLst>
          </p:cNvPr>
          <p:cNvSpPr txBox="1"/>
          <p:nvPr/>
        </p:nvSpPr>
        <p:spPr>
          <a:xfrm>
            <a:off x="9275165" y="4598936"/>
            <a:ext cx="1600200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dirty="0">
                <a:latin typeface="NikoshBAN" pitchFamily="2" charset="0"/>
                <a:cs typeface="NikoshBAN" pitchFamily="2" charset="0"/>
              </a:rPr>
              <a:t>পাললিক শিলা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9" name="Picture 6" descr="D:\Osman Image\foam2410b.jpg">
            <a:extLst>
              <a:ext uri="{FF2B5EF4-FFF2-40B4-BE49-F238E27FC236}">
                <a16:creationId xmlns:a16="http://schemas.microsoft.com/office/drawing/2014/main" id="{1DF5D1AC-C0AD-46F0-A5A0-62EB2D409E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90940" y="1115120"/>
            <a:ext cx="3438744" cy="2420628"/>
          </a:xfrm>
          <a:prstGeom prst="rect">
            <a:avLst/>
          </a:prstGeom>
          <a:noFill/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FAA857AE-01A9-4160-949C-29000C9750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562" y="1141623"/>
            <a:ext cx="3247216" cy="2449716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D19B314B-4ED1-450C-ADE2-43CD175D1C0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4927" y="1135430"/>
            <a:ext cx="3836864" cy="2449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1235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 animBg="1"/>
      <p:bldP spid="14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954E1E25-27E5-4F82-B783-1FDBF01569ED}"/>
              </a:ext>
            </a:extLst>
          </p:cNvPr>
          <p:cNvSpPr txBox="1"/>
          <p:nvPr/>
        </p:nvSpPr>
        <p:spPr>
          <a:xfrm>
            <a:off x="842983" y="4472822"/>
            <a:ext cx="1447800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dirty="0">
                <a:latin typeface="NikoshBAN" pitchFamily="2" charset="0"/>
                <a:cs typeface="NikoshBAN" pitchFamily="2" charset="0"/>
              </a:rPr>
              <a:t>রূপান্তরিত শিলা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C96B703-E9AE-4E30-A23B-3E5BEE29AB95}"/>
              </a:ext>
            </a:extLst>
          </p:cNvPr>
          <p:cNvSpPr txBox="1"/>
          <p:nvPr/>
        </p:nvSpPr>
        <p:spPr>
          <a:xfrm>
            <a:off x="5410200" y="4478797"/>
            <a:ext cx="1371600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dirty="0">
                <a:latin typeface="NikoshBAN" pitchFamily="2" charset="0"/>
                <a:cs typeface="NikoshBAN" pitchFamily="2" charset="0"/>
              </a:rPr>
              <a:t>রূপান্তরিত শিলা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829AFD4-FCDB-4F18-8E06-32C6D82BC7C7}"/>
              </a:ext>
            </a:extLst>
          </p:cNvPr>
          <p:cNvSpPr txBox="1"/>
          <p:nvPr/>
        </p:nvSpPr>
        <p:spPr>
          <a:xfrm>
            <a:off x="9215417" y="4472822"/>
            <a:ext cx="1371600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dirty="0">
                <a:latin typeface="NikoshBAN" pitchFamily="2" charset="0"/>
                <a:cs typeface="NikoshBAN" pitchFamily="2" charset="0"/>
              </a:rPr>
              <a:t>রূপান্তরিত শিলা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EFE1587D-E63A-48EA-A59E-609961C2E6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77" y="1495242"/>
            <a:ext cx="3588812" cy="2381666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4DF2BD9E-BC7D-4730-9CB6-F20FB6700F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3217" y="1466875"/>
            <a:ext cx="3202241" cy="2438400"/>
          </a:xfrm>
          <a:prstGeom prst="rect">
            <a:avLst/>
          </a:prstGeom>
        </p:spPr>
      </p:pic>
      <p:pic>
        <p:nvPicPr>
          <p:cNvPr id="25" name="Picture 11" descr="D:\Osman Image\moon_rocks.jpg">
            <a:extLst>
              <a:ext uri="{FF2B5EF4-FFF2-40B4-BE49-F238E27FC236}">
                <a16:creationId xmlns:a16="http://schemas.microsoft.com/office/drawing/2014/main" id="{FB271C66-1337-4D77-BB62-F726AB20A9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69356" y="1510749"/>
            <a:ext cx="3498573" cy="2438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38118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B9898FA-4284-4068-AB59-380B61B5CFDF}"/>
              </a:ext>
            </a:extLst>
          </p:cNvPr>
          <p:cNvSpPr txBox="1"/>
          <p:nvPr/>
        </p:nvSpPr>
        <p:spPr>
          <a:xfrm>
            <a:off x="2895600" y="1166388"/>
            <a:ext cx="6400800" cy="3323987"/>
          </a:xfrm>
          <a:prstGeom prst="rect">
            <a:avLst/>
          </a:prstGeom>
          <a:noFill/>
          <a:ln w="762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6600" u="sng" dirty="0" err="1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600" u="sng" dirty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u="sng" dirty="0" err="1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600" u="sng" dirty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6600" u="sng" dirty="0">
              <a:solidFill>
                <a:schemeClr val="accent4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6600" b="1" dirty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ভূত্বক ও শিলা</a:t>
            </a:r>
            <a:endParaRPr lang="bn-BD" sz="2400" b="1" dirty="0">
              <a:solidFill>
                <a:schemeClr val="accent4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5400" b="1" dirty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অধ্যায়ঃ ষোড়শ</a:t>
            </a:r>
          </a:p>
          <a:p>
            <a:pPr algn="ctr"/>
            <a:endParaRPr lang="bn-BD" sz="2400" b="1" dirty="0">
              <a:solidFill>
                <a:schemeClr val="accent4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9859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78443535-2CB0-40DC-BE5E-2E36A571B67F}"/>
              </a:ext>
            </a:extLst>
          </p:cNvPr>
          <p:cNvSpPr txBox="1"/>
          <p:nvPr/>
        </p:nvSpPr>
        <p:spPr>
          <a:xfrm>
            <a:off x="2285999" y="533400"/>
            <a:ext cx="4998125" cy="923330"/>
          </a:xfrm>
          <a:prstGeom prst="rect">
            <a:avLst/>
          </a:prstGeom>
          <a:noFill/>
          <a:ln w="285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5400" dirty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শিখন ফল</a:t>
            </a:r>
            <a:endParaRPr lang="en-US" sz="5400" dirty="0">
              <a:solidFill>
                <a:schemeClr val="accent4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0862A95-1F4F-4DB0-A68C-51BF7BE2AF76}"/>
              </a:ext>
            </a:extLst>
          </p:cNvPr>
          <p:cNvSpPr txBox="1"/>
          <p:nvPr/>
        </p:nvSpPr>
        <p:spPr>
          <a:xfrm>
            <a:off x="533399" y="1752600"/>
            <a:ext cx="8849139" cy="4693593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এই পাঠ থেকে শিক্ষার্থীরা-</a:t>
            </a:r>
          </a:p>
          <a:p>
            <a:endParaRPr lang="bn-BD" sz="900" dirty="0">
              <a:latin typeface="NikoshBAN" pitchFamily="2" charset="0"/>
              <a:cs typeface="NikoshBAN" pitchFamily="2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bn-BD" sz="3600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ভূত্ব কি বলতে পারবে।</a:t>
            </a:r>
          </a:p>
          <a:p>
            <a:pPr marL="514350" indent="-514350">
              <a:buFont typeface="+mj-lt"/>
              <a:buAutoNum type="arabicPeriod"/>
            </a:pPr>
            <a:endParaRPr lang="bn-BD" sz="1200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bn-BD" sz="3600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ভূত্বকের অভ্যন্তরীন গঠন বলতে পারবে।</a:t>
            </a:r>
          </a:p>
          <a:p>
            <a:pPr marL="514350" indent="-514350">
              <a:buFont typeface="+mj-lt"/>
              <a:buAutoNum type="arabicPeriod"/>
            </a:pPr>
            <a:endParaRPr lang="bn-BD" sz="1600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bn-BD" sz="3600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শিলা কি বলতে পারবে।</a:t>
            </a:r>
          </a:p>
          <a:p>
            <a:pPr marL="742950" indent="-742950">
              <a:buFont typeface="+mj-lt"/>
              <a:buAutoNum type="arabicPeriod"/>
            </a:pPr>
            <a:endParaRPr lang="bn-BD" sz="1600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bn-BD" sz="3600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শিলার শ্রেণী বিভাগ করতে পারবে।</a:t>
            </a:r>
          </a:p>
          <a:p>
            <a:pPr marL="742950" indent="-742950">
              <a:buFont typeface="+mj-lt"/>
              <a:buAutoNum type="arabicPeriod"/>
            </a:pPr>
            <a:endParaRPr lang="bn-BD" sz="1400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bn-BD" sz="3600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শিলার  বৈশিষ্ট্য বলতে পারবে।</a:t>
            </a:r>
          </a:p>
          <a:p>
            <a:pPr marL="514350" indent="-514350"/>
            <a:endParaRPr lang="bn-BD" sz="1100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7438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986C30C-2D1B-4411-940E-7C979C979A67}"/>
              </a:ext>
            </a:extLst>
          </p:cNvPr>
          <p:cNvSpPr txBox="1"/>
          <p:nvPr/>
        </p:nvSpPr>
        <p:spPr>
          <a:xfrm>
            <a:off x="3124200" y="304800"/>
            <a:ext cx="3810000" cy="83099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BD" sz="4800" dirty="0">
                <a:latin typeface="NikoshBAN" pitchFamily="2" charset="0"/>
                <a:cs typeface="NikoshBAN" pitchFamily="2" charset="0"/>
              </a:rPr>
              <a:t>(১) ভূত্বক পরিচিতি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8">
            <a:extLst>
              <a:ext uri="{FF2B5EF4-FFF2-40B4-BE49-F238E27FC236}">
                <a16:creationId xmlns:a16="http://schemas.microsoft.com/office/drawing/2014/main" id="{0BA753CA-707F-498C-9CB1-0BC7A8F11F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95774" y="3693406"/>
            <a:ext cx="1915972" cy="1844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853980D-C9FA-43AF-86E5-45B69832EDB2}"/>
              </a:ext>
            </a:extLst>
          </p:cNvPr>
          <p:cNvSpPr txBox="1"/>
          <p:nvPr/>
        </p:nvSpPr>
        <p:spPr>
          <a:xfrm>
            <a:off x="6107544" y="5815987"/>
            <a:ext cx="2590800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ভূত্বক গঠনের ঊপাদান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8F96039-2D1A-44DA-9ADF-C1F2A0E02879}"/>
              </a:ext>
            </a:extLst>
          </p:cNvPr>
          <p:cNvSpPr txBox="1"/>
          <p:nvPr/>
        </p:nvSpPr>
        <p:spPr>
          <a:xfrm>
            <a:off x="914400" y="1752601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u="sng" dirty="0">
                <a:latin typeface="NikoshBAN" pitchFamily="2" charset="0"/>
                <a:cs typeface="NikoshBAN" pitchFamily="2" charset="0"/>
              </a:rPr>
              <a:t>ভূত্বক গঠনের ঊপাদানঃ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BCCFF3F-F922-4AEE-847A-B445406D9143}"/>
              </a:ext>
            </a:extLst>
          </p:cNvPr>
          <p:cNvSpPr txBox="1"/>
          <p:nvPr/>
        </p:nvSpPr>
        <p:spPr>
          <a:xfrm>
            <a:off x="1219200" y="2667000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ধূলাবালী</a:t>
            </a:r>
            <a:endParaRPr lang="en-US" sz="32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AC93F59-5D9A-47D3-BD24-DC027C6A18BB}"/>
              </a:ext>
            </a:extLst>
          </p:cNvPr>
          <p:cNvSpPr txBox="1"/>
          <p:nvPr/>
        </p:nvSpPr>
        <p:spPr>
          <a:xfrm>
            <a:off x="2590800" y="2667000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কাদা</a:t>
            </a:r>
            <a:endParaRPr lang="en-US" sz="32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41512FC-F2FD-4BAE-AA85-43451745679A}"/>
              </a:ext>
            </a:extLst>
          </p:cNvPr>
          <p:cNvSpPr txBox="1"/>
          <p:nvPr/>
        </p:nvSpPr>
        <p:spPr>
          <a:xfrm>
            <a:off x="1219200" y="3611940"/>
            <a:ext cx="30480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নুড়ি, পাথর,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endParaRPr lang="en-US" sz="1600" dirty="0">
              <a:latin typeface="NikoshBAN" pitchFamily="2" charset="0"/>
              <a:cs typeface="NikoshBAN" pitchFamily="2" charset="0"/>
            </a:endParaRPr>
          </a:p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অক্সিজেন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ইত্যাদি</a:t>
            </a:r>
          </a:p>
          <a:p>
            <a:endParaRPr lang="en-US" sz="3200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F8624F4E-C5DF-4401-8A0B-647E84C1F0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2371" y="1531631"/>
            <a:ext cx="2619375" cy="174307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38A086A-D23D-4C0E-8805-12647FF83A0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6419" y="1567410"/>
            <a:ext cx="2466975" cy="184785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DE737FAA-0417-4B60-96C2-519402D4BA3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6419" y="3763136"/>
            <a:ext cx="2676525" cy="170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849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 animBg="1"/>
      <p:bldP spid="10" grpId="0"/>
      <p:bldP spid="11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52FCB9B-E730-4579-8BBA-11C6C8389E9F}"/>
              </a:ext>
            </a:extLst>
          </p:cNvPr>
          <p:cNvSpPr txBox="1"/>
          <p:nvPr/>
        </p:nvSpPr>
        <p:spPr>
          <a:xfrm>
            <a:off x="838199" y="1143000"/>
            <a:ext cx="4091609" cy="5047536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u="sng" dirty="0">
                <a:latin typeface="NikoshBAN" pitchFamily="2" charset="0"/>
                <a:cs typeface="NikoshBAN" pitchFamily="2" charset="0"/>
              </a:rPr>
              <a:t>ভূঅভ্যন্তরীন গঠনঃ</a:t>
            </a:r>
          </a:p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ভূঅভ্যন্তরীন স্তর বিন্যাসঃ</a:t>
            </a:r>
          </a:p>
          <a:p>
            <a:endParaRPr lang="bn-BD" dirty="0">
              <a:latin typeface="NikoshBAN" pitchFamily="2" charset="0"/>
              <a:cs typeface="NikoshBAN" pitchFamily="2" charset="0"/>
            </a:endParaRPr>
          </a:p>
          <a:p>
            <a:pPr marL="514350" indent="-514350">
              <a:buAutoNum type="arabicParenBoth"/>
            </a:pPr>
            <a:r>
              <a:rPr lang="bn-BD" sz="3200" dirty="0">
                <a:latin typeface="NikoshBAN" pitchFamily="2" charset="0"/>
                <a:cs typeface="NikoshBAN" pitchFamily="2" charset="0"/>
              </a:rPr>
              <a:t>অশ্মমন্ডল</a:t>
            </a:r>
          </a:p>
          <a:p>
            <a:pPr marL="514350" indent="-514350">
              <a:buAutoNum type="arabicParenBoth"/>
            </a:pPr>
            <a:endParaRPr lang="bn-BD" sz="2000" dirty="0">
              <a:latin typeface="NikoshBAN" pitchFamily="2" charset="0"/>
              <a:cs typeface="NikoshBAN" pitchFamily="2" charset="0"/>
            </a:endParaRPr>
          </a:p>
          <a:p>
            <a:pPr marL="514350" indent="-514350"/>
            <a:r>
              <a:rPr lang="bn-BD" sz="3200" dirty="0">
                <a:latin typeface="NikoshBAN" pitchFamily="2" charset="0"/>
                <a:cs typeface="NikoshBAN" pitchFamily="2" charset="0"/>
              </a:rPr>
              <a:t>(২) গূরুমন্ডল</a:t>
            </a:r>
          </a:p>
          <a:p>
            <a:pPr marL="514350" indent="-514350"/>
            <a:endParaRPr lang="bn-BD" sz="2400" dirty="0">
              <a:latin typeface="NikoshBAN" pitchFamily="2" charset="0"/>
              <a:cs typeface="NikoshBAN" pitchFamily="2" charset="0"/>
            </a:endParaRPr>
          </a:p>
          <a:p>
            <a:pPr marL="514350" indent="-514350"/>
            <a:r>
              <a:rPr lang="bn-BD" sz="3200" dirty="0">
                <a:latin typeface="NikoshBAN" pitchFamily="2" charset="0"/>
                <a:cs typeface="NikoshBAN" pitchFamily="2" charset="0"/>
              </a:rPr>
              <a:t>(৩) কেন্দ্রমন্ডল </a:t>
            </a:r>
          </a:p>
          <a:p>
            <a:endParaRPr lang="bn-BD" sz="3200" dirty="0">
              <a:latin typeface="NikoshBAN" pitchFamily="2" charset="0"/>
              <a:cs typeface="NikoshBAN" pitchFamily="2" charset="0"/>
            </a:endParaRPr>
          </a:p>
          <a:p>
            <a:endParaRPr lang="bn-BD" sz="3200" dirty="0">
              <a:latin typeface="NikoshBAN" pitchFamily="2" charset="0"/>
              <a:cs typeface="NikoshBAN" pitchFamily="2" charset="0"/>
            </a:endParaRPr>
          </a:p>
          <a:p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4" descr="D:\Osman Image\earthfg2.gif">
            <a:extLst>
              <a:ext uri="{FF2B5EF4-FFF2-40B4-BE49-F238E27FC236}">
                <a16:creationId xmlns:a16="http://schemas.microsoft.com/office/drawing/2014/main" id="{AFFE929F-0539-4823-AAB1-A295F3DD07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93555" y="1298506"/>
            <a:ext cx="2941981" cy="1607568"/>
          </a:xfrm>
          <a:prstGeom prst="rect">
            <a:avLst/>
          </a:prstGeom>
          <a:noFill/>
        </p:spPr>
      </p:pic>
      <p:pic>
        <p:nvPicPr>
          <p:cNvPr id="9" name="Picture 3" descr="D:\Osman Image\Structure_of_Earth.gif">
            <a:extLst>
              <a:ext uri="{FF2B5EF4-FFF2-40B4-BE49-F238E27FC236}">
                <a16:creationId xmlns:a16="http://schemas.microsoft.com/office/drawing/2014/main" id="{521ABB84-062C-4E62-BB43-B71B698308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-20000"/>
          </a:blip>
          <a:srcRect/>
          <a:stretch>
            <a:fillRect/>
          </a:stretch>
        </p:blipFill>
        <p:spPr bwMode="auto">
          <a:xfrm>
            <a:off x="8411819" y="1269129"/>
            <a:ext cx="2941981" cy="1636945"/>
          </a:xfrm>
          <a:prstGeom prst="rect">
            <a:avLst/>
          </a:prstGeom>
          <a:noFill/>
        </p:spPr>
      </p:pic>
      <p:pic>
        <p:nvPicPr>
          <p:cNvPr id="10" name="Picture 2" descr="D:\Osman Image\structureEarth1.gif">
            <a:extLst>
              <a:ext uri="{FF2B5EF4-FFF2-40B4-BE49-F238E27FC236}">
                <a16:creationId xmlns:a16="http://schemas.microsoft.com/office/drawing/2014/main" id="{A66B0227-DD86-49FA-B64A-612601A045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86080" y="3429000"/>
            <a:ext cx="2941981" cy="1856789"/>
          </a:xfrm>
          <a:prstGeom prst="rect">
            <a:avLst/>
          </a:prstGeom>
          <a:noFill/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0B9E1F8-E3A3-4F2B-B092-1A13B9559239}"/>
              </a:ext>
            </a:extLst>
          </p:cNvPr>
          <p:cNvSpPr txBox="1"/>
          <p:nvPr/>
        </p:nvSpPr>
        <p:spPr>
          <a:xfrm>
            <a:off x="4929808" y="132491"/>
            <a:ext cx="2438400" cy="584775"/>
          </a:xfrm>
          <a:prstGeom prst="rect">
            <a:avLst/>
          </a:prstGeom>
          <a:solidFill>
            <a:srgbClr val="00B0F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ভূঅভ্যন্তরীন গঠনঃ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8E78248-A5F9-4F5E-A7EC-F05845CDEE2E}"/>
              </a:ext>
            </a:extLst>
          </p:cNvPr>
          <p:cNvSpPr txBox="1"/>
          <p:nvPr/>
        </p:nvSpPr>
        <p:spPr>
          <a:xfrm>
            <a:off x="7028370" y="5863494"/>
            <a:ext cx="2057400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ভূঅভ্যন্তরীন গঠন</a:t>
            </a:r>
          </a:p>
        </p:txBody>
      </p:sp>
    </p:spTree>
    <p:extLst>
      <p:ext uri="{BB962C8B-B14F-4D97-AF65-F5344CB8AC3E}">
        <p14:creationId xmlns:p14="http://schemas.microsoft.com/office/powerpoint/2010/main" val="1901703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326</Words>
  <Application>Microsoft Office PowerPoint</Application>
  <PresentationFormat>Widescreen</PresentationFormat>
  <Paragraphs>106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Titu das</dc:creator>
  <cp:lastModifiedBy>Titu das</cp:lastModifiedBy>
  <cp:revision>49</cp:revision>
  <dcterms:created xsi:type="dcterms:W3CDTF">2020-10-15T02:21:01Z</dcterms:created>
  <dcterms:modified xsi:type="dcterms:W3CDTF">2020-10-15T04:31:30Z</dcterms:modified>
</cp:coreProperties>
</file>