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2" r:id="rId2"/>
    <p:sldId id="426" r:id="rId3"/>
    <p:sldId id="427" r:id="rId4"/>
    <p:sldId id="310" r:id="rId5"/>
    <p:sldId id="429" r:id="rId6"/>
    <p:sldId id="293" r:id="rId7"/>
    <p:sldId id="430" r:id="rId8"/>
    <p:sldId id="403" r:id="rId9"/>
    <p:sldId id="425" r:id="rId10"/>
    <p:sldId id="288" r:id="rId11"/>
    <p:sldId id="287" r:id="rId12"/>
    <p:sldId id="431" r:id="rId13"/>
    <p:sldId id="307" r:id="rId14"/>
    <p:sldId id="297" r:id="rId15"/>
    <p:sldId id="300" r:id="rId16"/>
    <p:sldId id="301" r:id="rId17"/>
    <p:sldId id="334" r:id="rId18"/>
    <p:sldId id="324" r:id="rId19"/>
    <p:sldId id="336" r:id="rId20"/>
    <p:sldId id="327" r:id="rId21"/>
    <p:sldId id="325" r:id="rId22"/>
    <p:sldId id="328" r:id="rId23"/>
    <p:sldId id="302" r:id="rId24"/>
    <p:sldId id="323" r:id="rId25"/>
    <p:sldId id="299" r:id="rId26"/>
    <p:sldId id="308" r:id="rId27"/>
    <p:sldId id="262" r:id="rId28"/>
    <p:sldId id="438" r:id="rId29"/>
    <p:sldId id="264" r:id="rId30"/>
    <p:sldId id="439" r:id="rId31"/>
    <p:sldId id="266" r:id="rId32"/>
    <p:sldId id="440" r:id="rId33"/>
    <p:sldId id="303" r:id="rId34"/>
    <p:sldId id="441" r:id="rId35"/>
    <p:sldId id="268" r:id="rId36"/>
    <p:sldId id="433" r:id="rId37"/>
    <p:sldId id="270" r:id="rId38"/>
    <p:sldId id="434" r:id="rId39"/>
    <p:sldId id="272" r:id="rId40"/>
    <p:sldId id="435" r:id="rId41"/>
    <p:sldId id="304" r:id="rId42"/>
    <p:sldId id="436" r:id="rId43"/>
    <p:sldId id="277" r:id="rId44"/>
    <p:sldId id="437" r:id="rId45"/>
    <p:sldId id="305" r:id="rId46"/>
    <p:sldId id="401" r:id="rId47"/>
    <p:sldId id="306" r:id="rId48"/>
    <p:sldId id="411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83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472E1B2-DDA8-45FF-B585-E55DBCE72075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7947" y="6454776"/>
            <a:ext cx="709845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B95A01A-A73F-4F95-AFFF-402EEAD8AB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9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7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7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3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2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1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B8FB-8756-4B07-BF05-17E6F415D78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B8FB-8756-4B07-BF05-17E6F415D783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4C097-4FAE-4130-A273-7B66D29C0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1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3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3.pn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microsoft.com/office/2007/relationships/hdphoto" Target="../media/hdphoto4.wdp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B296AF-6F9F-4CE5-AB19-CA8E2B4CED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9" y="549965"/>
            <a:ext cx="10999302" cy="5738192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6B904F-6950-44DD-8AA0-100B786A62E2}"/>
              </a:ext>
            </a:extLst>
          </p:cNvPr>
          <p:cNvSpPr/>
          <p:nvPr/>
        </p:nvSpPr>
        <p:spPr>
          <a:xfrm>
            <a:off x="1219200" y="4749933"/>
            <a:ext cx="9647583" cy="123791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ক্লাসে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277021-4D1E-4EFD-9028-F0938B766E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22" y="569843"/>
            <a:ext cx="1504951" cy="1397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829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ocs\Teaching\BF527\Fall2000\web\images\elephant1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94"/>
          <a:stretch/>
        </p:blipFill>
        <p:spPr bwMode="auto">
          <a:xfrm>
            <a:off x="476864" y="1833215"/>
            <a:ext cx="11238271" cy="449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docs\Teaching\BF527\Fall2000\web\images\elephant1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5" r="18224" b="87306"/>
          <a:stretch/>
        </p:blipFill>
        <p:spPr bwMode="auto">
          <a:xfrm>
            <a:off x="1758133" y="412955"/>
            <a:ext cx="8285519" cy="1312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339D87E8-5EDC-406B-BE0B-3DC66AF4057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634182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1E05DDE8-AEC6-4C60-9A42-99B7F62BB83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12" y="585520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FA072835-117D-47C6-8403-B07AB07531C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659235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210259-D11E-42CD-AB47-9033C1EAE70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12" y="610573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5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ridge-web-pic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58" y="1391759"/>
            <a:ext cx="11120283" cy="5030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62AA06-575B-458B-8BB3-F3C511F4CF04}"/>
              </a:ext>
            </a:extLst>
          </p:cNvPr>
          <p:cNvSpPr/>
          <p:nvPr/>
        </p:nvSpPr>
        <p:spPr>
          <a:xfrm>
            <a:off x="1873044" y="456198"/>
            <a:ext cx="8347467" cy="915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বিল্ডিং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ব্রিজ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  </a:t>
            </a:r>
            <a:endParaRPr lang="bn-BD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88DC124D-AB83-439C-A983-62BAECB9D0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2D667516-306B-4820-B8AE-4D1B298009B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65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20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eel_1">
            <a:extLst>
              <a:ext uri="{FF2B5EF4-FFF2-40B4-BE49-F238E27FC236}">
                <a16:creationId xmlns:a16="http://schemas.microsoft.com/office/drawing/2014/main" id="{FC773014-32F4-4729-B668-CF30736007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9" y="1436003"/>
            <a:ext cx="11149781" cy="496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964BFC-A5C3-4110-B673-AB85A48C0811}"/>
              </a:ext>
            </a:extLst>
          </p:cNvPr>
          <p:cNvSpPr/>
          <p:nvPr/>
        </p:nvSpPr>
        <p:spPr>
          <a:xfrm>
            <a:off x="1873044" y="456198"/>
            <a:ext cx="8347467" cy="915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সিস্টেম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-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পরিপূর্ণ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ধারণা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  </a:t>
            </a:r>
            <a:endParaRPr lang="bn-BD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F07533F-1914-4091-B79B-66FDD13D95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16501E0-05AE-4B91-882F-56A02FC74A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65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3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6" r="53571"/>
          <a:stretch/>
        </p:blipFill>
        <p:spPr>
          <a:xfrm>
            <a:off x="442450" y="1435003"/>
            <a:ext cx="5320421" cy="501004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27E3DF-64B6-4090-98FC-9E4EE7F47A0F}"/>
              </a:ext>
            </a:extLst>
          </p:cNvPr>
          <p:cNvSpPr/>
          <p:nvPr/>
        </p:nvSpPr>
        <p:spPr>
          <a:xfrm>
            <a:off x="1873044" y="456198"/>
            <a:ext cx="8347467" cy="915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endParaRPr lang="bn-BD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5ECADD5E-EAAD-4B5E-9C65-0E0967CEBEB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6D2D119C-1537-4871-9D9D-F0C531964B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65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79949E-1D4A-497A-9451-14F3B2B0A5A8}"/>
              </a:ext>
            </a:extLst>
          </p:cNvPr>
          <p:cNvSpPr/>
          <p:nvPr/>
        </p:nvSpPr>
        <p:spPr>
          <a:xfrm>
            <a:off x="5781369" y="1421256"/>
            <a:ext cx="5968181" cy="501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জৈব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তথ্যবিজ্ঞান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তথা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এমন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একটি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কৌশল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যেখানে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ফলিত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গণিত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তথ্যবিজ্ঞান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পরিসংখ্যান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বিজ্ঞান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কৃত্রিম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বুদ্ধিমত্তা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রসায়ন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জৈব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রসায়ন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জীববিজ্ঞানের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সমস্যাসমূহ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সমাধান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936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83576D3-B54B-4E9A-80FA-CED3D9AD0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1" t="35561" b="17672"/>
          <a:stretch/>
        </p:blipFill>
        <p:spPr>
          <a:xfrm>
            <a:off x="441601" y="1433076"/>
            <a:ext cx="5217075" cy="503020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D4B39E-CF95-425C-8B8A-A62A44BD2308}"/>
              </a:ext>
            </a:extLst>
          </p:cNvPr>
          <p:cNvSpPr/>
          <p:nvPr/>
        </p:nvSpPr>
        <p:spPr>
          <a:xfrm>
            <a:off x="1873044" y="456198"/>
            <a:ext cx="8347467" cy="915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endParaRPr lang="bn-BD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63C41D37-0FA6-4AD2-892B-162CF917F2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EA9CB54C-675A-4398-B2DC-E19DCBB333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65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C76A97-EAC8-418C-BBA4-9C418062A63E}"/>
              </a:ext>
            </a:extLst>
          </p:cNvPr>
          <p:cNvSpPr/>
          <p:nvPr/>
        </p:nvSpPr>
        <p:spPr>
          <a:xfrm>
            <a:off x="5692878" y="1433076"/>
            <a:ext cx="6028025" cy="4968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None/>
            </a:pP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Tx/>
              <a:buNone/>
            </a:pP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গ্রিক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শব্দ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“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Bio” 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SolaimanLipi" pitchFamily="2" charset="0"/>
              </a:rPr>
              <a:t>(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SolaimanLipi" pitchFamily="2" charset="0"/>
              </a:rPr>
              <a:t>)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যার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অর্থ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জৈব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Informetic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যার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অর্থ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তথ্যবহুল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হতে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Bioinformatics 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শব্দের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উৎপত্তি,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যার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অর্থ হলো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জৈব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তথ্যবিজ্ঞান ।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“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জীব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সংক্রান্ত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তথ্য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ব্যবস্থাপনার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কাজে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প্রয়োগই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হলো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”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algn="just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জীববিজ্ঞান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সংক্রান্ত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কাজে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ডেটার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সংরক্ষণ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আহরণ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সাজানো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বিশ্লেষণ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ইত্যাদি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কাজের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আবিস্কার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উন্নয়ন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algn="just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>
              <a:buFontTx/>
              <a:buNone/>
            </a:pPr>
            <a:r>
              <a:rPr lang="bn-BD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605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03" y="1445340"/>
            <a:ext cx="5248028" cy="50477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5422900" y="1390189"/>
            <a:ext cx="6137729" cy="5143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3BEEDA1-106E-4FF8-A5C6-3DD6C2F2773F}"/>
              </a:ext>
            </a:extLst>
          </p:cNvPr>
          <p:cNvSpPr/>
          <p:nvPr/>
        </p:nvSpPr>
        <p:spPr>
          <a:xfrm>
            <a:off x="1873044" y="456198"/>
            <a:ext cx="8347467" cy="915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endParaRPr lang="bn-BD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3B2B91B0-86CB-4011-A759-682FF53A943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7DC70BB0-5CB9-4DE8-9A68-9505503CED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65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5388D0-179C-4A49-8D64-473694AC1168}"/>
              </a:ext>
            </a:extLst>
          </p:cNvPr>
          <p:cNvSpPr/>
          <p:nvPr/>
        </p:nvSpPr>
        <p:spPr>
          <a:xfrm>
            <a:off x="5641727" y="1445340"/>
            <a:ext cx="6137729" cy="5047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0"/>
              </a:spcBef>
              <a:buNone/>
            </a:pP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বিজ্ঞান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গণিত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প্রযুক্তিবিদ্যার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শাখায়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জীবসম্বন্ধীয়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উপাত্ত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প্রক্রিয়াকরণের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ডেটাবেজ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অ্যালগরিদম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পরিসংখ্যানিক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টেকনিক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ব্যবহারের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মাধ্যমে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-এ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তত্ত্বগতভাবে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</a:t>
            </a:r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হারিক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হওয়া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বায়োলজিক্যাল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সমস্যাগুলোর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ব্যবস্থাপনা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বিশ্লেষণ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" y="5161935"/>
            <a:ext cx="7698657" cy="13240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9E9E47-DF6D-4AF8-A393-80C3B96012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5" y="3561467"/>
            <a:ext cx="7698658" cy="157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7E8BCD-3401-4426-A38C-FD3C299771E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6" y="2139114"/>
            <a:ext cx="7698658" cy="13928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ADFB2C-C7B8-427A-A6DA-40B46A04D84A}"/>
              </a:ext>
            </a:extLst>
          </p:cNvPr>
          <p:cNvSpPr/>
          <p:nvPr/>
        </p:nvSpPr>
        <p:spPr>
          <a:xfrm>
            <a:off x="1873044" y="456198"/>
            <a:ext cx="8347467" cy="915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endParaRPr lang="bn-BD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06C90BBB-8EDF-4811-A67D-A5A0EE53EC0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7EAAA11-BA11-464D-94EE-86C7FE620E7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65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809A7E-BC1C-41E9-9442-83DF7BC49CF6}"/>
              </a:ext>
            </a:extLst>
          </p:cNvPr>
          <p:cNvSpPr/>
          <p:nvPr/>
        </p:nvSpPr>
        <p:spPr>
          <a:xfrm>
            <a:off x="8185353" y="2139114"/>
            <a:ext cx="3460957" cy="1392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just">
              <a:spcBef>
                <a:spcPts val="0"/>
              </a:spcBef>
            </a:pP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কম্পিউটার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প্রযুক্তি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8CDC2C-1FE7-47F3-99AE-8417D89536BC}"/>
              </a:ext>
            </a:extLst>
          </p:cNvPr>
          <p:cNvSpPr/>
          <p:nvPr/>
        </p:nvSpPr>
        <p:spPr>
          <a:xfrm>
            <a:off x="8214849" y="3561467"/>
            <a:ext cx="3460957" cy="1570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just">
              <a:spcBef>
                <a:spcPts val="0"/>
              </a:spcBef>
            </a:pP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ইনফরমেশন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থিওরি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E4FE4C-02C4-4B8B-AC3F-0D2F4FB9B411}"/>
              </a:ext>
            </a:extLst>
          </p:cNvPr>
          <p:cNvSpPr/>
          <p:nvPr/>
        </p:nvSpPr>
        <p:spPr>
          <a:xfrm>
            <a:off x="8214848" y="5161935"/>
            <a:ext cx="3460957" cy="1324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880" algn="just">
              <a:spcBef>
                <a:spcPts val="0"/>
              </a:spcBef>
            </a:pP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গাণিতিক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জ্ঞান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6EC1F8-30F6-43FE-9F7E-384101998F68}"/>
              </a:ext>
            </a:extLst>
          </p:cNvPr>
          <p:cNvSpPr/>
          <p:nvPr/>
        </p:nvSpPr>
        <p:spPr>
          <a:xfrm>
            <a:off x="486695" y="1450119"/>
            <a:ext cx="11159613" cy="659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“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</a:t>
            </a:r>
            <a:r>
              <a:rPr lang="bn-IN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রম্যা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”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বায়োলজিক্যাল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এনালাইসিস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প্রয়োজন</a:t>
            </a:r>
            <a:endParaRPr lang="en-US" sz="1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ctr"/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</p:spTree>
    <p:extLst>
      <p:ext uri="{BB962C8B-B14F-4D97-AF65-F5344CB8AC3E}">
        <p14:creationId xmlns:p14="http://schemas.microsoft.com/office/powerpoint/2010/main" val="76206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999373" y="1932037"/>
            <a:ext cx="2784383" cy="1610153"/>
            <a:chOff x="4158" y="1872"/>
            <a:chExt cx="930" cy="971"/>
          </a:xfrm>
        </p:grpSpPr>
        <p:pic>
          <p:nvPicPr>
            <p:cNvPr id="4" name="Picture 4" descr="head3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872"/>
              <a:ext cx="864" cy="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158" y="2639"/>
              <a:ext cx="930" cy="20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2D/3D visualization</a:t>
              </a:r>
            </a:p>
          </p:txBody>
        </p:sp>
      </p:grpSp>
      <p:pic>
        <p:nvPicPr>
          <p:cNvPr id="6" name="Picture 6" descr="pms-int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5" y="3198357"/>
            <a:ext cx="2014318" cy="137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495800" y="2090064"/>
            <a:ext cx="3925529" cy="3452961"/>
            <a:chOff x="2256" y="2208"/>
            <a:chExt cx="1728" cy="1747"/>
          </a:xfrm>
        </p:grpSpPr>
        <p:pic>
          <p:nvPicPr>
            <p:cNvPr id="8" name="Picture 8" descr="topology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208"/>
              <a:ext cx="1728" cy="1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644" y="3768"/>
              <a:ext cx="1061" cy="187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VL experiment topology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8999374" y="4058679"/>
            <a:ext cx="2806972" cy="2194009"/>
            <a:chOff x="4161" y="2976"/>
            <a:chExt cx="891" cy="1047"/>
          </a:xfrm>
        </p:grpSpPr>
        <p:pic>
          <p:nvPicPr>
            <p:cNvPr id="11" name="Picture 11" descr="headslic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976"/>
              <a:ext cx="828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161" y="3885"/>
              <a:ext cx="891" cy="138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Image processing, Data storage</a:t>
              </a:r>
            </a:p>
          </p:txBody>
        </p:sp>
      </p:grp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2463587" y="3386898"/>
            <a:ext cx="2369670" cy="4231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7819768" y="2368666"/>
            <a:ext cx="1390979" cy="67884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7819768" y="4484914"/>
            <a:ext cx="1390980" cy="5585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 rot="20347877">
            <a:off x="2403593" y="4729555"/>
            <a:ext cx="3834607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Filtering, analyses, </a:t>
            </a:r>
            <a:r>
              <a:rPr lang="en-US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imulation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2463587" y="3913186"/>
            <a:ext cx="3763041" cy="1375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8" name="Picture 18" descr="M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0667"/>
          <a:stretch>
            <a:fillRect/>
          </a:stretch>
        </p:blipFill>
        <p:spPr bwMode="auto">
          <a:xfrm>
            <a:off x="408244" y="1525975"/>
            <a:ext cx="2014317" cy="16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9"/>
          <p:cNvSpPr txBox="1">
            <a:spLocks noChangeArrowheads="1"/>
          </p:cNvSpPr>
          <p:nvPr/>
        </p:nvSpPr>
        <p:spPr bwMode="auto">
          <a:xfrm rot="21030475">
            <a:off x="2409276" y="3653011"/>
            <a:ext cx="2718863" cy="33855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retrieval, acquisition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20" name="Picture 20" descr="aboutphoto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9" t="8267" r="16647" b="19423"/>
          <a:stretch>
            <a:fillRect/>
          </a:stretch>
        </p:blipFill>
        <p:spPr bwMode="auto">
          <a:xfrm>
            <a:off x="374242" y="4617075"/>
            <a:ext cx="2014318" cy="137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C054334-8E15-432A-BF3E-135449BEC8A3}"/>
              </a:ext>
            </a:extLst>
          </p:cNvPr>
          <p:cNvSpPr/>
          <p:nvPr/>
        </p:nvSpPr>
        <p:spPr>
          <a:xfrm>
            <a:off x="1873045" y="421653"/>
            <a:ext cx="8391620" cy="10475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ea typeface="+mn-ea"/>
                <a:cs typeface="SolaimanLipi" pitchFamily="2" charset="0"/>
              </a:rPr>
              <a:t>মেডিকেল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ea typeface="+mn-ea"/>
                <a:cs typeface="SolaimanLipi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ea typeface="+mn-ea"/>
                <a:cs typeface="SolaimanLipi" pitchFamily="2" charset="0"/>
              </a:rPr>
              <a:t>ডায়াগনসিস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ea typeface="+mn-ea"/>
                <a:cs typeface="SolaimanLipi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ea typeface="+mn-ea"/>
                <a:cs typeface="SolaimanLipi" pitchFamily="2" charset="0"/>
              </a:rPr>
              <a:t>এবং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ea typeface="+mn-ea"/>
                <a:cs typeface="SolaimanLipi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ea typeface="+mn-ea"/>
                <a:cs typeface="SolaimanLipi" pitchFamily="2" charset="0"/>
              </a:rPr>
              <a:t>ইমেজিং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ea typeface="+mn-ea"/>
                <a:cs typeface="SolaimanLipi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ea typeface="+mn-ea"/>
                <a:cs typeface="SolaimanLipi" pitchFamily="2" charset="0"/>
              </a:rPr>
              <a:t>প্রক্রিয়া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ea typeface="+mn-ea"/>
              <a:cs typeface="SolaimanLipi" pitchFamily="2" charset="0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A3F30B52-7E91-49D3-A90D-0822B1E08D1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Content Placeholder 7">
            <a:extLst>
              <a:ext uri="{FF2B5EF4-FFF2-40B4-BE49-F238E27FC236}">
                <a16:creationId xmlns:a16="http://schemas.microsoft.com/office/drawing/2014/main" id="{64934737-7CFD-4ACB-87A4-E9BC668500B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65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73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7" y="1361838"/>
            <a:ext cx="2800790" cy="2649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FD09A8-8E88-4DFA-94C1-596FEFA13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9" y="4070556"/>
            <a:ext cx="2800791" cy="23744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E6DECE-AE6E-4A3C-BE2D-304BA10AC50B}"/>
              </a:ext>
            </a:extLst>
          </p:cNvPr>
          <p:cNvSpPr/>
          <p:nvPr/>
        </p:nvSpPr>
        <p:spPr>
          <a:xfrm>
            <a:off x="1622328" y="412954"/>
            <a:ext cx="8863557" cy="9115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</a:t>
            </a: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রম্যা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ইতিহাস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endParaRPr lang="bn-BD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2A2446-67EC-43A5-AD5E-CE6857375209}"/>
              </a:ext>
            </a:extLst>
          </p:cNvPr>
          <p:cNvSpPr/>
          <p:nvPr/>
        </p:nvSpPr>
        <p:spPr>
          <a:xfrm>
            <a:off x="3249562" y="1361838"/>
            <a:ext cx="8498587" cy="2672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তথ্য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প্রেরণ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আরোহণ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জৈব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সিস্টেম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প্রক্রিয়াকরণের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গুরুত্বের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স্বীকৃতি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স্বরুপ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১৯৭৮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সালে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Paulien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Hogeweg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নামের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একজন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গবেষক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তথ্য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প্রক্রিয়াকরণে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জীবন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সম্পর্কিত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সিস্টেম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গবেষণায়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বায়োইনফরমেটিক্স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শব্দটি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করেন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ইহা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প্রাণপদার্থ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বিদ্যা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(Biophysics)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প্রাণরসায়ন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(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Biochemistry)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সাথে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সমান্তরাল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হিসেবে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স্থাপিত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59CF0A-5E18-46CE-8C8D-69528B52A6CE}"/>
              </a:ext>
            </a:extLst>
          </p:cNvPr>
          <p:cNvSpPr/>
          <p:nvPr/>
        </p:nvSpPr>
        <p:spPr>
          <a:xfrm>
            <a:off x="3249562" y="4070556"/>
            <a:ext cx="8498587" cy="2374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বায়োইনফরমেটিক্স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গোড়ার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দিকের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“Elvin A.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kabat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নামের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একজন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গবেষক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১৯৮০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সাল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থেকে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১৯৯১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সাল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মধ্যে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অ্যান্টিবড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সম্পর্কিত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ধারাবাহিক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প্রকাশনায়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জৈব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অনুক্রম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বিশ্লেষণের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প্রবর্তন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করেন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 “ </a:t>
            </a: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FDF824CB-A713-480F-B63D-13B9349EAB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4" y="339214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EAB3E003-71B6-45CA-9E91-84A8EA757A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885" y="37654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098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509819" y="1519083"/>
            <a:ext cx="3242586" cy="2437571"/>
            <a:chOff x="9332686" y="878379"/>
            <a:chExt cx="2670628" cy="367233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2686" y="878379"/>
              <a:ext cx="2670628" cy="309792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9769355" y="3994297"/>
              <a:ext cx="1480265" cy="5564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David </a:t>
              </a:r>
              <a:r>
                <a:rPr lang="en-US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itchFamily="2" charset="0"/>
                  <a:cs typeface="NikoshBAN" pitchFamily="2" charset="0"/>
                </a:rPr>
                <a:t>Lipman</a:t>
              </a:r>
              <a:endPara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D5CE72-BE0C-4AC4-9E80-B0B089AF9253}"/>
              </a:ext>
            </a:extLst>
          </p:cNvPr>
          <p:cNvSpPr/>
          <p:nvPr/>
        </p:nvSpPr>
        <p:spPr>
          <a:xfrm>
            <a:off x="1577874" y="455494"/>
            <a:ext cx="8686792" cy="962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ইতিহাস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endParaRPr lang="bn-BD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6AD980-361E-49B6-AE5C-C93C0EF258E3}"/>
              </a:ext>
            </a:extLst>
          </p:cNvPr>
          <p:cNvSpPr/>
          <p:nvPr/>
        </p:nvSpPr>
        <p:spPr>
          <a:xfrm>
            <a:off x="439595" y="1460091"/>
            <a:ext cx="7927259" cy="2414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just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ন্যাশনাল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সেন্টার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ফর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বায়োটেকনলজি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ইনফরমেশন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”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পরিচালক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“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David Lipman”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আরেকজন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গুরুত্বপূর্ণ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অগ্রদূত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“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Margaret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Oayhaff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তার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অবদানের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</a:t>
            </a:r>
            <a:r>
              <a:rPr lang="bn-IN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রম্যা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পিতা-মাতা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হিসেবে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অভিহিত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করেছিলেন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algn="just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2392E-34D8-442A-B840-51A339708D9A}"/>
              </a:ext>
            </a:extLst>
          </p:cNvPr>
          <p:cNvSpPr/>
          <p:nvPr/>
        </p:nvSpPr>
        <p:spPr>
          <a:xfrm>
            <a:off x="439595" y="3904521"/>
            <a:ext cx="11098560" cy="25864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জৈবিক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তথ্য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যেমন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নিউক্লিওটাইড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ক্রম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অ্যামিনো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এসিড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ক্রম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সংরক্ষণের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উদ্দেশ্যে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ডেটাবেজ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রক্ষণাবেক্ষণের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“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genomic revolution”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শুরুর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দিকে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রম্যা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শব্দটিকে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পুনরায়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করেন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  </a:t>
            </a:r>
            <a:endParaRPr lang="bn-IN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6E56B338-0AD6-4AEA-A24B-CED83D35FC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2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C22AB33A-D352-40CD-BA52-63EBB2B272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17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07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16D8B5-7647-4E1B-BDD3-F3C66056B755}"/>
              </a:ext>
            </a:extLst>
          </p:cNvPr>
          <p:cNvSpPr txBox="1">
            <a:spLocks/>
          </p:cNvSpPr>
          <p:nvPr/>
        </p:nvSpPr>
        <p:spPr>
          <a:xfrm>
            <a:off x="3138955" y="1724117"/>
            <a:ext cx="8442270" cy="4725343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0" indent="0" algn="ctr">
              <a:buNone/>
            </a:pP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মোঃগোলাম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মুর্শেদ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0" indent="0" algn="ctr">
              <a:buNone/>
            </a:pP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                    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সহকারী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অধ্যাপক,আইসিটি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বিভাগ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  <a:cs typeface="SolaimanLipi" panose="02000500020000020004" pitchFamily="2" charset="0"/>
            </a:endParaRPr>
          </a:p>
          <a:p>
            <a:pPr marL="0" indent="0" algn="ctr">
              <a:buNone/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আর্মড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পুলিশ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ব্যাটালিয়ন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পাবলিক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স্কুল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ও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কলেজ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,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বগুড়া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।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  <a:cs typeface="SolaimanLipi" panose="02000500020000020004" pitchFamily="2" charset="0"/>
            </a:endParaRPr>
          </a:p>
          <a:p>
            <a:pPr marL="0" indent="0" algn="ctr">
              <a:buNone/>
            </a:pP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মোবাইল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: ০১৭১৮-০৮২৬২৮</a:t>
            </a:r>
          </a:p>
          <a:p>
            <a:pPr marL="0" indent="0" algn="ctr">
              <a:buNone/>
            </a:pPr>
            <a:r>
              <a:rPr lang="en-US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E_mail</a:t>
            </a: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anose="02000500020000020004" pitchFamily="2" charset="0"/>
              </a:rPr>
              <a:t>: morshydapbn@gmail.com</a:t>
            </a:r>
          </a:p>
          <a:p>
            <a:pPr marL="0" indent="0" algn="ctr">
              <a:buNone/>
            </a:pP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itannic Bold" panose="020B0903060703020204" pitchFamily="34" charset="0"/>
              <a:cs typeface="SolaimanLipi" panose="02000500020000020004" pitchFamily="2" charset="0"/>
            </a:endParaRPr>
          </a:p>
          <a:p>
            <a:pPr marL="0" indent="0" algn="ctr">
              <a:buNone/>
            </a:pP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 algn="ctr">
              <a:buNone/>
            </a:pP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480ACC-9CF1-4121-9014-93CE7CFE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647" y="527247"/>
            <a:ext cx="8244847" cy="995809"/>
          </a:xfrm>
          <a:prstGeom prst="roundRect">
            <a:avLst/>
          </a:prstGeom>
          <a:solidFill>
            <a:srgbClr val="0070C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শিক্ষক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পরিচিতি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182B43-3356-4C2A-AF77-0E5B0F76D2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7" y="2171651"/>
            <a:ext cx="2642893" cy="4159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ED345B-B8F9-4474-A862-84FA25E597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634182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Content Placeholder 7">
            <a:extLst>
              <a:ext uri="{FF2B5EF4-FFF2-40B4-BE49-F238E27FC236}">
                <a16:creationId xmlns:a16="http://schemas.microsoft.com/office/drawing/2014/main" id="{3CDCFD24-250B-420F-A0EB-38CBB61636A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12" y="585520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570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6" y="1627259"/>
            <a:ext cx="3102546" cy="49210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FEFAAF-BBD9-4C5D-9FEB-999E95514C0A}"/>
              </a:ext>
            </a:extLst>
          </p:cNvPr>
          <p:cNvSpPr/>
          <p:nvPr/>
        </p:nvSpPr>
        <p:spPr>
          <a:xfrm>
            <a:off x="1607580" y="406043"/>
            <a:ext cx="8922549" cy="1176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রম্যা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উদ্দেশ্য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3561F-4B99-4E2A-8287-CA7574401D87}"/>
              </a:ext>
            </a:extLst>
          </p:cNvPr>
          <p:cNvSpPr/>
          <p:nvPr/>
        </p:nvSpPr>
        <p:spPr>
          <a:xfrm>
            <a:off x="3583859" y="1626759"/>
            <a:ext cx="8185822" cy="4921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algn="just">
              <a:spcBef>
                <a:spcPts val="0"/>
              </a:spcBef>
            </a:pP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91440" algn="just">
              <a:spcBef>
                <a:spcPts val="0"/>
              </a:spcBef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১.বায়োইনফর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মূল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উদ্দেশ্য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জৈবিক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সম্পর্কে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সঠিক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ধারণা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লাভ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91440" algn="just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২.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প্রধান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কাজ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হচ্ছে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জীববিজ্ঞান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সম্বন্ধীয়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জ্ঞান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সফট্‌ওয়্যার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টুলস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তৈরি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যা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91440" algn="just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ডেটার-সংরক্ষণ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আহরণ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,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সাজানো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বিশ্লেষণ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ইত্যাদি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কাজের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জন্য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বিভিন্ন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পদ্ধতির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আবিস্কার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উন্নয়ন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।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marL="91440" algn="just"/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91440" algn="just">
              <a:spcBef>
                <a:spcPts val="0"/>
              </a:spcBef>
            </a:pP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57020B99-952C-4352-B142-EDA69B13A8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865A6C7A-25B5-46AB-B67C-7E78101826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129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9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2" y="1647062"/>
            <a:ext cx="3350951" cy="48633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BEDDB6-BB24-48D4-AB31-F8978BF86E4E}"/>
              </a:ext>
            </a:extLst>
          </p:cNvPr>
          <p:cNvSpPr/>
          <p:nvPr/>
        </p:nvSpPr>
        <p:spPr>
          <a:xfrm>
            <a:off x="1533840" y="453389"/>
            <a:ext cx="9070029" cy="1061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রম্যা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উদ্দেশ্য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728CDF03-21C9-4EBB-9405-59A7D194FF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6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B8B69AAE-EC97-419B-AFAD-AC1B0F65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869" y="420790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75EA0E-2A59-40AD-AA9A-A9E1570AB1FB}"/>
              </a:ext>
            </a:extLst>
          </p:cNvPr>
          <p:cNvSpPr/>
          <p:nvPr/>
        </p:nvSpPr>
        <p:spPr>
          <a:xfrm>
            <a:off x="3911720" y="1543325"/>
            <a:ext cx="7885140" cy="4967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৩।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যা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দিয়ে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জিনোমিক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ডেটার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মধ্যে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তুলনা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এবং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মলিকুলার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বায়োলজির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বৈশিষ্ট্য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অনুধাবন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মূল্যায়ন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করার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সাহায্য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algn="just"/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0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7" y="1486565"/>
            <a:ext cx="2932180" cy="5091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2E7252-3DE4-404C-8FA9-558A8C4668AB}"/>
              </a:ext>
            </a:extLst>
          </p:cNvPr>
          <p:cNvSpPr/>
          <p:nvPr/>
        </p:nvSpPr>
        <p:spPr>
          <a:xfrm>
            <a:off x="1519092" y="425168"/>
            <a:ext cx="9070029" cy="1061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</a:t>
            </a:r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রম্যা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উদ্দেশ্য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4D816F-97BE-4786-87B4-9568278A38C7}"/>
              </a:ext>
            </a:extLst>
          </p:cNvPr>
          <p:cNvSpPr/>
          <p:nvPr/>
        </p:nvSpPr>
        <p:spPr>
          <a:xfrm>
            <a:off x="2628296" y="1565339"/>
            <a:ext cx="9070029" cy="48674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৪.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আণবিক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জীববিজ্ঞানের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পরীক্ষামূলক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প্রয়োগের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ক্ষেত্রে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বায়োইনফরমেটিক্স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ইমেজ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ও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সিগন্যাল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প্রসেসিং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বিশাল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পরিমাণ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ডেটার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কাঁচামাল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হতে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প্রয়োজনীয়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ফলাফল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বাছাই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ফলে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একই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গবেষণার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পুনরাবৃত্তি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না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ঘটিয়ে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মূল্যবান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সময়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বাঁচায়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 </a:t>
            </a: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77C85DA5-FD70-41B6-B984-D6EB7C2E16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8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740F0A83-1832-459D-912C-78AD5E1F20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21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791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5178" y="3109273"/>
            <a:ext cx="5190435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ডিএনএ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r="1388" b="12727"/>
          <a:stretch/>
        </p:blipFill>
        <p:spPr>
          <a:xfrm>
            <a:off x="635178" y="1525975"/>
            <a:ext cx="5190434" cy="154169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56" y="1525975"/>
            <a:ext cx="5695192" cy="154169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3" t="6439" r="4357" b="21691"/>
          <a:stretch/>
        </p:blipFill>
        <p:spPr>
          <a:xfrm>
            <a:off x="635178" y="3760840"/>
            <a:ext cx="5190434" cy="210759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55" y="3744295"/>
            <a:ext cx="5650949" cy="210938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9BE1FF-05E9-43C3-8F27-1A195C2DB092}"/>
              </a:ext>
            </a:extLst>
          </p:cNvPr>
          <p:cNvSpPr/>
          <p:nvPr/>
        </p:nvSpPr>
        <p:spPr>
          <a:xfrm>
            <a:off x="5869856" y="3117107"/>
            <a:ext cx="565094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জীন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A76A02-6155-4D11-A215-F119EB218F6F}"/>
              </a:ext>
            </a:extLst>
          </p:cNvPr>
          <p:cNvSpPr/>
          <p:nvPr/>
        </p:nvSpPr>
        <p:spPr>
          <a:xfrm>
            <a:off x="635178" y="5897927"/>
            <a:ext cx="519043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এমিনো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এসিড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F72340-94B1-4090-B9B3-E507628B0931}"/>
              </a:ext>
            </a:extLst>
          </p:cNvPr>
          <p:cNvSpPr/>
          <p:nvPr/>
        </p:nvSpPr>
        <p:spPr>
          <a:xfrm>
            <a:off x="5869855" y="5899111"/>
            <a:ext cx="565094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নিউক্লিক</a:t>
            </a: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এসিড</a:t>
            </a:r>
            <a:endParaRPr 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EA897E-E009-4667-969B-7812DAD2D281}"/>
              </a:ext>
            </a:extLst>
          </p:cNvPr>
          <p:cNvSpPr/>
          <p:nvPr/>
        </p:nvSpPr>
        <p:spPr>
          <a:xfrm>
            <a:off x="1592832" y="391292"/>
            <a:ext cx="8922549" cy="1027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defRPr/>
            </a:pP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রম্যা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–এ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endParaRPr lang="bn-BD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1D12AE8A-601A-44C4-BE94-338675312B3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8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7CF2C998-4939-4A5F-BF68-D62C7555B82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381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427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4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340943" y="1915516"/>
            <a:ext cx="1373774" cy="725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4420" lvl="2" algn="just">
              <a:lnSpc>
                <a:spcPct val="140000"/>
              </a:lnSpc>
            </a:pPr>
            <a:r>
              <a:rPr lang="en-US" sz="32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4593" y="5825553"/>
            <a:ext cx="5354928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সিমুলেশন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অ্যালগরিদম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6" y="5196846"/>
            <a:ext cx="6044782" cy="923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9" y="1462660"/>
            <a:ext cx="6044782" cy="1173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36241" r="12686" b="19540"/>
          <a:stretch/>
        </p:blipFill>
        <p:spPr>
          <a:xfrm>
            <a:off x="6454592" y="1446629"/>
            <a:ext cx="5354929" cy="1261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79" y="3249253"/>
            <a:ext cx="6044782" cy="1381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93" y="3306683"/>
            <a:ext cx="5354928" cy="168256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3F53A01-B37A-4EDD-97D1-BFF1BF3D4CE4}"/>
              </a:ext>
            </a:extLst>
          </p:cNvPr>
          <p:cNvSpPr/>
          <p:nvPr/>
        </p:nvSpPr>
        <p:spPr>
          <a:xfrm>
            <a:off x="365566" y="2689420"/>
            <a:ext cx="6044782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কৃত্রিম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বুদ্ধিমত্তা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F25071-3C67-4F8A-8D9C-151A6FC32F5E}"/>
              </a:ext>
            </a:extLst>
          </p:cNvPr>
          <p:cNvSpPr/>
          <p:nvPr/>
        </p:nvSpPr>
        <p:spPr>
          <a:xfrm>
            <a:off x="365566" y="4658261"/>
            <a:ext cx="6044782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মাইনিং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7D6D32-B87D-49C3-ACAC-53DB816D72F7}"/>
              </a:ext>
            </a:extLst>
          </p:cNvPr>
          <p:cNvSpPr/>
          <p:nvPr/>
        </p:nvSpPr>
        <p:spPr>
          <a:xfrm>
            <a:off x="365566" y="6141756"/>
            <a:ext cx="60447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ইমেজ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2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প্রসেসিং</a:t>
            </a:r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61CE8B-E031-4C81-8BFB-A1E09710961E}"/>
              </a:ext>
            </a:extLst>
          </p:cNvPr>
          <p:cNvSpPr/>
          <p:nvPr/>
        </p:nvSpPr>
        <p:spPr>
          <a:xfrm>
            <a:off x="6454592" y="2721908"/>
            <a:ext cx="5354929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সিগন্যাল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প্রসেসিং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4BE6FC9-1F80-42AB-8F70-A3C9CCED91DA}"/>
              </a:ext>
            </a:extLst>
          </p:cNvPr>
          <p:cNvSpPr/>
          <p:nvPr/>
        </p:nvSpPr>
        <p:spPr>
          <a:xfrm>
            <a:off x="6454592" y="5053457"/>
            <a:ext cx="5354929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সফট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কম্পিউটিং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F060BF-03A8-4128-816B-80D21D7D2556}"/>
              </a:ext>
            </a:extLst>
          </p:cNvPr>
          <p:cNvSpPr/>
          <p:nvPr/>
        </p:nvSpPr>
        <p:spPr>
          <a:xfrm>
            <a:off x="1578084" y="445127"/>
            <a:ext cx="9011037" cy="9724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রম্যা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-এ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টুলস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bn-BD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8B7772D0-5C2F-4B9F-8BC6-3371779D751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0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BEBA399-8DC6-42B7-9AE9-7A81155D712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21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5EA8653-5C96-4DDD-9051-2517571D208A}"/>
              </a:ext>
            </a:extLst>
          </p:cNvPr>
          <p:cNvSpPr/>
          <p:nvPr/>
        </p:nvSpPr>
        <p:spPr>
          <a:xfrm>
            <a:off x="350818" y="2664968"/>
            <a:ext cx="6078608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কৃত্রিম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বুদ্ধিমত্তা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034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66" y="3134183"/>
            <a:ext cx="3465766" cy="157134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66" y="1347935"/>
            <a:ext cx="3465766" cy="177150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666" y="4756660"/>
            <a:ext cx="3465766" cy="160940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80" y="1319669"/>
            <a:ext cx="4241360" cy="1820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7" y="1407991"/>
            <a:ext cx="3548280" cy="1589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8" y="3119436"/>
            <a:ext cx="3591808" cy="15896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8" y="4769575"/>
            <a:ext cx="3613571" cy="16523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80" y="3175993"/>
            <a:ext cx="4241360" cy="1571343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565924" y="4812504"/>
            <a:ext cx="4241360" cy="1618310"/>
            <a:chOff x="9740965" y="4305252"/>
            <a:chExt cx="2392974" cy="1854089"/>
          </a:xfrm>
          <a:solidFill>
            <a:schemeClr val="accent1"/>
          </a:solidFill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8808" y="4305252"/>
              <a:ext cx="1854989" cy="1403982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9740965" y="5736199"/>
              <a:ext cx="2392974" cy="423142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n>
                    <a:solidFill>
                      <a:schemeClr val="accent1"/>
                    </a:solidFill>
                  </a:ln>
                </a:rPr>
                <a:t>Spreadsheet Analysis</a:t>
              </a: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AC8EAE7-CC91-4DE7-BEC1-CCB2687D5593}"/>
              </a:ext>
            </a:extLst>
          </p:cNvPr>
          <p:cNvSpPr/>
          <p:nvPr/>
        </p:nvSpPr>
        <p:spPr>
          <a:xfrm>
            <a:off x="1563336" y="377046"/>
            <a:ext cx="8981541" cy="854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</a:t>
            </a:r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রম্যা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-এ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সফটওয়্যার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lang="bn-BD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ea typeface="Calibri" pitchFamily="34" charset="0"/>
              <a:cs typeface="NikoshBAN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0C9EF349-4106-4D13-A873-F043D261D43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32" y="318055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9E8746B9-2400-49DE-9EDF-24FF09AE3095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77" y="361798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55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t="6800" r="8160" b="8369"/>
          <a:stretch/>
        </p:blipFill>
        <p:spPr>
          <a:xfrm>
            <a:off x="360943" y="1467924"/>
            <a:ext cx="11470114" cy="50508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1A21BF-961B-4480-9282-B8A431120B56}"/>
              </a:ext>
            </a:extLst>
          </p:cNvPr>
          <p:cNvSpPr/>
          <p:nvPr/>
        </p:nvSpPr>
        <p:spPr>
          <a:xfrm>
            <a:off x="1445352" y="427704"/>
            <a:ext cx="9276501" cy="1002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এক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নজরে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বায়োইনফরমেটিক্স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ব্যবহার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9E85FB0F-9799-4B80-B127-30D8E6805B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8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F6D0EA2F-991D-4A0E-88FB-59A0AFF27BF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853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112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8" y="1448484"/>
            <a:ext cx="11208773" cy="422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C22EA9-E04E-4294-9D21-85A682D1D693}"/>
              </a:ext>
            </a:extLst>
          </p:cNvPr>
          <p:cNvSpPr/>
          <p:nvPr/>
        </p:nvSpPr>
        <p:spPr>
          <a:xfrm>
            <a:off x="1887794" y="502944"/>
            <a:ext cx="8376871" cy="855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বায়োইনফরমেটিক্স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-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ব্যবহার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283690-7BFA-4D64-B08E-D0DBE8BB7B82}"/>
              </a:ext>
            </a:extLst>
          </p:cNvPr>
          <p:cNvSpPr/>
          <p:nvPr/>
        </p:nvSpPr>
        <p:spPr>
          <a:xfrm>
            <a:off x="511444" y="5720000"/>
            <a:ext cx="11208773" cy="701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ঔষধ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উন্নয়নে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65720221-4B01-43E5-AC11-6EF206798B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76793981-CFE2-4F72-A034-8C1F4E32BD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65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437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FB1EA8F5-7BCE-4B3D-A439-069F74E3C6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5" y="1433700"/>
            <a:ext cx="11290655" cy="498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68229C-A895-475D-A5BF-97C844EC4240}"/>
              </a:ext>
            </a:extLst>
          </p:cNvPr>
          <p:cNvSpPr/>
          <p:nvPr/>
        </p:nvSpPr>
        <p:spPr>
          <a:xfrm>
            <a:off x="1563084" y="443896"/>
            <a:ext cx="9072247" cy="919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পার্সোনালাইজড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মেডিসিন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A88C35DC-1D59-4E2C-8211-C03C340473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0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FEB423C0-9FAF-4CDC-B84B-A73D783FC8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331" y="44389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75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5" y="1462340"/>
            <a:ext cx="11112186" cy="4911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F52AD1-2A40-4EC0-98EB-E705CA1874FE}"/>
              </a:ext>
            </a:extLst>
          </p:cNvPr>
          <p:cNvSpPr/>
          <p:nvPr/>
        </p:nvSpPr>
        <p:spPr>
          <a:xfrm>
            <a:off x="1532088" y="403792"/>
            <a:ext cx="9182019" cy="903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প্রিভেনটিভ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মেডিসিন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C6C037B3-F96D-4241-BEE5-C1CB5B2BCE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4" y="296557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C924C565-7D56-463E-B9A6-F1FEF155D4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07" y="341800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000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6CD6E2-877E-4E19-8C63-43C965DFD2E6}"/>
              </a:ext>
            </a:extLst>
          </p:cNvPr>
          <p:cNvSpPr txBox="1">
            <a:spLocks/>
          </p:cNvSpPr>
          <p:nvPr/>
        </p:nvSpPr>
        <p:spPr>
          <a:xfrm>
            <a:off x="2067338" y="664539"/>
            <a:ext cx="8059157" cy="103960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</a:b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পরিচিতি</a:t>
            </a:r>
            <a:b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</a:b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31F31B8E-AC7E-4617-AB84-75B4C113D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9" b="14367"/>
          <a:stretch/>
        </p:blipFill>
        <p:spPr>
          <a:xfrm>
            <a:off x="766790" y="1737965"/>
            <a:ext cx="3553420" cy="4395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A44007-96EC-49D4-A910-54A64A08AB70}"/>
              </a:ext>
            </a:extLst>
          </p:cNvPr>
          <p:cNvSpPr txBox="1">
            <a:spLocks/>
          </p:cNvSpPr>
          <p:nvPr/>
        </p:nvSpPr>
        <p:spPr>
          <a:xfrm>
            <a:off x="2066421" y="420614"/>
            <a:ext cx="8059157" cy="1266501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b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</a:b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পাঠ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পরিচিতি</a:t>
            </a:r>
            <a:b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</a:b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9CC4B89-6CC4-4BD5-9479-9D44B75E8C47}"/>
              </a:ext>
            </a:extLst>
          </p:cNvPr>
          <p:cNvSpPr txBox="1">
            <a:spLocks/>
          </p:cNvSpPr>
          <p:nvPr/>
        </p:nvSpPr>
        <p:spPr>
          <a:xfrm>
            <a:off x="4797287" y="1765674"/>
            <a:ext cx="6854386" cy="46717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শ্রেণী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 : 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একাদশ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শাখা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 : 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বিজ্ঞান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(ক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শাখা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)</a:t>
            </a: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মোট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ছাত্র-ছাত্রী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 :  ৮০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উপস্থিতি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ছাত্র-ছাত্রী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  :  ৭৮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জন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পিরিয়ড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    	 :  ২য়</a:t>
            </a: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সময়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		 :  ৪৫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তারিখ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		 :  ০৬-১০-</a:t>
            </a:r>
            <a:r>
              <a:rPr lang="as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২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০২০ইং</a:t>
            </a:r>
          </a:p>
          <a:p>
            <a:pPr marL="0" indent="0">
              <a:buNone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</a:p>
          <a:p>
            <a:pPr marL="0" indent="0">
              <a:buNone/>
            </a:pP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FA267926-A1B1-4459-97CB-CE91C5E6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" y="634182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Content Placeholder 7">
            <a:extLst>
              <a:ext uri="{FF2B5EF4-FFF2-40B4-BE49-F238E27FC236}">
                <a16:creationId xmlns:a16="http://schemas.microsoft.com/office/drawing/2014/main" id="{EE12C779-D6AF-4BF1-BD34-1753026E2D9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512" y="585520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196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2FA961-DA04-4CF4-B630-60182A39C4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2" y="1482673"/>
            <a:ext cx="11297264" cy="499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28F9A4-F62A-4DE0-96F6-0EDC0A5DDD22}"/>
              </a:ext>
            </a:extLst>
          </p:cNvPr>
          <p:cNvSpPr/>
          <p:nvPr/>
        </p:nvSpPr>
        <p:spPr>
          <a:xfrm>
            <a:off x="1548588" y="383458"/>
            <a:ext cx="9081924" cy="1032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মলিকিউলার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মেডিসিন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1357F7CD-CE49-464E-814C-B7A395940B9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4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A333D8AA-447A-4ED4-A281-F7D66072AB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365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427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99" y="1496478"/>
            <a:ext cx="11390313" cy="494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115427E-18C8-4765-B768-753780FCC76C}"/>
              </a:ext>
            </a:extLst>
          </p:cNvPr>
          <p:cNvSpPr/>
          <p:nvPr/>
        </p:nvSpPr>
        <p:spPr>
          <a:xfrm>
            <a:off x="1488103" y="427702"/>
            <a:ext cx="9171905" cy="1002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জিন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থেরাপি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CA1E8E53-43C8-46FE-A1D1-70C58635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4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C15BCF8-E2E1-4179-AF60-C78EF75BB86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861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1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76C3D31-7143-4A5C-A903-FC46D85D80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" y="1474837"/>
            <a:ext cx="11253020" cy="50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BBA99F-D71A-45FC-9CEB-A272B675A0DB}"/>
              </a:ext>
            </a:extLst>
          </p:cNvPr>
          <p:cNvSpPr/>
          <p:nvPr/>
        </p:nvSpPr>
        <p:spPr>
          <a:xfrm>
            <a:off x="1548587" y="417917"/>
            <a:ext cx="9084777" cy="997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মাইক্রো</a:t>
            </a:r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য়াল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জিনোম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এপ্লিকেশন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4C9B6665-5B3B-4659-9503-B8A6A46283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4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E101A5A9-217D-41BE-993A-EE7E4413C7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365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9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6" y="1489587"/>
            <a:ext cx="11342727" cy="4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6627A1-29F7-47E3-9652-02524018FA9E}"/>
              </a:ext>
            </a:extLst>
          </p:cNvPr>
          <p:cNvSpPr/>
          <p:nvPr/>
        </p:nvSpPr>
        <p:spPr>
          <a:xfrm>
            <a:off x="1533839" y="417917"/>
            <a:ext cx="9055281" cy="1027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আবহাওয়া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পরিবর্তন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শিক্ষা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B7A48C06-F6A2-46C6-95F7-5284D24D46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36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6E7E7E7B-A9C2-4D84-A388-9D99B16DD14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21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591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828954-DCEE-4146-81A3-4998321B54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7" y="1363687"/>
            <a:ext cx="11223523" cy="51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889AE1-FDCF-46A8-B813-C47C7751867B}"/>
              </a:ext>
            </a:extLst>
          </p:cNvPr>
          <p:cNvSpPr/>
          <p:nvPr/>
        </p:nvSpPr>
        <p:spPr>
          <a:xfrm>
            <a:off x="1592832" y="434540"/>
            <a:ext cx="8981761" cy="855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খরা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প্রতিরোধ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উন্নয়ন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2A87CBD4-FAD9-4DE3-9886-870D6F9389D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0" y="347551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FBEA1796-78D3-4589-86E6-53741CB5D0E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21" y="360800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79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97" y="1348940"/>
            <a:ext cx="11282516" cy="51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0B3A43F-9A06-40C6-97C8-D84C751B1319}"/>
              </a:ext>
            </a:extLst>
          </p:cNvPr>
          <p:cNvSpPr/>
          <p:nvPr/>
        </p:nvSpPr>
        <p:spPr>
          <a:xfrm>
            <a:off x="1592832" y="434540"/>
            <a:ext cx="9058133" cy="855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বিকল্প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শক্তি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উৎস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25C2A906-2951-4A51-B6CD-6014ABA98E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0" y="318055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C443C88-AB86-4078-8CC0-093B6506B1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113" y="347050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91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3D73D7-9F99-4599-BF6C-A9DC89119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6" y="1327354"/>
            <a:ext cx="11415252" cy="51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19E372-ECB4-4BAE-B34B-35F895530E79}"/>
              </a:ext>
            </a:extLst>
          </p:cNvPr>
          <p:cNvSpPr/>
          <p:nvPr/>
        </p:nvSpPr>
        <p:spPr>
          <a:xfrm>
            <a:off x="1681319" y="427702"/>
            <a:ext cx="8878305" cy="855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ওয়াস্ট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ক্লিনআপ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5A6543E3-DDEE-4FDF-B87D-42B011D16D1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6" y="332803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54E890BB-BE21-49F2-8F1B-CA4BA5C5BC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625" y="391294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57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1" y="1401095"/>
            <a:ext cx="11425296" cy="513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DB1593-D259-4285-BC41-03F07A086E66}"/>
              </a:ext>
            </a:extLst>
          </p:cNvPr>
          <p:cNvSpPr/>
          <p:nvPr/>
        </p:nvSpPr>
        <p:spPr>
          <a:xfrm>
            <a:off x="1504343" y="427702"/>
            <a:ext cx="9129021" cy="914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ভে</a:t>
            </a:r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টে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রিনারি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বিজ্ঞান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B69421E0-6EC0-4DAE-94A1-5C042041F6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0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E1EC2F89-6C44-4046-A1C0-3B3B62738D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365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605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9984D71B-89F1-4EF8-9C6D-E2706BBE85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90" y="1354823"/>
            <a:ext cx="11253019" cy="515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387A68-9171-4DE9-95B2-5FFAB3195993}"/>
              </a:ext>
            </a:extLst>
          </p:cNvPr>
          <p:cNvSpPr/>
          <p:nvPr/>
        </p:nvSpPr>
        <p:spPr>
          <a:xfrm>
            <a:off x="1892710" y="423233"/>
            <a:ext cx="8406580" cy="855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বায়োটেকনোলজি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C8C76EFA-75DF-46D9-90A8-3D05746568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" y="332803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9DE77D45-A4FD-44B1-A54D-BFA622690B2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65" y="347050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70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84" y="1355625"/>
            <a:ext cx="11135032" cy="51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AD6030F-6733-448B-A515-9B6D29B9D0B8}"/>
              </a:ext>
            </a:extLst>
          </p:cNvPr>
          <p:cNvSpPr/>
          <p:nvPr/>
        </p:nvSpPr>
        <p:spPr>
          <a:xfrm>
            <a:off x="1892710" y="423233"/>
            <a:ext cx="8406580" cy="855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মাইক্রোবেজ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ফরেনসিক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বিশ্লেষণ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9A0613F5-5C5A-4952-9F08-68BFA6784E8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" y="377047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A20432D-D324-4364-9B4C-83EB6764C96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65" y="406042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52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4911" r="6800" b="6466"/>
          <a:stretch/>
        </p:blipFill>
        <p:spPr>
          <a:xfrm>
            <a:off x="394211" y="1401099"/>
            <a:ext cx="11403578" cy="424753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18ADA52-B102-4B13-8A1E-6A15ED67AA0D}"/>
              </a:ext>
            </a:extLst>
          </p:cNvPr>
          <p:cNvSpPr/>
          <p:nvPr/>
        </p:nvSpPr>
        <p:spPr>
          <a:xfrm>
            <a:off x="1489587" y="442452"/>
            <a:ext cx="9040761" cy="899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ছবিতে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দেখতে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পাচ্ছ,বন্ধুরা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074DDB-138C-45DB-9819-3D8AE17E1F6A}"/>
              </a:ext>
            </a:extLst>
          </p:cNvPr>
          <p:cNvSpPr/>
          <p:nvPr/>
        </p:nvSpPr>
        <p:spPr>
          <a:xfrm>
            <a:off x="394211" y="5678133"/>
            <a:ext cx="11403578" cy="899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জিনের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ছবি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দেখা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যাচ্ছে</a:t>
            </a: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 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CD48BC34-508E-4153-8185-8A025688546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1" y="399651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D6C0060A-4470-4874-881C-CC213A6BB0A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520" y="399651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0311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C53A89-2440-458D-A46D-CEF2A9A750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8" y="1432067"/>
            <a:ext cx="11208775" cy="503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E42EF0C-3CA9-4E16-8EC2-3CFA86747B0D}"/>
              </a:ext>
            </a:extLst>
          </p:cNvPr>
          <p:cNvSpPr/>
          <p:nvPr/>
        </p:nvSpPr>
        <p:spPr>
          <a:xfrm>
            <a:off x="1604512" y="436039"/>
            <a:ext cx="8871758" cy="930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বায়ো-অস্ত্র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উৎপাদন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484D5F7F-DAB6-4C72-B1BB-FC99CC2FCB0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8" y="391795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8FA47FE9-0EFF-4134-A032-7D89A4BB4E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625" y="406042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822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" y="1415844"/>
            <a:ext cx="11297265" cy="509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787231-CCDF-46A7-9C02-A7329E026AD1}"/>
              </a:ext>
            </a:extLst>
          </p:cNvPr>
          <p:cNvSpPr/>
          <p:nvPr/>
        </p:nvSpPr>
        <p:spPr>
          <a:xfrm>
            <a:off x="1592832" y="395621"/>
            <a:ext cx="8991594" cy="9759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শস্য</a:t>
            </a:r>
            <a:r>
              <a:rPr lang="en-US" sz="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উন্নয়ন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0AC3E43C-F390-4D4C-892E-C91A4810C1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8" y="377047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6D9D1313-09D4-4DD0-8524-CA8D1D5180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21" y="361798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3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F5BF62-84C6-4812-B99E-17A288004D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8" y="1343820"/>
            <a:ext cx="11236423" cy="513713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030F6E7-188A-4DB2-B6D2-EAF8BE2E0047}"/>
              </a:ext>
            </a:extLst>
          </p:cNvPr>
          <p:cNvSpPr/>
          <p:nvPr/>
        </p:nvSpPr>
        <p:spPr>
          <a:xfrm>
            <a:off x="1560267" y="416625"/>
            <a:ext cx="9029075" cy="855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পুষ্টির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মান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উন্নয়ন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6626485C-BC74-4CBA-88D3-F115634B086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0" y="30280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193B9D98-C5D2-4E73-BABF-488C5BC4E6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373" y="332302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63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" y="1474837"/>
            <a:ext cx="11341509" cy="493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4211A60-1CDD-43F2-8C71-BD253D50D8B8}"/>
              </a:ext>
            </a:extLst>
          </p:cNvPr>
          <p:cNvSpPr/>
          <p:nvPr/>
        </p:nvSpPr>
        <p:spPr>
          <a:xfrm>
            <a:off x="1519092" y="416624"/>
            <a:ext cx="9114494" cy="9844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কীট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8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প্রতিরোধ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10BA353C-D659-44BF-B344-64CA2C2474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8" y="347551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6C582A30-E016-4C50-BE71-9331CB277EB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113" y="37654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54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96DA2C-D949-4081-A9F3-DF54019991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35" y="1386348"/>
            <a:ext cx="11346207" cy="505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B8E19E-724B-417D-B78B-12A5F1E08801}"/>
              </a:ext>
            </a:extLst>
          </p:cNvPr>
          <p:cNvSpPr/>
          <p:nvPr/>
        </p:nvSpPr>
        <p:spPr>
          <a:xfrm>
            <a:off x="1627029" y="445045"/>
            <a:ext cx="9012259" cy="8554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এন্টিবায়োটিক</a:t>
            </a: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রেজিস্ট্যান্স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E4ED8310-5DE9-4BAD-AFF4-99A37CDAD4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0" y="332803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5E7D4F4C-D9C5-4681-B68F-94AC5B57B7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113" y="37654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652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>
            <a:extLst>
              <a:ext uri="{FF2B5EF4-FFF2-40B4-BE49-F238E27FC236}">
                <a16:creationId xmlns:a16="http://schemas.microsoft.com/office/drawing/2014/main" id="{9BD96C90-C074-41D3-9116-9D7608F789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2" y="1784868"/>
            <a:ext cx="1869762" cy="4664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841B27A-F8DF-479A-838F-6576597F6EEC}"/>
              </a:ext>
            </a:extLst>
          </p:cNvPr>
          <p:cNvSpPr/>
          <p:nvPr/>
        </p:nvSpPr>
        <p:spPr>
          <a:xfrm>
            <a:off x="1881647" y="450106"/>
            <a:ext cx="8243016" cy="13347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মূল্যায়ন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49B62BCF-48C8-47A8-BDBA-EC4C33123EF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6E4280B5-1E0D-4F3D-8378-313DD7977F3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65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652DB7-8F75-4A77-A79A-62BD46024A60}"/>
              </a:ext>
            </a:extLst>
          </p:cNvPr>
          <p:cNvSpPr/>
          <p:nvPr/>
        </p:nvSpPr>
        <p:spPr>
          <a:xfrm>
            <a:off x="2188414" y="1843860"/>
            <a:ext cx="9507057" cy="4605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ইনফর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কী?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ইনফর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bn-BD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বল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বায়োমেট্রিক্সের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সাথে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জড়িত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তিনটি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বিষয়ের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নাম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বল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Times New Roman" pitchFamily="18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বায়োমেট্রিক্সে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বায়োলজিক্যাল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অ্যানালাইসিসে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বায়োইনফরমেটিক্স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-এ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ধরণের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টুলস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বায়োইনফরমেটিক্স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-এ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ধরণের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সফটওয়্যার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বায়োইনফরমেটিক্স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-এ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কি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ধরণের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ডেটা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হয়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bn-BD" sz="48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>
              <a:solidFill>
                <a:srgbClr val="002060"/>
              </a:solidFill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8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31598D9-139A-4838-96C2-A3A8E06E5F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5" y="2055829"/>
            <a:ext cx="1981200" cy="45587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51825C-A06A-4105-9C93-D1B39762A26E}"/>
              </a:ext>
            </a:extLst>
          </p:cNvPr>
          <p:cNvSpPr txBox="1"/>
          <p:nvPr/>
        </p:nvSpPr>
        <p:spPr>
          <a:xfrm>
            <a:off x="3538847" y="1951486"/>
            <a:ext cx="6525387" cy="52322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 -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দল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834199-62DC-43E5-98B4-13D285545783}"/>
              </a:ext>
            </a:extLst>
          </p:cNvPr>
          <p:cNvSpPr txBox="1"/>
          <p:nvPr/>
        </p:nvSpPr>
        <p:spPr>
          <a:xfrm>
            <a:off x="3538847" y="3951972"/>
            <a:ext cx="6525387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খ-</a:t>
            </a:r>
            <a:r>
              <a:rPr lang="en-US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SolaimanLipi" pitchFamily="2" charset="0"/>
              </a:rPr>
              <a:t>দল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  <a:cs typeface="SolaimanLipi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C58DA1-04F4-4DDE-BE81-5028CBD938F8}"/>
              </a:ext>
            </a:extLst>
          </p:cNvPr>
          <p:cNvSpPr/>
          <p:nvPr/>
        </p:nvSpPr>
        <p:spPr>
          <a:xfrm>
            <a:off x="2671948" y="2553120"/>
            <a:ext cx="8251947" cy="121832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বায়োইনফরমেটিক্স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উদ্দেশ্যসমূহ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আলোচনা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6C6CAF-CFE1-4649-A55D-938BB1BE7C30}"/>
              </a:ext>
            </a:extLst>
          </p:cNvPr>
          <p:cNvSpPr/>
          <p:nvPr/>
        </p:nvSpPr>
        <p:spPr>
          <a:xfrm>
            <a:off x="2671948" y="4656637"/>
            <a:ext cx="8251948" cy="1549819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ইনফর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কিভাবে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জেনেটিক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ইঞ্জিনিয়ারিং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সাহায্য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আলোচনা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?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DBC0AE-7AC9-435C-81C5-65B0AEC1243F}"/>
              </a:ext>
            </a:extLst>
          </p:cNvPr>
          <p:cNvSpPr/>
          <p:nvPr/>
        </p:nvSpPr>
        <p:spPr>
          <a:xfrm>
            <a:off x="2026797" y="402592"/>
            <a:ext cx="8243016" cy="13347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দলীয়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anose="02000500020000020004" pitchFamily="2" charset="0"/>
                <a:cs typeface="SolaimanLipi" panose="02000500020000020004" pitchFamily="2" charset="0"/>
              </a:rPr>
              <a:t>কাজ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FAD00ED1-746D-4788-A284-F26937634D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436038"/>
            <a:ext cx="1253612" cy="1334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3E156A0-3C4A-4956-A65E-B67D328C2B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65" y="450286"/>
            <a:ext cx="1430806" cy="1365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50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0" animBg="1"/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541611" y="3834276"/>
            <a:ext cx="6131183" cy="200906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en-US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>
              <a:defRPr/>
            </a:pP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 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সম্পর্কে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আলোচনা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।</a:t>
            </a:r>
          </a:p>
          <a:p>
            <a:pPr>
              <a:defRPr/>
            </a:pPr>
            <a:endParaRPr lang="en-US" sz="1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21C634-56CF-44D6-92C4-18B704C6E979}"/>
              </a:ext>
            </a:extLst>
          </p:cNvPr>
          <p:cNvGrpSpPr/>
          <p:nvPr/>
        </p:nvGrpSpPr>
        <p:grpSpPr>
          <a:xfrm>
            <a:off x="2091443" y="628355"/>
            <a:ext cx="7913417" cy="1011363"/>
            <a:chOff x="916577" y="554352"/>
            <a:chExt cx="3900123" cy="675424"/>
          </a:xfrm>
          <a:solidFill>
            <a:srgbClr val="0070C0"/>
          </a:solidFill>
        </p:grpSpPr>
        <p:pic>
          <p:nvPicPr>
            <p:cNvPr id="7" name="Picture 7" descr="cubo_rosso_architetto_fr_01">
              <a:extLst>
                <a:ext uri="{FF2B5EF4-FFF2-40B4-BE49-F238E27FC236}">
                  <a16:creationId xmlns:a16="http://schemas.microsoft.com/office/drawing/2014/main" id="{FE8E4496-1925-4A20-8E92-FE33A55F1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77" y="554352"/>
              <a:ext cx="1447800" cy="675424"/>
            </a:xfrm>
            <a:prstGeom prst="ellipse">
              <a:avLst/>
            </a:prstGeom>
            <a:grpFill/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sp>
          <p:nvSpPr>
            <p:cNvPr id="9" name="AutoShape 8">
              <a:extLst>
                <a:ext uri="{FF2B5EF4-FFF2-40B4-BE49-F238E27FC236}">
                  <a16:creationId xmlns:a16="http://schemas.microsoft.com/office/drawing/2014/main" id="{3A0E2B2C-9770-4F16-AAC6-C80941672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950" y="555981"/>
              <a:ext cx="3021750" cy="659727"/>
            </a:xfrm>
            <a:prstGeom prst="chevron">
              <a:avLst>
                <a:gd name="adj" fmla="val 39600"/>
              </a:avLst>
            </a:prstGeom>
            <a:grpFill/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91418" tIns="45709" rIns="91418" bIns="45709" anchor="ctr"/>
            <a:lstStyle/>
            <a:p>
              <a:pPr>
                <a:defRPr/>
              </a:pPr>
              <a:r>
                <a:rPr lang="en-US" sz="7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laimanLipi" pitchFamily="2" charset="0"/>
                  <a:cs typeface="SolaimanLipi" pitchFamily="2" charset="0"/>
                </a:rPr>
                <a:t> </a:t>
              </a:r>
              <a:r>
                <a:rPr lang="en-US" sz="88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laimanLipi" pitchFamily="2" charset="0"/>
                  <a:cs typeface="SolaimanLipi" pitchFamily="2" charset="0"/>
                </a:rPr>
                <a:t>বাড়ীর</a:t>
              </a:r>
              <a:r>
                <a:rPr lang="bn-BD" sz="88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olaimanLipi" pitchFamily="2" charset="0"/>
                  <a:cs typeface="SolaimanLipi" pitchFamily="2" charset="0"/>
                </a:rPr>
                <a:t> কাজ</a:t>
              </a:r>
              <a:endPara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endParaRPr>
            </a:p>
          </p:txBody>
        </p:sp>
      </p:grp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69A90605-DE7E-4870-9222-260AFCE4DC4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887" y="2037672"/>
            <a:ext cx="4456314" cy="432233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A0CE6FB0-533F-4A8D-BE59-A1F7EAF2EE0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43" y="1993053"/>
            <a:ext cx="3776871" cy="1768074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43832D15-20F4-4106-A211-78C6182D611B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784776-9B90-47DA-A7CA-82FA2C76B74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65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566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301CE4-2213-4892-80F4-5341A56DCC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3" y="436040"/>
            <a:ext cx="11164528" cy="5985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F6E36EE9-C5A8-4A2E-8831-C700DE70CC7B}"/>
              </a:ext>
            </a:extLst>
          </p:cNvPr>
          <p:cNvSpPr/>
          <p:nvPr/>
        </p:nvSpPr>
        <p:spPr>
          <a:xfrm>
            <a:off x="1460090" y="4911209"/>
            <a:ext cx="9394723" cy="1466448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 nikosh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 nikosh"/>
              </a:rPr>
              <a:t>সবাইকে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 nikosh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ধন্যবাদ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DDC92BC5-D993-4A0A-AE29-207471BBC1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" y="436039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310B9471-ED0B-4E7F-AE61-97BEA69D42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665" y="450286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4834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636BD2-ED6A-4C34-A53A-F4FE5FEB4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0" b="13012"/>
          <a:stretch/>
        </p:blipFill>
        <p:spPr>
          <a:xfrm>
            <a:off x="545689" y="1342102"/>
            <a:ext cx="11135033" cy="43212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3D93665-1C30-4D35-A541-855E0DD44593}"/>
              </a:ext>
            </a:extLst>
          </p:cNvPr>
          <p:cNvSpPr/>
          <p:nvPr/>
        </p:nvSpPr>
        <p:spPr>
          <a:xfrm>
            <a:off x="1873044" y="368711"/>
            <a:ext cx="8421330" cy="899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ছবিতে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কি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দেখতে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পাচ্ছ,বন্ধুরা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13392E-AC9C-451B-A311-CBCF6A0FD717}"/>
              </a:ext>
            </a:extLst>
          </p:cNvPr>
          <p:cNvSpPr/>
          <p:nvPr/>
        </p:nvSpPr>
        <p:spPr>
          <a:xfrm>
            <a:off x="560437" y="5707630"/>
            <a:ext cx="11135033" cy="796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জিনের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  <a:cs typeface="Arial" panose="020B0604020202020204" pitchFamily="34" charset="0"/>
              </a:rPr>
              <a:t>প্যাটার্ণ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দেখে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দ্রুত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রোগ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নির্নয়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প্রক্রিয়া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দেখা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যাচ্ছে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AF106148-A146-4E92-BBDD-3B03FB07AE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7" y="368711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F92DAE00-38B6-443C-B7BF-AF3231C94D6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460" y="368710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348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2" y="1382753"/>
            <a:ext cx="11329836" cy="409249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8E06EF-715D-4A2F-BBD5-7016DE3476C9}"/>
              </a:ext>
            </a:extLst>
          </p:cNvPr>
          <p:cNvSpPr/>
          <p:nvPr/>
        </p:nvSpPr>
        <p:spPr>
          <a:xfrm>
            <a:off x="1474839" y="442452"/>
            <a:ext cx="9040761" cy="899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ছবিতে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কি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দেখতে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পাচ্ছ,বন্ধুরা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EDAF67-212B-4D2E-BE5E-06060FF5AD8B}"/>
              </a:ext>
            </a:extLst>
          </p:cNvPr>
          <p:cNvSpPr/>
          <p:nvPr/>
        </p:nvSpPr>
        <p:spPr>
          <a:xfrm>
            <a:off x="431082" y="5534239"/>
            <a:ext cx="11329835" cy="1014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জিন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সংক্রান্ত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তথ্য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সংরক্ষণ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ব্যবস্থাপনা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দেখা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যাচ্ছে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 </a:t>
            </a: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37CF1E8-458C-4F59-8D6C-86CE83B27E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5" y="407214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4365F8FE-F5A4-44EA-B223-EC3C33D35CE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540" y="407214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122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33DDFA-7741-4A3D-88CE-5D25BB90A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3" b="13165"/>
          <a:stretch/>
        </p:blipFill>
        <p:spPr>
          <a:xfrm>
            <a:off x="634181" y="1319261"/>
            <a:ext cx="11002296" cy="43883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975F02-69B2-4DC5-A459-F55EC0CD048A}"/>
              </a:ext>
            </a:extLst>
          </p:cNvPr>
          <p:cNvSpPr/>
          <p:nvPr/>
        </p:nvSpPr>
        <p:spPr>
          <a:xfrm>
            <a:off x="1460090" y="442451"/>
            <a:ext cx="9320920" cy="811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ছবিতে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কি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দেখতে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পাচ্ছ,বন্ধুরা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B94363-3531-43AB-B2AC-DB9D03BB0BA4}"/>
              </a:ext>
            </a:extLst>
          </p:cNvPr>
          <p:cNvSpPr/>
          <p:nvPr/>
        </p:nvSpPr>
        <p:spPr>
          <a:xfrm>
            <a:off x="634181" y="5751871"/>
            <a:ext cx="11002296" cy="840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জিন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সংক্রান্ত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তথ্য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সংরক্ষণে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কী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বোর্ডের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3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ব্যবহার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 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AA7EB013-AAA8-470F-842F-851D8687BA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11" y="391553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B4D26851-A89E-41E1-9731-DAE4F637BDF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017" y="391553"/>
            <a:ext cx="1109204" cy="1089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38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C76D198-8C45-45F8-816F-57D059AC0B71}"/>
              </a:ext>
            </a:extLst>
          </p:cNvPr>
          <p:cNvSpPr txBox="1"/>
          <p:nvPr/>
        </p:nvSpPr>
        <p:spPr>
          <a:xfrm>
            <a:off x="6103987" y="2522341"/>
            <a:ext cx="5660310" cy="33264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ctr"/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ctr"/>
            <a:endParaRPr 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Bioinformatics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1C1EA1-7CBB-4417-976D-285DFEAF17E0}"/>
              </a:ext>
            </a:extLst>
          </p:cNvPr>
          <p:cNvSpPr txBox="1"/>
          <p:nvPr/>
        </p:nvSpPr>
        <p:spPr>
          <a:xfrm>
            <a:off x="1758134" y="447483"/>
            <a:ext cx="8461126" cy="1328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আজকের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পাঠ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9B8FA87-363C-47F8-9CD4-A2E5D9F0867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" y="1894549"/>
            <a:ext cx="5573047" cy="459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60ABD8C5-5076-4D2B-ADA6-943C80790D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30" y="566526"/>
            <a:ext cx="1108578" cy="1208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818D549-6105-4132-9EE6-12CAB5BE7CC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260" y="566526"/>
            <a:ext cx="1292048" cy="12089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2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38BE07-7B2E-4ABA-8D98-0DF16318196B}"/>
              </a:ext>
            </a:extLst>
          </p:cNvPr>
          <p:cNvSpPr/>
          <p:nvPr/>
        </p:nvSpPr>
        <p:spPr>
          <a:xfrm>
            <a:off x="2191004" y="1654053"/>
            <a:ext cx="9488377" cy="4864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কি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তা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বলতে পারবে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?		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- এ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ব্যবহৃত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টুলস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নাম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বলতে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পারবে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 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 উদ্দেশ্য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ব্যাখ্যা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পারবে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olaimanLipi" pitchFamily="2" charset="0"/>
              <a:cs typeface="SolaimanLipi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বায়োইনফর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ম্যা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টিক্স </a:t>
            </a:r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-</a:t>
            </a:r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এর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ব্যবহার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বিশ্লেষণ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করতে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olaimanLipi" pitchFamily="2" charset="0"/>
                <a:cs typeface="SolaimanLipi" pitchFamily="2" charset="0"/>
              </a:rPr>
              <a:t>পারবে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27" name="Content Placeholder 5">
            <a:extLst>
              <a:ext uri="{FF2B5EF4-FFF2-40B4-BE49-F238E27FC236}">
                <a16:creationId xmlns:a16="http://schemas.microsoft.com/office/drawing/2014/main" id="{8A338C59-E135-4815-A1DF-333FC471B95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16" y="461421"/>
            <a:ext cx="1162051" cy="1104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Content Placeholder 5">
            <a:extLst>
              <a:ext uri="{FF2B5EF4-FFF2-40B4-BE49-F238E27FC236}">
                <a16:creationId xmlns:a16="http://schemas.microsoft.com/office/drawing/2014/main" id="{857E2EBD-8964-423D-85A1-D734CF5B228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196" y="461420"/>
            <a:ext cx="1162051" cy="11041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895ECD1-C9F0-40D9-8F63-2123A6B77040}"/>
              </a:ext>
            </a:extLst>
          </p:cNvPr>
          <p:cNvSpPr/>
          <p:nvPr/>
        </p:nvSpPr>
        <p:spPr>
          <a:xfrm>
            <a:off x="1761365" y="482713"/>
            <a:ext cx="8560271" cy="1127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এই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পাঠে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শিক্ষার্থীরা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যা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 nikosh"/>
              </a:rPr>
              <a:t>শিখবে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 nikosh"/>
            </a:endParaRP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55088D97-7251-4300-8F34-A36FD60DF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8" y="1806453"/>
            <a:ext cx="1840616" cy="47124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56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914</Words>
  <Application>Microsoft Office PowerPoint</Application>
  <PresentationFormat>Widescreen</PresentationFormat>
  <Paragraphs>142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 nikosh</vt:lpstr>
      <vt:lpstr>Arial</vt:lpstr>
      <vt:lpstr>Britannic Bold</vt:lpstr>
      <vt:lpstr>Calibri</vt:lpstr>
      <vt:lpstr>Calibri Light</vt:lpstr>
      <vt:lpstr>Nikosh</vt:lpstr>
      <vt:lpstr>NikoshBAN</vt:lpstr>
      <vt:lpstr>SolaimanLipi</vt:lpstr>
      <vt:lpstr>Times New Roman</vt:lpstr>
      <vt:lpstr>Wingdings</vt:lpstr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Ariful Islam</dc:creator>
  <cp:lastModifiedBy>sc</cp:lastModifiedBy>
  <cp:revision>316</cp:revision>
  <dcterms:created xsi:type="dcterms:W3CDTF">2016-06-13T04:26:17Z</dcterms:created>
  <dcterms:modified xsi:type="dcterms:W3CDTF">2020-10-15T14:32:36Z</dcterms:modified>
</cp:coreProperties>
</file>