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57" r:id="rId3"/>
    <p:sldId id="258" r:id="rId4"/>
    <p:sldId id="260" r:id="rId5"/>
    <p:sldId id="264" r:id="rId6"/>
    <p:sldId id="265" r:id="rId7"/>
    <p:sldId id="266" r:id="rId8"/>
    <p:sldId id="263" r:id="rId9"/>
    <p:sldId id="267" r:id="rId10"/>
    <p:sldId id="262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82E6-086F-4191-87EE-BF184D2BE88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7280F-8BB8-4F95-A22C-FA8A30FE58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11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F4DF2-1A3E-429E-B79D-25599B5E44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72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7280F-8BB8-4F95-A22C-FA8A30FE58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22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6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64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39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9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49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70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8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80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53218" y="211015"/>
            <a:ext cx="11704320" cy="637266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29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3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4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40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autiful-butterflies-and-flowersandroid-iphone-desktop-hd-backgrounds-wallpapers-1080p-4k-4jvv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4" y="1714499"/>
            <a:ext cx="11648049" cy="4841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151" y="239151"/>
            <a:ext cx="11704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smtClean="0">
                <a:latin typeface="Script MT Bold" panose="03040602040607080904" pitchFamily="66" charset="0"/>
                <a:cs typeface="NikoshBAN" panose="02000000000000000000" pitchFamily="2" charset="0"/>
              </a:rPr>
              <a:t>   </a:t>
            </a:r>
            <a:r>
              <a:rPr lang="bn-BD" sz="6000" b="1" smtClean="0"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 </a:t>
            </a:r>
            <a:r>
              <a:rPr lang="bn-BD" sz="6000" b="1" dirty="0" smtClean="0">
                <a:latin typeface="Script MT Bold" panose="03040602040607080904" pitchFamily="66" charset="0"/>
                <a:cs typeface="NikoshBAN" panose="02000000000000000000" pitchFamily="2" charset="0"/>
              </a:rPr>
              <a:t>আদর্শ মহিলা কলেজ অন-লাইন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5237004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4985" y="2004647"/>
            <a:ext cx="7712636" cy="3998802"/>
          </a:xfrm>
          <a:prstGeom prst="rect">
            <a:avLst/>
          </a:prstGeom>
        </p:spPr>
      </p:pic>
      <p:sp>
        <p:nvSpPr>
          <p:cNvPr id="5" name="Down Arrow Callout 4"/>
          <p:cNvSpPr/>
          <p:nvPr/>
        </p:nvSpPr>
        <p:spPr>
          <a:xfrm>
            <a:off x="4091354" y="539262"/>
            <a:ext cx="4009293" cy="1359877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মানব</a:t>
            </a:r>
            <a:r>
              <a:rPr lang="en-US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মস্তিক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739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05353" y="703385"/>
            <a:ext cx="8065477" cy="5838091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 পরিমাপ পদ্ধতি পাঁচটি</a:t>
            </a:r>
            <a:endParaRPr lang="bn-BD" sz="2800" b="1" dirty="0" smtClean="0">
              <a:solidFill>
                <a:srgbClr val="002060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BD" sz="2800" b="1" dirty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     </a:t>
            </a:r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পূনরুদ্রেক</a:t>
            </a:r>
            <a:endParaRPr lang="bn-BD" sz="36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bn-BD" sz="3600" b="1" dirty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</a:t>
            </a:r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প্রত্যাভিজ্ঞা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 পূনর্শিক্ষন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 পূনর্গঠণ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 প্রতিক্রিয়ার গতি</a:t>
            </a:r>
            <a:endParaRPr lang="bn-BD" sz="36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750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012702" y="948102"/>
            <a:ext cx="8065477" cy="5672505"/>
            <a:chOff x="2211995" y="842593"/>
            <a:chExt cx="8065477" cy="5672505"/>
          </a:xfrm>
          <a:noFill/>
        </p:grpSpPr>
        <p:grpSp>
          <p:nvGrpSpPr>
            <p:cNvPr id="25" name="Group 24"/>
            <p:cNvGrpSpPr/>
            <p:nvPr/>
          </p:nvGrpSpPr>
          <p:grpSpPr>
            <a:xfrm>
              <a:off x="2211995" y="1919652"/>
              <a:ext cx="8065477" cy="4595446"/>
              <a:chOff x="2148249" y="1122482"/>
              <a:chExt cx="8065477" cy="4595446"/>
            </a:xfrm>
            <a:grpFill/>
          </p:grpSpPr>
          <p:sp>
            <p:nvSpPr>
              <p:cNvPr id="2" name="Rectangle 1"/>
              <p:cNvSpPr/>
              <p:nvPr/>
            </p:nvSpPr>
            <p:spPr>
              <a:xfrm>
                <a:off x="2148249" y="1122482"/>
                <a:ext cx="8065477" cy="45954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2321901" y="2104293"/>
                <a:ext cx="2234710" cy="3868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4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পুনরুদ্রেক </a:t>
                </a:r>
                <a:r>
                  <a:rPr lang="bn-BD" sz="24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সাফল্যাঙ্ক=</a:t>
                </a:r>
                <a:endParaRPr lang="en-US" sz="2400" b="1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684834" y="2321171"/>
                <a:ext cx="2403231" cy="3868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4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মোট শব্দ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7341578" y="2143856"/>
                <a:ext cx="1213337" cy="3868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*100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438649" y="1953358"/>
                <a:ext cx="3144716" cy="3868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400" b="1" u="sng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পুনরুদ্রিত শব্দ সংখ্যা-ভুল সংখ্যা</a:t>
                </a:r>
                <a:endParaRPr lang="en-US" sz="2400" b="1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665782" y="3420205"/>
                <a:ext cx="1242649" cy="3868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২০০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69020" y="4895847"/>
                <a:ext cx="1841987" cy="3868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  80%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65782" y="3147645"/>
                <a:ext cx="1371603" cy="3868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800" b="1" u="sng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১৮০ - ২০</a:t>
                </a:r>
                <a:endParaRPr lang="en-US" sz="2800" b="1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39256" y="3238500"/>
                <a:ext cx="4144109" cy="44547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             *100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4232766" y="842593"/>
              <a:ext cx="3880339" cy="92612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b="1" u="sng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স্মৃতির পরিমাপ</a:t>
              </a:r>
              <a:endParaRPr lang="en-US" sz="54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91028" y="5101366"/>
              <a:ext cx="1841987" cy="386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২০০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91027" y="4747114"/>
              <a:ext cx="1841987" cy="386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u="sng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১৬০</a:t>
              </a:r>
              <a:endParaRPr lang="en-US" sz="3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304565" y="4906108"/>
              <a:ext cx="2919045" cy="3868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                 *১০০   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35022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44062" y="1406769"/>
            <a:ext cx="10269415" cy="5157136"/>
            <a:chOff x="2150353" y="900689"/>
            <a:chExt cx="8065477" cy="4470464"/>
          </a:xfrm>
          <a:noFill/>
        </p:grpSpPr>
        <p:sp>
          <p:nvSpPr>
            <p:cNvPr id="2" name="Rectangle 1"/>
            <p:cNvSpPr/>
            <p:nvPr/>
          </p:nvSpPr>
          <p:spPr>
            <a:xfrm>
              <a:off x="2150353" y="900689"/>
              <a:ext cx="8065477" cy="44704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363672" y="1676400"/>
              <a:ext cx="2848708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মোট  </a:t>
              </a:r>
              <a:r>
                <a:rPr lang="bn-BD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4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29645" y="1354014"/>
              <a:ext cx="2848708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প্রত্যাভিজ্ঞার</a:t>
              </a:r>
              <a:r>
                <a:rPr lang="bn-BD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সাফল্যাঙ্ক=</a:t>
              </a:r>
              <a:endParaRPr lang="en-US" sz="24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087091" y="1383320"/>
              <a:ext cx="939678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* ১০০</a:t>
              </a:r>
              <a:endParaRPr lang="en-US" sz="28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238383" y="1225061"/>
              <a:ext cx="2973997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b="1" u="sng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নির্ভুল উত্তর সংখ্যা-ভুল </a:t>
              </a:r>
              <a:r>
                <a:rPr lang="bn-BD" sz="2400" b="1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endParaRPr lang="en-US" sz="24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18537" y="3622428"/>
              <a:ext cx="2661139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 ১০০ %</a:t>
              </a:r>
              <a:endParaRPr lang="en-US" sz="32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0776" y="2502875"/>
              <a:ext cx="2710592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              ১০০ </a:t>
              </a:r>
              <a:endParaRPr lang="en-US" sz="32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48670" y="2338751"/>
              <a:ext cx="1755160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b="1" u="sng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১০০-০</a:t>
              </a:r>
              <a:endParaRPr lang="en-US" sz="32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0229" y="2737336"/>
              <a:ext cx="2661139" cy="3985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১০০ </a:t>
              </a:r>
              <a:endParaRPr lang="en-US" sz="32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114017" y="512781"/>
            <a:ext cx="3634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স্মৃতির পরিমাপ</a:t>
            </a:r>
            <a:endParaRPr lang="en-US" sz="54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603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848708" y="1230924"/>
            <a:ext cx="5967046" cy="4192461"/>
            <a:chOff x="2848708" y="1230924"/>
            <a:chExt cx="5967046" cy="4192461"/>
          </a:xfrm>
        </p:grpSpPr>
        <p:grpSp>
          <p:nvGrpSpPr>
            <p:cNvPr id="9" name="Group 8"/>
            <p:cNvGrpSpPr/>
            <p:nvPr/>
          </p:nvGrpSpPr>
          <p:grpSpPr>
            <a:xfrm>
              <a:off x="2848708" y="1230924"/>
              <a:ext cx="5967046" cy="4192461"/>
              <a:chOff x="2848708" y="1230924"/>
              <a:chExt cx="5967046" cy="419246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848708" y="1507878"/>
                <a:ext cx="5381623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সঞ্চয়= 			*১০০	  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3582866" y="1230924"/>
                <a:ext cx="5232888" cy="3941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357323" y="1670527"/>
                <a:ext cx="1841987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800" b="1" u="sng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শিক্ষণ </a:t>
                </a:r>
                <a:r>
                  <a:rPr lang="bn-BD" sz="2800" b="1" u="sng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চেষ্টা</a:t>
                </a:r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536707" y="1362802"/>
                <a:ext cx="3950674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400" b="1" u="sng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শিক্ষণ চেষ্টা- পুনর্শিক্ষণ চেষ্টা</a:t>
                </a:r>
                <a:endParaRPr lang="en-US" sz="2400" b="1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867153" y="5036524"/>
                <a:ext cx="1841987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 ৫০%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90938" y="2738800"/>
                <a:ext cx="3174756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               *১০০                    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22128" y="2576151"/>
                <a:ext cx="1841987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u="sng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৩০-১৫</a:t>
                </a:r>
                <a:endParaRPr lang="en-US" sz="3200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690939" y="3884737"/>
              <a:ext cx="2508372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        *১০০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8216" y="2921981"/>
              <a:ext cx="1195754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৩০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78216" y="3613642"/>
              <a:ext cx="679938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u="sng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১৫</a:t>
              </a:r>
              <a:endParaRPr lang="en-US" sz="3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56616" y="3969722"/>
              <a:ext cx="634878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৩০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036543" y="474720"/>
            <a:ext cx="3005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স্মৃতির পরিমাপ</a:t>
            </a:r>
            <a:endParaRPr lang="en-US" sz="48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470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149968" y="633046"/>
            <a:ext cx="3704491" cy="1582616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6430" y="2381616"/>
            <a:ext cx="9331569" cy="391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9061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4454769" y="726833"/>
            <a:ext cx="3012832" cy="1230922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স্বাগত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7754" y="2086707"/>
            <a:ext cx="8452338" cy="3786554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57554" y="6492875"/>
            <a:ext cx="1189893" cy="365125"/>
          </a:xfrm>
        </p:spPr>
        <p:txBody>
          <a:bodyPr/>
          <a:lstStyle/>
          <a:p>
            <a:fld id="{C616027A-796E-4BF7-B14E-5AF039B0B4C3}" type="datetime1">
              <a:rPr lang="en-US" sz="1600" b="1" smtClean="0"/>
              <a:pPr/>
              <a:t>10/15/2020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1885630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2B17-3369-43FE-A49B-E53913FB2A94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4736123" y="1101971"/>
            <a:ext cx="3012832" cy="1230922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7350369" y="3604517"/>
            <a:ext cx="3669324" cy="2590800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বিষয়ঃ মনোবিজ্ঞান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শ্রেণিঃএকাদশ/দ্বাদশ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পত্রঃ  প্রথম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অধ্যায়ঃপঞ্চম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689858" y="3692769"/>
            <a:ext cx="4101341" cy="2663581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মোঃ নাজমুল হক আকন্দ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সহকারী অধ্যাপক(মনোবিজ্ঞান)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 আদর্শ মহিলা কলেজ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en-US" sz="28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0064" y="1958693"/>
            <a:ext cx="1222672" cy="1645824"/>
          </a:xfrm>
          <a:prstGeom prst="ellipse">
            <a:avLst/>
          </a:prstGeom>
          <a:ln w="762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5436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40522" y="1101971"/>
            <a:ext cx="8065477" cy="1230922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আজকের পাঠ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637692" y="2872154"/>
            <a:ext cx="6916616" cy="2239108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 (Memory)</a:t>
            </a:r>
            <a:endParaRPr lang="en-US" sz="8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258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232031" y="762002"/>
            <a:ext cx="3247291" cy="1230922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শিখন ফল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822937" y="2133599"/>
            <a:ext cx="8065477" cy="4161693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স্মৃতির সংজ্ঞা বলতে পারবে।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স্মৃতির প্রকার বর্ণনা করতে পারবে।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স্মৃতির শর্ত ব্যাখ্যা করতে পারবে।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স্মৃতির পরিমাপ বিশ্লেষন করতে পারবে।</a:t>
            </a:r>
            <a:endParaRPr lang="en-US" sz="4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014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016368" y="1043355"/>
            <a:ext cx="8065477" cy="5275383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স্মৃতির </a:t>
            </a:r>
            <a:r>
              <a:rPr lang="bn-BD" sz="4800" b="1" u="sng" dirty="0" smtClean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সংজ্ঞাঃ</a:t>
            </a:r>
            <a:r>
              <a:rPr lang="bn-BD" sz="4800" b="1" dirty="0" smtClean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অতীত অভিজ্ঞতা যথা সম্ভব অবিকল ভাবে পূনরুৎপাদন করার ক্ষমতাকে স্মৃতি বলে।</a:t>
            </a:r>
          </a:p>
          <a:p>
            <a:pPr algn="ctr"/>
            <a:endParaRPr lang="bn-BD" sz="36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স্মৃতি=শিক্ষণ-বিস্মৃতি</a:t>
            </a:r>
            <a:endParaRPr lang="en-US" sz="48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149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40522" y="656492"/>
            <a:ext cx="8065477" cy="5849816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 তিন প্রকারঃ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bn-BD" sz="44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সংবেদী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bn-BD" sz="44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স্বল্পস্থায়ী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bn-BD" sz="44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দীর্ঘস্থায়ী</a:t>
            </a:r>
          </a:p>
        </p:txBody>
      </p:sp>
    </p:spTree>
    <p:extLst>
      <p:ext uri="{BB962C8B-B14F-4D97-AF65-F5344CB8AC3E}">
        <p14:creationId xmlns:p14="http://schemas.microsoft.com/office/powerpoint/2010/main" xmlns="" val="4012865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33755" y="468925"/>
            <a:ext cx="11347937" cy="5791198"/>
            <a:chOff x="433755" y="468925"/>
            <a:chExt cx="11347937" cy="579119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13384" y="1852245"/>
              <a:ext cx="3364523" cy="321212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33755" y="1852246"/>
              <a:ext cx="3552091" cy="321212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405446" y="1852245"/>
              <a:ext cx="3376246" cy="3212123"/>
            </a:xfrm>
            <a:prstGeom prst="rect">
              <a:avLst/>
            </a:prstGeom>
          </p:spPr>
        </p:pic>
        <p:sp>
          <p:nvSpPr>
            <p:cNvPr id="9" name="Down Arrow Callout 8"/>
            <p:cNvSpPr/>
            <p:nvPr/>
          </p:nvSpPr>
          <p:spPr>
            <a:xfrm>
              <a:off x="4220308" y="468925"/>
              <a:ext cx="4009292" cy="1230922"/>
            </a:xfrm>
            <a:prstGeom prst="downArrowCallou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solidFill>
                    <a:schemeClr val="tx1"/>
                  </a:solidFill>
                  <a:latin typeface="Script MT Bold" panose="03040602040607080904" pitchFamily="66" charset="0"/>
                  <a:cs typeface="NikoshBAN" panose="02000000000000000000" pitchFamily="2" charset="0"/>
                </a:rPr>
                <a:t>স্মৃতির</a:t>
              </a:r>
              <a:r>
                <a:rPr lang="en-US" sz="6000" b="1" dirty="0" smtClean="0">
                  <a:solidFill>
                    <a:schemeClr val="tx1"/>
                  </a:solidFill>
                  <a:latin typeface="Script MT Bold" panose="03040602040607080904" pitchFamily="66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tx1"/>
                  </a:solidFill>
                  <a:latin typeface="Script MT Bold" panose="03040602040607080904" pitchFamily="66" charset="0"/>
                  <a:cs typeface="NikoshBAN" panose="02000000000000000000" pitchFamily="2" charset="0"/>
                </a:rPr>
                <a:t>শর্ত</a:t>
              </a:r>
              <a:endParaRPr lang="en-US" sz="6000" b="1" dirty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1" y="5580185"/>
              <a:ext cx="2461844" cy="656492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গ্রহণ</a:t>
              </a:r>
              <a:endPara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80085" y="5627077"/>
              <a:ext cx="2889738" cy="633046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প্রয়োগ</a:t>
              </a:r>
              <a:endPara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27831" y="5603631"/>
              <a:ext cx="2731476" cy="656492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প্রকাশ</a:t>
              </a:r>
              <a:endPara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29998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60431" y="797170"/>
            <a:ext cx="6729045" cy="5709138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স্মৃতির </a:t>
            </a:r>
            <a:r>
              <a:rPr lang="bn-BD" sz="4800" b="1" u="sng" dirty="0" smtClean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শর্ত পাঁচটিঃ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2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শিক্ষণ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2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সংরক্ষণ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2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পূনরুদ্রেক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2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প্রত্যাভিজ্ঞা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32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       সথান- কাল নির্দেশ</a:t>
            </a:r>
          </a:p>
        </p:txBody>
      </p:sp>
    </p:spTree>
    <p:extLst>
      <p:ext uri="{BB962C8B-B14F-4D97-AF65-F5344CB8AC3E}">
        <p14:creationId xmlns:p14="http://schemas.microsoft.com/office/powerpoint/2010/main" xmlns="" val="10655987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194</Words>
  <Application>Microsoft Office PowerPoint</Application>
  <PresentationFormat>Custom</PresentationFormat>
  <Paragraphs>80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71</cp:revision>
  <dcterms:created xsi:type="dcterms:W3CDTF">2020-09-23T13:35:20Z</dcterms:created>
  <dcterms:modified xsi:type="dcterms:W3CDTF">2020-10-15T15:46:26Z</dcterms:modified>
</cp:coreProperties>
</file>