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6"/>
  </p:notesMasterIdLst>
  <p:sldIdLst>
    <p:sldId id="310" r:id="rId2"/>
    <p:sldId id="309" r:id="rId3"/>
    <p:sldId id="294" r:id="rId4"/>
    <p:sldId id="303" r:id="rId5"/>
    <p:sldId id="302" r:id="rId6"/>
    <p:sldId id="315" r:id="rId7"/>
    <p:sldId id="304" r:id="rId8"/>
    <p:sldId id="298" r:id="rId9"/>
    <p:sldId id="295" r:id="rId10"/>
    <p:sldId id="266" r:id="rId11"/>
    <p:sldId id="314" r:id="rId12"/>
    <p:sldId id="313" r:id="rId13"/>
    <p:sldId id="311" r:id="rId14"/>
    <p:sldId id="31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08" y="4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04A34-D3EA-4F2E-8FDC-5DCAE40CF006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75649-71DB-469B-998C-B664CF0F29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6919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sz="1200" dirty="0" smtClean="0">
                <a:latin typeface="SolaimanLipi" panose="03000600000000000000" pitchFamily="66" charset="0"/>
                <a:cs typeface="SolaimanLipi" panose="03000600000000000000" pitchFamily="66" charset="0"/>
                <a:sym typeface="Webdings"/>
              </a:rPr>
              <a:t>কার্বন দণ্ডটির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75649-71DB-469B-998C-B664CF0F291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75649-71DB-469B-998C-B664CF0F291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10065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643BD2A-EB19-43D7-AB35-15625E39ED75}" type="datetimeFigureOut">
              <a:rPr lang="en-US" smtClean="0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61AFCD5-5195-4D3C-9604-8F0260BFA9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699CB88-5E1A-4FAC-892A-60949ACB1F6F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40AD147-95CE-45FC-8682-A0E0E8BE536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934755" y="69735"/>
            <a:ext cx="10103732" cy="77338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3C3BC8C-47B6-4D36-B8E8-0252380C6404}"/>
              </a:ext>
            </a:extLst>
          </p:cNvPr>
          <p:cNvSpPr txBox="1"/>
          <p:nvPr userDrawn="1"/>
        </p:nvSpPr>
        <p:spPr>
          <a:xfrm>
            <a:off x="520726" y="6149968"/>
            <a:ext cx="11150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latin typeface="Book Antiqua" panose="02040602050305030304" pitchFamily="18" charset="0"/>
              </a:rPr>
              <a:t>Barajan</a:t>
            </a:r>
            <a:r>
              <a:rPr lang="en-US" sz="1400" baseline="0" dirty="0" smtClean="0">
                <a:latin typeface="Book Antiqua" panose="02040602050305030304" pitchFamily="18" charset="0"/>
              </a:rPr>
              <a:t> S C</a:t>
            </a:r>
            <a:r>
              <a:rPr lang="en-US" sz="1400" dirty="0" smtClean="0">
                <a:latin typeface="Book Antiqua" panose="02040602050305030304" pitchFamily="18" charset="0"/>
              </a:rPr>
              <a:t> </a:t>
            </a:r>
            <a:r>
              <a:rPr lang="en-US" sz="1400" dirty="0">
                <a:latin typeface="Book Antiqua" panose="02040602050305030304" pitchFamily="18" charset="0"/>
              </a:rPr>
              <a:t>High School, Kaliganj, </a:t>
            </a:r>
            <a:r>
              <a:rPr lang="en-US" sz="1400" dirty="0" err="1" smtClean="0">
                <a:latin typeface="Book Antiqua" panose="02040602050305030304" pitchFamily="18" charset="0"/>
              </a:rPr>
              <a:t>Lalmonirhat,Assistant</a:t>
            </a:r>
            <a:r>
              <a:rPr lang="en-US" sz="1400" baseline="0" dirty="0" smtClean="0">
                <a:latin typeface="Book Antiqua" panose="02040602050305030304" pitchFamily="18" charset="0"/>
              </a:rPr>
              <a:t> </a:t>
            </a:r>
            <a:r>
              <a:rPr lang="en-US" sz="1400" baseline="0" dirty="0" err="1" smtClean="0">
                <a:latin typeface="Book Antiqua" panose="02040602050305030304" pitchFamily="18" charset="0"/>
              </a:rPr>
              <a:t>Teacher,</a:t>
            </a:r>
            <a:r>
              <a:rPr lang="en-US" sz="1400" dirty="0" err="1" smtClean="0">
                <a:latin typeface="Book Antiqua" panose="02040602050305030304" pitchFamily="18" charset="0"/>
              </a:rPr>
              <a:t>Gobinda</a:t>
            </a:r>
            <a:r>
              <a:rPr lang="en-US" sz="1400" baseline="0" dirty="0" smtClean="0">
                <a:latin typeface="Book Antiqua" panose="02040602050305030304" pitchFamily="18" charset="0"/>
              </a:rPr>
              <a:t> Chandra </a:t>
            </a:r>
            <a:r>
              <a:rPr lang="en-US" sz="1400" baseline="0" dirty="0" err="1" smtClean="0">
                <a:latin typeface="Book Antiqua" panose="02040602050305030304" pitchFamily="18" charset="0"/>
              </a:rPr>
              <a:t>Chandra</a:t>
            </a:r>
            <a:endParaRPr lang="en-US" sz="1400" dirty="0">
              <a:latin typeface="Book Antiqua" panose="0204060205030503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38162AF-3AD0-429D-966E-7325EFC7ED7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143760" y="6710927"/>
            <a:ext cx="10103732" cy="77338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slow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CREATIVE%20ZONE\Downloads\How%20do%20Batteries%20Work%20(With%20Narration)%20-%20Mocomi%20Kids%5b1%5d.mp4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275167" y="219076"/>
            <a:ext cx="11696439" cy="14462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8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E:\Images\Gif\battery_animation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217" y="1584724"/>
            <a:ext cx="11718389" cy="527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edg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74189" y="275862"/>
            <a:ext cx="2786340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  <a:sym typeface="Webdings"/>
              </a:rPr>
              <a:t>একক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Up Arrow Callout 8"/>
          <p:cNvSpPr/>
          <p:nvPr/>
        </p:nvSpPr>
        <p:spPr>
          <a:xfrm>
            <a:off x="532264" y="1291525"/>
            <a:ext cx="10931856" cy="4495126"/>
          </a:xfrm>
          <a:prstGeom prst="upArrowCallou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94228" y="3291839"/>
            <a:ext cx="71604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bn-IN" sz="5400" dirty="0" smtClean="0">
                <a:latin typeface="NikoshBAN" pitchFamily="2" charset="0"/>
                <a:cs typeface="NikoshBAN" pitchFamily="2" charset="0"/>
                <a:sym typeface="Webdings"/>
              </a:rPr>
              <a:t> ড্রাইসে</a:t>
            </a:r>
            <a:r>
              <a:rPr lang="bn-BD" sz="5400" dirty="0" smtClean="0">
                <a:latin typeface="NikoshBAN" pitchFamily="2" charset="0"/>
                <a:cs typeface="NikoshBAN" pitchFamily="2" charset="0"/>
                <a:sym typeface="Webdings"/>
              </a:rPr>
              <a:t>লের বিভিন্ন অংশ চিহ্নিত কর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dricell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4684" y="3046754"/>
            <a:ext cx="2342344" cy="258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8085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1867" y="354013"/>
            <a:ext cx="3232151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77538" y="1760441"/>
            <a:ext cx="7425267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600" dirty="0" smtClean="0">
                <a:latin typeface="NikoshBAN" pitchFamily="2" charset="0"/>
                <a:cs typeface="NikoshBAN" pitchFamily="2" charset="0"/>
                <a:sym typeface="Webdings"/>
              </a:rPr>
              <a:t>ড্রাইসে</a:t>
            </a:r>
            <a:r>
              <a:rPr lang="bn-BD" sz="3600" dirty="0" smtClean="0">
                <a:latin typeface="NikoshBAN" pitchFamily="2" charset="0"/>
                <a:cs typeface="NikoshBAN" pitchFamily="2" charset="0"/>
                <a:sym typeface="Webdings"/>
              </a:rPr>
              <a:t>লের ৫ টি ব্যবহার লিখ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ricel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78147" y="2671761"/>
            <a:ext cx="8189742" cy="409487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83567" y="395288"/>
            <a:ext cx="2754858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মূল্যায়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ণ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6467" y="1741492"/>
            <a:ext cx="9048751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Webdings"/>
              </a:rPr>
              <a:t>অ্যামোনিয়াম ক্লোরাইড এর সংকেত কী?</a:t>
            </a:r>
            <a:endParaRPr lang="bn-BD" sz="2800" dirty="0" smtClean="0">
              <a:latin typeface="NikoshBAN" pitchFamily="2" charset="0"/>
              <a:cs typeface="NikoshBAN" pitchFamily="2" charset="0"/>
              <a:sym typeface="Webding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9533" y="3114675"/>
            <a:ext cx="103886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IN" sz="2800" dirty="0" smtClean="0">
                <a:latin typeface="NikoshBAN" pitchFamily="2" charset="0"/>
                <a:cs typeface="NikoshBAN" pitchFamily="2" charset="0"/>
                <a:sym typeface="Webdings"/>
              </a:rPr>
              <a:t>লেই কী?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6821" y="4258582"/>
            <a:ext cx="10475642" cy="13849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Webdings"/>
              </a:rPr>
              <a:t>শুষ্ক কোষে ধনাত্মক তড়িৎদ্বার হিসাবে কোনটি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  <a:sym typeface="Webdings"/>
              </a:rPr>
              <a:t>    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Webdings"/>
              </a:rPr>
              <a:t>কাজ করে?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very good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3000" y="312738"/>
            <a:ext cx="4699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69263" y="2657354"/>
            <a:ext cx="5511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(NH</a:t>
            </a:r>
            <a:r>
              <a:rPr lang="en-US" sz="2800" baseline="-25000" dirty="0" smtClean="0">
                <a:latin typeface="NikoshBAN" pitchFamily="2" charset="0"/>
                <a:cs typeface="NikoshBAN" pitchFamily="2" charset="0"/>
              </a:rPr>
              <a:t>4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Cl)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6184" y="3695237"/>
            <a:ext cx="58930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MnO</a:t>
            </a:r>
            <a:r>
              <a:rPr lang="en-US" sz="3200" baseline="-25000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baseline="-25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পানির মিশ্রি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ণই হচ্ছে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লেই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87723" y="5625100"/>
            <a:ext cx="50651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Webdings"/>
              </a:rPr>
              <a:t>কার্বন দণ্ড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/>
          </p:cNvPicPr>
          <p:nvPr/>
        </p:nvPicPr>
        <p:blipFill>
          <a:blip r:embed="rId2" cstate="print"/>
          <a:srcRect b="17850"/>
          <a:stretch>
            <a:fillRect/>
          </a:stretch>
        </p:blipFill>
        <p:spPr bwMode="auto">
          <a:xfrm>
            <a:off x="1835151" y="333376"/>
            <a:ext cx="8955616" cy="48561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2720699" y="0"/>
            <a:ext cx="6633633" cy="13234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bn-BD" sz="8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118" y="5392739"/>
            <a:ext cx="11093449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একটি পুরাতন ব্যাটারী ভেঙ্গে এর মধ্যে বিদ্যমান উপাদান গুলোর তালিকা প্রস্তুত কর?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28600"/>
            <a:ext cx="11887200" cy="1446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rgbClr val="66FF33"/>
            </a:solidFill>
          </a:ln>
          <a:scene3d>
            <a:camera prst="orthographicFront"/>
            <a:lightRig rig="threePt" dir="t"/>
          </a:scene3d>
          <a:sp3d extrusionH="330200" contourW="215900">
            <a:bevelT w="2108200" h="1054100" prst="relaxedInset"/>
            <a:bevelB w="2108200" h="1054100" prst="relaxedInset"/>
            <a:extrusionClr>
              <a:srgbClr val="FFC000"/>
            </a:extrusionClr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good by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676400"/>
            <a:ext cx="118872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739611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10744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buFont typeface="Wingdings 2" pitchFamily="18" charset="2"/>
              <a:buNone/>
              <a:defRPr/>
            </a:pPr>
            <a:r>
              <a:rPr lang="en-US" u="sng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Font typeface="Wingdings 2" pitchFamily="18" charset="2"/>
              <a:buNone/>
              <a:defRPr/>
            </a:pPr>
            <a:endParaRPr lang="bn-BD" u="sng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Font typeface="Wingdings" pitchFamily="2" charset="2"/>
              <a:buChar char="§"/>
              <a:defRPr/>
            </a:pPr>
            <a:endParaRPr lang="bn-BD" u="sng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 2" pitchFamily="18" charset="2"/>
              <a:buNone/>
              <a:defRPr/>
            </a:pPr>
            <a:endParaRPr lang="bn-BD" u="sng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0" y="1676401"/>
            <a:ext cx="5689600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  <a:defRPr/>
            </a:pP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222" name="Picture 1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7065" y="1735797"/>
            <a:ext cx="2303488" cy="2076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307102" y="6175717"/>
            <a:ext cx="8018584" cy="4360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38" y="1631852"/>
            <a:ext cx="2786743" cy="1791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59655" y="3798277"/>
            <a:ext cx="512064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Md. Mansur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Hoshain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Lecturer, English</a:t>
            </a:r>
          </a:p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Khatia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Bondan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Fazil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Madrasa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Gazipur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Sadar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Gazipur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Email: tusardada@gmail.com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85206" y="3770142"/>
            <a:ext cx="55239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শ্রেণিঃ 8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ম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৮ম</a:t>
            </a:r>
          </a:p>
        </p:txBody>
      </p:sp>
    </p:spTree>
  </p:cSld>
  <p:clrMapOvr>
    <a:masterClrMapping/>
  </p:clrMapOvr>
  <p:transition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42432" y="438840"/>
            <a:ext cx="2905150" cy="76944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bn-BD" sz="4400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bn-IN" sz="4400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লক্ষ কর</a:t>
            </a:r>
            <a:endParaRPr lang="en-US" sz="4400" dirty="0">
              <a:solidFill>
                <a:schemeClr val="accent5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dricell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61846" y="2023988"/>
            <a:ext cx="5219113" cy="30685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65231" y="5331655"/>
            <a:ext cx="3488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ছবিগুলো কিসের?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6774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49750" y="321940"/>
            <a:ext cx="3465450" cy="110799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শুষ্ক কোষ  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50831" y="6133514"/>
            <a:ext cx="7849772" cy="422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dricell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77440" y="1589649"/>
            <a:ext cx="6485206" cy="398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4057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4911" y="480013"/>
            <a:ext cx="11029071" cy="403187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IN" sz="3600" dirty="0" smtClean="0">
                <a:solidFill>
                  <a:schemeClr val="tx1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...</a:t>
            </a:r>
            <a:endParaRPr lang="en-US" sz="3600" dirty="0" smtClean="0">
              <a:solidFill>
                <a:schemeClr val="tx1"/>
              </a:solidFill>
              <a:latin typeface="SolaimanLipi" panose="03000600000000000000" pitchFamily="66" charset="0"/>
              <a:cs typeface="SolaimanLipi" panose="03000600000000000000" pitchFamily="66" charset="0"/>
            </a:endParaRPr>
          </a:p>
          <a:p>
            <a:endParaRPr lang="en-US" sz="4000" dirty="0" smtClean="0">
              <a:solidFill>
                <a:schemeClr val="tx1"/>
              </a:solidFill>
              <a:latin typeface="SolaimanLipi" panose="03000600000000000000" pitchFamily="66" charset="0"/>
              <a:cs typeface="SolaimanLipi" panose="03000600000000000000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শুষ্ক কোষ </a:t>
            </a:r>
            <a:r>
              <a:rPr lang="bn-IN" sz="4000" dirty="0" smtClean="0">
                <a:latin typeface="NikoshBAN" pitchFamily="2" charset="0"/>
                <a:cs typeface="NikoshBAN" pitchFamily="2" charset="0"/>
                <a:sym typeface="Webdings"/>
              </a:rPr>
              <a:t>সম্পর্কে </a:t>
            </a:r>
            <a:r>
              <a:rPr lang="bn-BD" sz="4000" dirty="0" smtClean="0">
                <a:latin typeface="NikoshBAN" pitchFamily="2" charset="0"/>
                <a:cs typeface="NikoshBAN" pitchFamily="2" charset="0"/>
                <a:sym typeface="Webdings"/>
              </a:rPr>
              <a:t>বলতে পারবে;  </a:t>
            </a:r>
            <a:endParaRPr lang="en-US" sz="4000" dirty="0" smtClean="0">
              <a:latin typeface="NikoshBAN" pitchFamily="2" charset="0"/>
              <a:cs typeface="NikoshBAN" pitchFamily="2" charset="0"/>
              <a:sym typeface="Webdings"/>
            </a:endParaRPr>
          </a:p>
          <a:p>
            <a:pPr>
              <a:buFont typeface="Wingdings" pitchFamily="2" charset="2"/>
              <a:buChar char="Ø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শুষ্ক কোষ</a:t>
            </a:r>
            <a:r>
              <a:rPr lang="bn-IN" sz="4000" dirty="0" smtClean="0">
                <a:latin typeface="NikoshBAN" pitchFamily="2" charset="0"/>
                <a:cs typeface="NikoshBAN" pitchFamily="2" charset="0"/>
                <a:sym typeface="Webdings"/>
              </a:rPr>
              <a:t> তৈরি করার </a:t>
            </a:r>
            <a:r>
              <a:rPr lang="bn-BD" sz="4000" dirty="0" smtClean="0">
                <a:latin typeface="NikoshBAN" pitchFamily="2" charset="0"/>
                <a:cs typeface="NikoshBAN" pitchFamily="2" charset="0"/>
                <a:sym typeface="Webdings"/>
              </a:rPr>
              <a:t>উপকরণ</a:t>
            </a:r>
            <a:r>
              <a:rPr lang="bn-IN" sz="40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  <a:sym typeface="Webdings"/>
              </a:rPr>
              <a:t>ব্যাখ্যা</a:t>
            </a:r>
            <a:r>
              <a:rPr lang="bn-IN" sz="40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  <a:sym typeface="Webdings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  <a:sym typeface="Webdings"/>
              </a:rPr>
              <a:t>পারবে</a:t>
            </a:r>
            <a:r>
              <a:rPr lang="bn-IN" sz="4000" dirty="0" smtClean="0">
                <a:latin typeface="NikoshBAN" pitchFamily="2" charset="0"/>
                <a:cs typeface="NikoshBAN" pitchFamily="2" charset="0"/>
                <a:sym typeface="Webdings"/>
              </a:rPr>
              <a:t>; </a:t>
            </a:r>
            <a:r>
              <a:rPr lang="bn-BD" sz="4000" dirty="0" smtClean="0">
                <a:latin typeface="NikoshBAN" pitchFamily="2" charset="0"/>
                <a:cs typeface="NikoshBAN" pitchFamily="2" charset="0"/>
                <a:sym typeface="Webdings"/>
              </a:rPr>
              <a:t> 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IN" sz="4000" dirty="0" smtClean="0">
                <a:latin typeface="NikoshBAN" pitchFamily="2" charset="0"/>
                <a:cs typeface="NikoshBAN" pitchFamily="2" charset="0"/>
                <a:sym typeface="Webdings"/>
              </a:rPr>
              <a:t>শুষ্ক কোষ </a:t>
            </a:r>
            <a:r>
              <a:rPr lang="bn-BD" sz="4000" dirty="0" smtClean="0">
                <a:latin typeface="NikoshBAN" pitchFamily="2" charset="0"/>
                <a:cs typeface="NikoshBAN" pitchFamily="2" charset="0"/>
                <a:sym typeface="Webdings"/>
              </a:rPr>
              <a:t>তৈরির ধাপ </a:t>
            </a:r>
            <a:r>
              <a:rPr lang="bn-IN" sz="4000" dirty="0" smtClean="0">
                <a:latin typeface="NikoshBAN" pitchFamily="2" charset="0"/>
                <a:cs typeface="NikoshBAN" pitchFamily="2" charset="0"/>
                <a:sym typeface="Webdings"/>
              </a:rPr>
              <a:t>বর্ণনা 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  <a:sym typeface="Webdings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sym typeface="Webdings"/>
              </a:rPr>
              <a:t>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1314" y="6139543"/>
            <a:ext cx="75909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68769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4234" y="274638"/>
            <a:ext cx="10508566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চলো একটি ভিডিও দেখিঃ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How do Batteries Work (With Narration) - Mocomi Kids[1]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572000" y="22860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ransition>
    <p:pull dir="d"/>
    <p:sndAc>
      <p:stSnd>
        <p:snd r:embed="rId3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678803" y="3413082"/>
            <a:ext cx="1835956" cy="1997859"/>
            <a:chOff x="7610391" y="1292180"/>
            <a:chExt cx="1524000" cy="1997859"/>
          </a:xfrm>
        </p:grpSpPr>
        <p:pic>
          <p:nvPicPr>
            <p:cNvPr id="5" name="Picture 2" descr="E:\Images\Science\zinc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0391" y="1292180"/>
              <a:ext cx="15240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8195746" y="2705264"/>
              <a:ext cx="56578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200" dirty="0">
                  <a:latin typeface="NikoshBAN" pitchFamily="2" charset="0"/>
                  <a:cs typeface="NikoshBAN" pitchFamily="2" charset="0"/>
                </a:rPr>
                <a:t>দস্তা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407349" y="1094110"/>
            <a:ext cx="3525093" cy="2142125"/>
            <a:chOff x="5914182" y="4062499"/>
            <a:chExt cx="3048001" cy="2053428"/>
          </a:xfrm>
        </p:grpSpPr>
        <p:pic>
          <p:nvPicPr>
            <p:cNvPr id="8" name="Picture 3" descr="E:\Images\Science\NH4Cl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5013" y="4062499"/>
              <a:ext cx="1419558" cy="14195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914182" y="5496358"/>
              <a:ext cx="3048001" cy="6195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অ্যামোনিয়াম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ক্লোরাইড</a:t>
              </a:r>
            </a:p>
            <a:p>
              <a:pPr algn="ctr"/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(NH</a:t>
              </a:r>
              <a:r>
                <a:rPr lang="en-US" baseline="-25000" dirty="0" smtClean="0">
                  <a:latin typeface="NikoshBAN" pitchFamily="2" charset="0"/>
                  <a:cs typeface="NikoshBAN" pitchFamily="2" charset="0"/>
                </a:rPr>
                <a:t>4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Cl)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429036" y="990600"/>
            <a:ext cx="2179320" cy="2352379"/>
            <a:chOff x="3200400" y="1552748"/>
            <a:chExt cx="1981200" cy="2026182"/>
          </a:xfrm>
        </p:grpSpPr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1552748"/>
              <a:ext cx="1981200" cy="162595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3283614" y="3075244"/>
              <a:ext cx="1645555" cy="5036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200" dirty="0">
                  <a:latin typeface="NikoshBAN" pitchFamily="2" charset="0"/>
                  <a:cs typeface="NikoshBAN" pitchFamily="2" charset="0"/>
                </a:rPr>
                <a:t>কয়লার গুড়া 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7200" y="3610143"/>
            <a:ext cx="2849612" cy="2825127"/>
            <a:chOff x="2514600" y="3781678"/>
            <a:chExt cx="2590557" cy="2825127"/>
          </a:xfrm>
        </p:grpSpPr>
        <p:pic>
          <p:nvPicPr>
            <p:cNvPr id="14" name="Picture 6" descr="E:\Images\Science\MnO2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3957" y="3781678"/>
              <a:ext cx="1981200" cy="19812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2514600" y="5652698"/>
              <a:ext cx="2562183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2800" dirty="0">
                  <a:latin typeface="NikoshBAN" pitchFamily="2" charset="0"/>
                  <a:cs typeface="NikoshBAN" pitchFamily="2" charset="0"/>
                </a:rPr>
                <a:t>ম্যাংগানিজ ডাই 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অক্সাইড</a:t>
              </a:r>
              <a:endParaRPr lang="en-US" sz="28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MnO</a:t>
              </a:r>
              <a:r>
                <a:rPr lang="en-US" sz="2800" baseline="-25000" dirty="0" smtClean="0">
                  <a:latin typeface="NikoshBAN" pitchFamily="2" charset="0"/>
                  <a:cs typeface="NikoshBAN" pitchFamily="2" charset="0"/>
                </a:rPr>
                <a:t>2</a:t>
              </a:r>
              <a:r>
                <a:rPr lang="en-US" sz="2800" baseline="300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baseline="-250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6" name="Picture 2" descr="http://www.energybandgap.com/wp-content/uploads/2011/06/double-a-battery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941" r="34118"/>
          <a:stretch/>
        </p:blipFill>
        <p:spPr bwMode="auto">
          <a:xfrm>
            <a:off x="692546" y="990600"/>
            <a:ext cx="981424" cy="214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256529" y="405825"/>
            <a:ext cx="7351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ড্রাইসেল তৈরি করতে যা প্রয়োজন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198" y="3555815"/>
            <a:ext cx="1509889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ight Arrow 18"/>
          <p:cNvSpPr/>
          <p:nvPr/>
        </p:nvSpPr>
        <p:spPr>
          <a:xfrm>
            <a:off x="2006221" y="146673"/>
            <a:ext cx="5868537" cy="1108921"/>
          </a:xfrm>
          <a:prstGeom prst="rightArrow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208628" y="6161649"/>
            <a:ext cx="7835704" cy="393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768948" y="5711482"/>
            <a:ext cx="1899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কার্বন দন্ড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1498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Stored Data 25"/>
          <p:cNvSpPr/>
          <p:nvPr/>
        </p:nvSpPr>
        <p:spPr>
          <a:xfrm rot="16200000">
            <a:off x="161046" y="2904240"/>
            <a:ext cx="2666998" cy="2192521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136"/>
              <a:gd name="connsiteX1" fmla="*/ 10000 w 10000"/>
              <a:gd name="connsiteY1" fmla="*/ 0 h 10136"/>
              <a:gd name="connsiteX2" fmla="*/ 8333 w 10000"/>
              <a:gd name="connsiteY2" fmla="*/ 5000 h 10136"/>
              <a:gd name="connsiteX3" fmla="*/ 10000 w 10000"/>
              <a:gd name="connsiteY3" fmla="*/ 10000 h 10136"/>
              <a:gd name="connsiteX4" fmla="*/ 1525 w 10000"/>
              <a:gd name="connsiteY4" fmla="*/ 10136 h 10136"/>
              <a:gd name="connsiteX5" fmla="*/ 0 w 10000"/>
              <a:gd name="connsiteY5" fmla="*/ 5000 h 10136"/>
              <a:gd name="connsiteX6" fmla="*/ 1667 w 10000"/>
              <a:gd name="connsiteY6" fmla="*/ 0 h 10136"/>
              <a:gd name="connsiteX0" fmla="*/ 1525 w 10000"/>
              <a:gd name="connsiteY0" fmla="*/ 0 h 10204"/>
              <a:gd name="connsiteX1" fmla="*/ 10000 w 10000"/>
              <a:gd name="connsiteY1" fmla="*/ 68 h 10204"/>
              <a:gd name="connsiteX2" fmla="*/ 8333 w 10000"/>
              <a:gd name="connsiteY2" fmla="*/ 5068 h 10204"/>
              <a:gd name="connsiteX3" fmla="*/ 10000 w 10000"/>
              <a:gd name="connsiteY3" fmla="*/ 10068 h 10204"/>
              <a:gd name="connsiteX4" fmla="*/ 1525 w 10000"/>
              <a:gd name="connsiteY4" fmla="*/ 10204 h 10204"/>
              <a:gd name="connsiteX5" fmla="*/ 0 w 10000"/>
              <a:gd name="connsiteY5" fmla="*/ 5068 h 10204"/>
              <a:gd name="connsiteX6" fmla="*/ 1525 w 10000"/>
              <a:gd name="connsiteY6" fmla="*/ 0 h 10204"/>
              <a:gd name="connsiteX0" fmla="*/ 1525 w 10000"/>
              <a:gd name="connsiteY0" fmla="*/ 0 h 10136"/>
              <a:gd name="connsiteX1" fmla="*/ 10000 w 10000"/>
              <a:gd name="connsiteY1" fmla="*/ 68 h 10136"/>
              <a:gd name="connsiteX2" fmla="*/ 8333 w 10000"/>
              <a:gd name="connsiteY2" fmla="*/ 5068 h 10136"/>
              <a:gd name="connsiteX3" fmla="*/ 10000 w 10000"/>
              <a:gd name="connsiteY3" fmla="*/ 10068 h 10136"/>
              <a:gd name="connsiteX4" fmla="*/ 1383 w 10000"/>
              <a:gd name="connsiteY4" fmla="*/ 10136 h 10136"/>
              <a:gd name="connsiteX5" fmla="*/ 0 w 10000"/>
              <a:gd name="connsiteY5" fmla="*/ 5068 h 10136"/>
              <a:gd name="connsiteX6" fmla="*/ 1525 w 10000"/>
              <a:gd name="connsiteY6" fmla="*/ 0 h 10136"/>
              <a:gd name="connsiteX0" fmla="*/ 1530 w 10005"/>
              <a:gd name="connsiteY0" fmla="*/ 0 h 10136"/>
              <a:gd name="connsiteX1" fmla="*/ 10005 w 10005"/>
              <a:gd name="connsiteY1" fmla="*/ 68 h 10136"/>
              <a:gd name="connsiteX2" fmla="*/ 8338 w 10005"/>
              <a:gd name="connsiteY2" fmla="*/ 5068 h 10136"/>
              <a:gd name="connsiteX3" fmla="*/ 10005 w 10005"/>
              <a:gd name="connsiteY3" fmla="*/ 10068 h 10136"/>
              <a:gd name="connsiteX4" fmla="*/ 1198 w 10005"/>
              <a:gd name="connsiteY4" fmla="*/ 10136 h 10136"/>
              <a:gd name="connsiteX5" fmla="*/ 5 w 10005"/>
              <a:gd name="connsiteY5" fmla="*/ 5068 h 10136"/>
              <a:gd name="connsiteX6" fmla="*/ 1530 w 10005"/>
              <a:gd name="connsiteY6" fmla="*/ 0 h 10136"/>
              <a:gd name="connsiteX0" fmla="*/ 1337 w 10002"/>
              <a:gd name="connsiteY0" fmla="*/ 0 h 10204"/>
              <a:gd name="connsiteX1" fmla="*/ 10002 w 10002"/>
              <a:gd name="connsiteY1" fmla="*/ 136 h 10204"/>
              <a:gd name="connsiteX2" fmla="*/ 8335 w 10002"/>
              <a:gd name="connsiteY2" fmla="*/ 5136 h 10204"/>
              <a:gd name="connsiteX3" fmla="*/ 10002 w 10002"/>
              <a:gd name="connsiteY3" fmla="*/ 10136 h 10204"/>
              <a:gd name="connsiteX4" fmla="*/ 1195 w 10002"/>
              <a:gd name="connsiteY4" fmla="*/ 10204 h 10204"/>
              <a:gd name="connsiteX5" fmla="*/ 2 w 10002"/>
              <a:gd name="connsiteY5" fmla="*/ 5136 h 10204"/>
              <a:gd name="connsiteX6" fmla="*/ 1337 w 10002"/>
              <a:gd name="connsiteY6" fmla="*/ 0 h 10204"/>
              <a:gd name="connsiteX0" fmla="*/ 1336 w 10001"/>
              <a:gd name="connsiteY0" fmla="*/ 0 h 10272"/>
              <a:gd name="connsiteX1" fmla="*/ 10001 w 10001"/>
              <a:gd name="connsiteY1" fmla="*/ 136 h 10272"/>
              <a:gd name="connsiteX2" fmla="*/ 8334 w 10001"/>
              <a:gd name="connsiteY2" fmla="*/ 5136 h 10272"/>
              <a:gd name="connsiteX3" fmla="*/ 10001 w 10001"/>
              <a:gd name="connsiteY3" fmla="*/ 10136 h 10272"/>
              <a:gd name="connsiteX4" fmla="*/ 1478 w 10001"/>
              <a:gd name="connsiteY4" fmla="*/ 10272 h 10272"/>
              <a:gd name="connsiteX5" fmla="*/ 1 w 10001"/>
              <a:gd name="connsiteY5" fmla="*/ 5136 h 10272"/>
              <a:gd name="connsiteX6" fmla="*/ 1336 w 10001"/>
              <a:gd name="connsiteY6" fmla="*/ 0 h 10272"/>
              <a:gd name="connsiteX0" fmla="*/ 1336 w 10001"/>
              <a:gd name="connsiteY0" fmla="*/ 0 h 10272"/>
              <a:gd name="connsiteX1" fmla="*/ 10001 w 10001"/>
              <a:gd name="connsiteY1" fmla="*/ 136 h 10272"/>
              <a:gd name="connsiteX2" fmla="*/ 8334 w 10001"/>
              <a:gd name="connsiteY2" fmla="*/ 5136 h 10272"/>
              <a:gd name="connsiteX3" fmla="*/ 10001 w 10001"/>
              <a:gd name="connsiteY3" fmla="*/ 10136 h 10272"/>
              <a:gd name="connsiteX4" fmla="*/ 1383 w 10001"/>
              <a:gd name="connsiteY4" fmla="*/ 10272 h 10272"/>
              <a:gd name="connsiteX5" fmla="*/ 1 w 10001"/>
              <a:gd name="connsiteY5" fmla="*/ 5136 h 10272"/>
              <a:gd name="connsiteX6" fmla="*/ 1336 w 10001"/>
              <a:gd name="connsiteY6" fmla="*/ 0 h 10272"/>
              <a:gd name="connsiteX0" fmla="*/ 1382 w 10000"/>
              <a:gd name="connsiteY0" fmla="*/ 68 h 10136"/>
              <a:gd name="connsiteX1" fmla="*/ 10000 w 10000"/>
              <a:gd name="connsiteY1" fmla="*/ 0 h 10136"/>
              <a:gd name="connsiteX2" fmla="*/ 8333 w 10000"/>
              <a:gd name="connsiteY2" fmla="*/ 5000 h 10136"/>
              <a:gd name="connsiteX3" fmla="*/ 10000 w 10000"/>
              <a:gd name="connsiteY3" fmla="*/ 10000 h 10136"/>
              <a:gd name="connsiteX4" fmla="*/ 1382 w 10000"/>
              <a:gd name="connsiteY4" fmla="*/ 10136 h 10136"/>
              <a:gd name="connsiteX5" fmla="*/ 0 w 10000"/>
              <a:gd name="connsiteY5" fmla="*/ 5000 h 10136"/>
              <a:gd name="connsiteX6" fmla="*/ 1382 w 10000"/>
              <a:gd name="connsiteY6" fmla="*/ 68 h 1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136">
                <a:moveTo>
                  <a:pt x="1382" y="68"/>
                </a:moveTo>
                <a:lnTo>
                  <a:pt x="10000" y="0"/>
                </a:lnTo>
                <a:cubicBezTo>
                  <a:pt x="9079" y="0"/>
                  <a:pt x="8333" y="2239"/>
                  <a:pt x="8333" y="5000"/>
                </a:cubicBezTo>
                <a:cubicBezTo>
                  <a:pt x="8333" y="7761"/>
                  <a:pt x="9079" y="10000"/>
                  <a:pt x="10000" y="10000"/>
                </a:cubicBezTo>
                <a:lnTo>
                  <a:pt x="1382" y="10136"/>
                </a:lnTo>
                <a:cubicBezTo>
                  <a:pt x="461" y="10136"/>
                  <a:pt x="0" y="6678"/>
                  <a:pt x="0" y="5000"/>
                </a:cubicBezTo>
                <a:cubicBezTo>
                  <a:pt x="0" y="3322"/>
                  <a:pt x="461" y="68"/>
                  <a:pt x="1382" y="68"/>
                </a:cubicBezTo>
                <a:close/>
              </a:path>
            </a:pathLst>
          </a:custGeom>
          <a:solidFill>
            <a:schemeClr val="bg1">
              <a:lumMod val="5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n 4"/>
          <p:cNvSpPr/>
          <p:nvPr/>
        </p:nvSpPr>
        <p:spPr>
          <a:xfrm>
            <a:off x="398282" y="2010226"/>
            <a:ext cx="2192517" cy="3323774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32244" y="164812"/>
            <a:ext cx="2279791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  <a:sym typeface="Webdings"/>
              </a:rPr>
              <a:t>কাজের ধারা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80698" y="1627597"/>
            <a:ext cx="7027886" cy="4852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প্রথমে সিলিন্ডার আকৃতির দস্তার চোঙ নাও</a:t>
            </a:r>
            <a:endParaRPr lang="bn-BD" sz="3200" dirty="0" smtClean="0">
              <a:latin typeface="NikoshBAN" pitchFamily="2" charset="0"/>
              <a:cs typeface="NikoshBAN" pitchFamily="2" charset="0"/>
              <a:sym typeface="Webdings"/>
            </a:endParaRPr>
          </a:p>
          <a:p>
            <a:endParaRPr lang="bn-BD" sz="3200" dirty="0" smtClean="0">
              <a:latin typeface="NikoshBAN" pitchFamily="2" charset="0"/>
              <a:cs typeface="NikoshBAN" pitchFamily="2" charset="0"/>
              <a:sym typeface="Webdings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NH</a:t>
            </a:r>
            <a:r>
              <a:rPr lang="en-US" sz="3200" baseline="-25000" dirty="0">
                <a:latin typeface="NikoshBAN" pitchFamily="2" charset="0"/>
                <a:cs typeface="NikoshBAN" pitchFamily="2" charset="0"/>
              </a:rPr>
              <a:t>4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Cl,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কয়লার গুড়া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MnO</a:t>
            </a:r>
            <a:r>
              <a:rPr lang="en-US" sz="3200" baseline="-25000" dirty="0" smtClean="0">
                <a:latin typeface="NikoshBAN" pitchFamily="2" charset="0"/>
                <a:cs typeface="NikoshBAN" pitchFamily="2" charset="0"/>
              </a:rPr>
              <a:t>2</a:t>
            </a:r>
            <a:endParaRPr lang="bn-BD" sz="3200" baseline="-25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পানির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মিশ্রিত লেই/পেস্টটি চোঙটির মধ্যে নাও </a:t>
            </a:r>
            <a:r>
              <a:rPr lang="bn-IN" sz="3200" baseline="-25000" dirty="0">
                <a:latin typeface="NikoshBAN" pitchFamily="2" charset="0"/>
                <a:cs typeface="NikoshBAN" pitchFamily="2" charset="0"/>
              </a:rPr>
              <a:t>  </a:t>
            </a:r>
            <a:endParaRPr lang="bn-BD" sz="3200" baseline="-25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baseline="-250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3200" baseline="-25000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bn-IN" sz="3200" dirty="0">
                <a:latin typeface="NikoshBAN" pitchFamily="2" charset="0"/>
                <a:cs typeface="NikoshBAN" pitchFamily="2" charset="0"/>
                <a:sym typeface="Webdings"/>
              </a:rPr>
              <a:t>তার মধ্যে কার্বন দণ্ডটি এমনভাবে বসাও যাতে দন্ডটি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  <a:sym typeface="Webdings"/>
              </a:rPr>
              <a:t>  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ebdings"/>
              </a:rPr>
              <a:t> 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দস্তার 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Webdings"/>
              </a:rPr>
              <a:t>চোঙটিকে স্পর্শ না করে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।</a:t>
            </a:r>
            <a:endParaRPr lang="bn-BD" sz="3200" dirty="0" smtClean="0">
              <a:latin typeface="NikoshBAN" pitchFamily="2" charset="0"/>
              <a:cs typeface="NikoshBAN" pitchFamily="2" charset="0"/>
              <a:sym typeface="Webdings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মাথায় 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Webdings"/>
              </a:rPr>
              <a:t>ধাতব টুপিটি পরিয়ে দাও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  <p:sp>
        <p:nvSpPr>
          <p:cNvPr id="9" name="Can 8"/>
          <p:cNvSpPr/>
          <p:nvPr/>
        </p:nvSpPr>
        <p:spPr>
          <a:xfrm>
            <a:off x="1189788" y="1717113"/>
            <a:ext cx="533400" cy="2895600"/>
          </a:xfrm>
          <a:prstGeom prst="ca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1458" y="1494559"/>
            <a:ext cx="520700" cy="320163"/>
            <a:chOff x="5562600" y="788108"/>
            <a:chExt cx="838200" cy="381000"/>
          </a:xfrm>
        </p:grpSpPr>
        <p:sp>
          <p:nvSpPr>
            <p:cNvPr id="10" name="Can 9"/>
            <p:cNvSpPr/>
            <p:nvPr/>
          </p:nvSpPr>
          <p:spPr>
            <a:xfrm>
              <a:off x="5562600" y="788108"/>
              <a:ext cx="838200" cy="381000"/>
            </a:xfrm>
            <a:prstGeom prst="can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562600" y="788108"/>
              <a:ext cx="838200" cy="1905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2180492" y="6091311"/>
            <a:ext cx="7849773" cy="4642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4804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Stored Data 23"/>
          <p:cNvSpPr/>
          <p:nvPr/>
        </p:nvSpPr>
        <p:spPr>
          <a:xfrm rot="16200000" flipH="1">
            <a:off x="1605644" y="2732142"/>
            <a:ext cx="3646714" cy="2133601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850 w 10000"/>
              <a:gd name="connsiteY2" fmla="*/ 5136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850 w 10000"/>
              <a:gd name="connsiteY2" fmla="*/ 5136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850 w 10000"/>
              <a:gd name="connsiteY2" fmla="*/ 5136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850 w 10000"/>
              <a:gd name="connsiteY2" fmla="*/ 5136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850 w 10000"/>
              <a:gd name="connsiteY2" fmla="*/ 5136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969 w 10000"/>
              <a:gd name="connsiteY2" fmla="*/ 5136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810 w 10000"/>
              <a:gd name="connsiteY2" fmla="*/ 5136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651 w 10000"/>
              <a:gd name="connsiteY2" fmla="*/ 5204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667" y="0"/>
                </a:moveTo>
                <a:lnTo>
                  <a:pt x="10000" y="0"/>
                </a:lnTo>
                <a:cubicBezTo>
                  <a:pt x="9079" y="0"/>
                  <a:pt x="8650" y="2511"/>
                  <a:pt x="8651" y="5204"/>
                </a:cubicBezTo>
                <a:cubicBezTo>
                  <a:pt x="8652" y="7897"/>
                  <a:pt x="9079" y="10000"/>
                  <a:pt x="10000" y="10000"/>
                </a:cubicBezTo>
                <a:lnTo>
                  <a:pt x="1667" y="10000"/>
                </a:lnTo>
                <a:cubicBezTo>
                  <a:pt x="746" y="10000"/>
                  <a:pt x="0" y="7761"/>
                  <a:pt x="0" y="5000"/>
                </a:cubicBezTo>
                <a:cubicBezTo>
                  <a:pt x="0" y="2239"/>
                  <a:pt x="746" y="0"/>
                  <a:pt x="166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Stored Data 25"/>
          <p:cNvSpPr/>
          <p:nvPr/>
        </p:nvSpPr>
        <p:spPr>
          <a:xfrm rot="16200000" flipH="1">
            <a:off x="1771540" y="2981495"/>
            <a:ext cx="3271393" cy="2162617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136"/>
              <a:gd name="connsiteX1" fmla="*/ 10000 w 10000"/>
              <a:gd name="connsiteY1" fmla="*/ 0 h 10136"/>
              <a:gd name="connsiteX2" fmla="*/ 8333 w 10000"/>
              <a:gd name="connsiteY2" fmla="*/ 5000 h 10136"/>
              <a:gd name="connsiteX3" fmla="*/ 10000 w 10000"/>
              <a:gd name="connsiteY3" fmla="*/ 10000 h 10136"/>
              <a:gd name="connsiteX4" fmla="*/ 1525 w 10000"/>
              <a:gd name="connsiteY4" fmla="*/ 10136 h 10136"/>
              <a:gd name="connsiteX5" fmla="*/ 0 w 10000"/>
              <a:gd name="connsiteY5" fmla="*/ 5000 h 10136"/>
              <a:gd name="connsiteX6" fmla="*/ 1667 w 10000"/>
              <a:gd name="connsiteY6" fmla="*/ 0 h 10136"/>
              <a:gd name="connsiteX0" fmla="*/ 1525 w 10000"/>
              <a:gd name="connsiteY0" fmla="*/ 0 h 10204"/>
              <a:gd name="connsiteX1" fmla="*/ 10000 w 10000"/>
              <a:gd name="connsiteY1" fmla="*/ 68 h 10204"/>
              <a:gd name="connsiteX2" fmla="*/ 8333 w 10000"/>
              <a:gd name="connsiteY2" fmla="*/ 5068 h 10204"/>
              <a:gd name="connsiteX3" fmla="*/ 10000 w 10000"/>
              <a:gd name="connsiteY3" fmla="*/ 10068 h 10204"/>
              <a:gd name="connsiteX4" fmla="*/ 1525 w 10000"/>
              <a:gd name="connsiteY4" fmla="*/ 10204 h 10204"/>
              <a:gd name="connsiteX5" fmla="*/ 0 w 10000"/>
              <a:gd name="connsiteY5" fmla="*/ 5068 h 10204"/>
              <a:gd name="connsiteX6" fmla="*/ 1525 w 10000"/>
              <a:gd name="connsiteY6" fmla="*/ 0 h 10204"/>
              <a:gd name="connsiteX0" fmla="*/ 1525 w 10000"/>
              <a:gd name="connsiteY0" fmla="*/ 0 h 10136"/>
              <a:gd name="connsiteX1" fmla="*/ 10000 w 10000"/>
              <a:gd name="connsiteY1" fmla="*/ 68 h 10136"/>
              <a:gd name="connsiteX2" fmla="*/ 8333 w 10000"/>
              <a:gd name="connsiteY2" fmla="*/ 5068 h 10136"/>
              <a:gd name="connsiteX3" fmla="*/ 10000 w 10000"/>
              <a:gd name="connsiteY3" fmla="*/ 10068 h 10136"/>
              <a:gd name="connsiteX4" fmla="*/ 1383 w 10000"/>
              <a:gd name="connsiteY4" fmla="*/ 10136 h 10136"/>
              <a:gd name="connsiteX5" fmla="*/ 0 w 10000"/>
              <a:gd name="connsiteY5" fmla="*/ 5068 h 10136"/>
              <a:gd name="connsiteX6" fmla="*/ 1525 w 10000"/>
              <a:gd name="connsiteY6" fmla="*/ 0 h 10136"/>
              <a:gd name="connsiteX0" fmla="*/ 1530 w 10005"/>
              <a:gd name="connsiteY0" fmla="*/ 0 h 10136"/>
              <a:gd name="connsiteX1" fmla="*/ 10005 w 10005"/>
              <a:gd name="connsiteY1" fmla="*/ 68 h 10136"/>
              <a:gd name="connsiteX2" fmla="*/ 8338 w 10005"/>
              <a:gd name="connsiteY2" fmla="*/ 5068 h 10136"/>
              <a:gd name="connsiteX3" fmla="*/ 10005 w 10005"/>
              <a:gd name="connsiteY3" fmla="*/ 10068 h 10136"/>
              <a:gd name="connsiteX4" fmla="*/ 1198 w 10005"/>
              <a:gd name="connsiteY4" fmla="*/ 10136 h 10136"/>
              <a:gd name="connsiteX5" fmla="*/ 5 w 10005"/>
              <a:gd name="connsiteY5" fmla="*/ 5068 h 10136"/>
              <a:gd name="connsiteX6" fmla="*/ 1530 w 10005"/>
              <a:gd name="connsiteY6" fmla="*/ 0 h 10136"/>
              <a:gd name="connsiteX0" fmla="*/ 1337 w 10002"/>
              <a:gd name="connsiteY0" fmla="*/ 0 h 10204"/>
              <a:gd name="connsiteX1" fmla="*/ 10002 w 10002"/>
              <a:gd name="connsiteY1" fmla="*/ 136 h 10204"/>
              <a:gd name="connsiteX2" fmla="*/ 8335 w 10002"/>
              <a:gd name="connsiteY2" fmla="*/ 5136 h 10204"/>
              <a:gd name="connsiteX3" fmla="*/ 10002 w 10002"/>
              <a:gd name="connsiteY3" fmla="*/ 10136 h 10204"/>
              <a:gd name="connsiteX4" fmla="*/ 1195 w 10002"/>
              <a:gd name="connsiteY4" fmla="*/ 10204 h 10204"/>
              <a:gd name="connsiteX5" fmla="*/ 2 w 10002"/>
              <a:gd name="connsiteY5" fmla="*/ 5136 h 10204"/>
              <a:gd name="connsiteX6" fmla="*/ 1337 w 10002"/>
              <a:gd name="connsiteY6" fmla="*/ 0 h 10204"/>
              <a:gd name="connsiteX0" fmla="*/ 1336 w 10001"/>
              <a:gd name="connsiteY0" fmla="*/ 0 h 10272"/>
              <a:gd name="connsiteX1" fmla="*/ 10001 w 10001"/>
              <a:gd name="connsiteY1" fmla="*/ 136 h 10272"/>
              <a:gd name="connsiteX2" fmla="*/ 8334 w 10001"/>
              <a:gd name="connsiteY2" fmla="*/ 5136 h 10272"/>
              <a:gd name="connsiteX3" fmla="*/ 10001 w 10001"/>
              <a:gd name="connsiteY3" fmla="*/ 10136 h 10272"/>
              <a:gd name="connsiteX4" fmla="*/ 1478 w 10001"/>
              <a:gd name="connsiteY4" fmla="*/ 10272 h 10272"/>
              <a:gd name="connsiteX5" fmla="*/ 1 w 10001"/>
              <a:gd name="connsiteY5" fmla="*/ 5136 h 10272"/>
              <a:gd name="connsiteX6" fmla="*/ 1336 w 10001"/>
              <a:gd name="connsiteY6" fmla="*/ 0 h 10272"/>
              <a:gd name="connsiteX0" fmla="*/ 1336 w 10001"/>
              <a:gd name="connsiteY0" fmla="*/ 0 h 10272"/>
              <a:gd name="connsiteX1" fmla="*/ 10001 w 10001"/>
              <a:gd name="connsiteY1" fmla="*/ 136 h 10272"/>
              <a:gd name="connsiteX2" fmla="*/ 8334 w 10001"/>
              <a:gd name="connsiteY2" fmla="*/ 5136 h 10272"/>
              <a:gd name="connsiteX3" fmla="*/ 10001 w 10001"/>
              <a:gd name="connsiteY3" fmla="*/ 10136 h 10272"/>
              <a:gd name="connsiteX4" fmla="*/ 1383 w 10001"/>
              <a:gd name="connsiteY4" fmla="*/ 10272 h 10272"/>
              <a:gd name="connsiteX5" fmla="*/ 1 w 10001"/>
              <a:gd name="connsiteY5" fmla="*/ 5136 h 10272"/>
              <a:gd name="connsiteX6" fmla="*/ 1336 w 10001"/>
              <a:gd name="connsiteY6" fmla="*/ 0 h 10272"/>
              <a:gd name="connsiteX0" fmla="*/ 1382 w 10000"/>
              <a:gd name="connsiteY0" fmla="*/ 68 h 10136"/>
              <a:gd name="connsiteX1" fmla="*/ 10000 w 10000"/>
              <a:gd name="connsiteY1" fmla="*/ 0 h 10136"/>
              <a:gd name="connsiteX2" fmla="*/ 8333 w 10000"/>
              <a:gd name="connsiteY2" fmla="*/ 5000 h 10136"/>
              <a:gd name="connsiteX3" fmla="*/ 10000 w 10000"/>
              <a:gd name="connsiteY3" fmla="*/ 10000 h 10136"/>
              <a:gd name="connsiteX4" fmla="*/ 1382 w 10000"/>
              <a:gd name="connsiteY4" fmla="*/ 10136 h 10136"/>
              <a:gd name="connsiteX5" fmla="*/ 0 w 10000"/>
              <a:gd name="connsiteY5" fmla="*/ 5000 h 10136"/>
              <a:gd name="connsiteX6" fmla="*/ 1382 w 10000"/>
              <a:gd name="connsiteY6" fmla="*/ 68 h 10136"/>
              <a:gd name="connsiteX0" fmla="*/ 1382 w 10000"/>
              <a:gd name="connsiteY0" fmla="*/ 68 h 10136"/>
              <a:gd name="connsiteX1" fmla="*/ 10000 w 10000"/>
              <a:gd name="connsiteY1" fmla="*/ 0 h 10136"/>
              <a:gd name="connsiteX2" fmla="*/ 8644 w 10000"/>
              <a:gd name="connsiteY2" fmla="*/ 5068 h 10136"/>
              <a:gd name="connsiteX3" fmla="*/ 10000 w 10000"/>
              <a:gd name="connsiteY3" fmla="*/ 10000 h 10136"/>
              <a:gd name="connsiteX4" fmla="*/ 1382 w 10000"/>
              <a:gd name="connsiteY4" fmla="*/ 10136 h 10136"/>
              <a:gd name="connsiteX5" fmla="*/ 0 w 10000"/>
              <a:gd name="connsiteY5" fmla="*/ 5000 h 10136"/>
              <a:gd name="connsiteX6" fmla="*/ 1382 w 10000"/>
              <a:gd name="connsiteY6" fmla="*/ 68 h 10136"/>
              <a:gd name="connsiteX0" fmla="*/ 1382 w 10000"/>
              <a:gd name="connsiteY0" fmla="*/ 68 h 10136"/>
              <a:gd name="connsiteX1" fmla="*/ 10000 w 10000"/>
              <a:gd name="connsiteY1" fmla="*/ 0 h 10136"/>
              <a:gd name="connsiteX2" fmla="*/ 8422 w 10000"/>
              <a:gd name="connsiteY2" fmla="*/ 5136 h 10136"/>
              <a:gd name="connsiteX3" fmla="*/ 10000 w 10000"/>
              <a:gd name="connsiteY3" fmla="*/ 10000 h 10136"/>
              <a:gd name="connsiteX4" fmla="*/ 1382 w 10000"/>
              <a:gd name="connsiteY4" fmla="*/ 10136 h 10136"/>
              <a:gd name="connsiteX5" fmla="*/ 0 w 10000"/>
              <a:gd name="connsiteY5" fmla="*/ 5000 h 10136"/>
              <a:gd name="connsiteX6" fmla="*/ 1382 w 10000"/>
              <a:gd name="connsiteY6" fmla="*/ 68 h 1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136">
                <a:moveTo>
                  <a:pt x="1382" y="68"/>
                </a:moveTo>
                <a:lnTo>
                  <a:pt x="10000" y="0"/>
                </a:lnTo>
                <a:cubicBezTo>
                  <a:pt x="9079" y="0"/>
                  <a:pt x="8422" y="2375"/>
                  <a:pt x="8422" y="5136"/>
                </a:cubicBezTo>
                <a:cubicBezTo>
                  <a:pt x="8422" y="7897"/>
                  <a:pt x="9079" y="10000"/>
                  <a:pt x="10000" y="10000"/>
                </a:cubicBezTo>
                <a:lnTo>
                  <a:pt x="1382" y="10136"/>
                </a:lnTo>
                <a:cubicBezTo>
                  <a:pt x="461" y="10136"/>
                  <a:pt x="0" y="6678"/>
                  <a:pt x="0" y="5000"/>
                </a:cubicBezTo>
                <a:cubicBezTo>
                  <a:pt x="0" y="3322"/>
                  <a:pt x="461" y="68"/>
                  <a:pt x="1382" y="68"/>
                </a:cubicBezTo>
                <a:close/>
              </a:path>
            </a:pathLst>
          </a:custGeom>
          <a:solidFill>
            <a:schemeClr val="bg1">
              <a:lumMod val="5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/>
          <p:cNvSpPr/>
          <p:nvPr/>
        </p:nvSpPr>
        <p:spPr>
          <a:xfrm>
            <a:off x="3175002" y="1202700"/>
            <a:ext cx="533400" cy="4419600"/>
          </a:xfrm>
          <a:prstGeom prst="ca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3162302" y="1202700"/>
            <a:ext cx="533400" cy="4419600"/>
          </a:xfrm>
          <a:prstGeom prst="ca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Stored Data 7"/>
          <p:cNvSpPr/>
          <p:nvPr/>
        </p:nvSpPr>
        <p:spPr>
          <a:xfrm rot="16200000">
            <a:off x="1703973" y="3249297"/>
            <a:ext cx="3421035" cy="2133601"/>
          </a:xfrm>
          <a:prstGeom prst="flowChartOnlineStorage">
            <a:avLst/>
          </a:prstGeom>
          <a:solidFill>
            <a:schemeClr val="bg1">
              <a:lumMod val="95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Stored Data 25"/>
          <p:cNvSpPr/>
          <p:nvPr/>
        </p:nvSpPr>
        <p:spPr>
          <a:xfrm rot="16200000">
            <a:off x="1786705" y="3315533"/>
            <a:ext cx="3226556" cy="2162617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136"/>
              <a:gd name="connsiteX1" fmla="*/ 10000 w 10000"/>
              <a:gd name="connsiteY1" fmla="*/ 0 h 10136"/>
              <a:gd name="connsiteX2" fmla="*/ 8333 w 10000"/>
              <a:gd name="connsiteY2" fmla="*/ 5000 h 10136"/>
              <a:gd name="connsiteX3" fmla="*/ 10000 w 10000"/>
              <a:gd name="connsiteY3" fmla="*/ 10000 h 10136"/>
              <a:gd name="connsiteX4" fmla="*/ 1525 w 10000"/>
              <a:gd name="connsiteY4" fmla="*/ 10136 h 10136"/>
              <a:gd name="connsiteX5" fmla="*/ 0 w 10000"/>
              <a:gd name="connsiteY5" fmla="*/ 5000 h 10136"/>
              <a:gd name="connsiteX6" fmla="*/ 1667 w 10000"/>
              <a:gd name="connsiteY6" fmla="*/ 0 h 10136"/>
              <a:gd name="connsiteX0" fmla="*/ 1525 w 10000"/>
              <a:gd name="connsiteY0" fmla="*/ 0 h 10204"/>
              <a:gd name="connsiteX1" fmla="*/ 10000 w 10000"/>
              <a:gd name="connsiteY1" fmla="*/ 68 h 10204"/>
              <a:gd name="connsiteX2" fmla="*/ 8333 w 10000"/>
              <a:gd name="connsiteY2" fmla="*/ 5068 h 10204"/>
              <a:gd name="connsiteX3" fmla="*/ 10000 w 10000"/>
              <a:gd name="connsiteY3" fmla="*/ 10068 h 10204"/>
              <a:gd name="connsiteX4" fmla="*/ 1525 w 10000"/>
              <a:gd name="connsiteY4" fmla="*/ 10204 h 10204"/>
              <a:gd name="connsiteX5" fmla="*/ 0 w 10000"/>
              <a:gd name="connsiteY5" fmla="*/ 5068 h 10204"/>
              <a:gd name="connsiteX6" fmla="*/ 1525 w 10000"/>
              <a:gd name="connsiteY6" fmla="*/ 0 h 10204"/>
              <a:gd name="connsiteX0" fmla="*/ 1525 w 10000"/>
              <a:gd name="connsiteY0" fmla="*/ 0 h 10136"/>
              <a:gd name="connsiteX1" fmla="*/ 10000 w 10000"/>
              <a:gd name="connsiteY1" fmla="*/ 68 h 10136"/>
              <a:gd name="connsiteX2" fmla="*/ 8333 w 10000"/>
              <a:gd name="connsiteY2" fmla="*/ 5068 h 10136"/>
              <a:gd name="connsiteX3" fmla="*/ 10000 w 10000"/>
              <a:gd name="connsiteY3" fmla="*/ 10068 h 10136"/>
              <a:gd name="connsiteX4" fmla="*/ 1383 w 10000"/>
              <a:gd name="connsiteY4" fmla="*/ 10136 h 10136"/>
              <a:gd name="connsiteX5" fmla="*/ 0 w 10000"/>
              <a:gd name="connsiteY5" fmla="*/ 5068 h 10136"/>
              <a:gd name="connsiteX6" fmla="*/ 1525 w 10000"/>
              <a:gd name="connsiteY6" fmla="*/ 0 h 10136"/>
              <a:gd name="connsiteX0" fmla="*/ 1530 w 10005"/>
              <a:gd name="connsiteY0" fmla="*/ 0 h 10136"/>
              <a:gd name="connsiteX1" fmla="*/ 10005 w 10005"/>
              <a:gd name="connsiteY1" fmla="*/ 68 h 10136"/>
              <a:gd name="connsiteX2" fmla="*/ 8338 w 10005"/>
              <a:gd name="connsiteY2" fmla="*/ 5068 h 10136"/>
              <a:gd name="connsiteX3" fmla="*/ 10005 w 10005"/>
              <a:gd name="connsiteY3" fmla="*/ 10068 h 10136"/>
              <a:gd name="connsiteX4" fmla="*/ 1198 w 10005"/>
              <a:gd name="connsiteY4" fmla="*/ 10136 h 10136"/>
              <a:gd name="connsiteX5" fmla="*/ 5 w 10005"/>
              <a:gd name="connsiteY5" fmla="*/ 5068 h 10136"/>
              <a:gd name="connsiteX6" fmla="*/ 1530 w 10005"/>
              <a:gd name="connsiteY6" fmla="*/ 0 h 10136"/>
              <a:gd name="connsiteX0" fmla="*/ 1337 w 10002"/>
              <a:gd name="connsiteY0" fmla="*/ 0 h 10204"/>
              <a:gd name="connsiteX1" fmla="*/ 10002 w 10002"/>
              <a:gd name="connsiteY1" fmla="*/ 136 h 10204"/>
              <a:gd name="connsiteX2" fmla="*/ 8335 w 10002"/>
              <a:gd name="connsiteY2" fmla="*/ 5136 h 10204"/>
              <a:gd name="connsiteX3" fmla="*/ 10002 w 10002"/>
              <a:gd name="connsiteY3" fmla="*/ 10136 h 10204"/>
              <a:gd name="connsiteX4" fmla="*/ 1195 w 10002"/>
              <a:gd name="connsiteY4" fmla="*/ 10204 h 10204"/>
              <a:gd name="connsiteX5" fmla="*/ 2 w 10002"/>
              <a:gd name="connsiteY5" fmla="*/ 5136 h 10204"/>
              <a:gd name="connsiteX6" fmla="*/ 1337 w 10002"/>
              <a:gd name="connsiteY6" fmla="*/ 0 h 10204"/>
              <a:gd name="connsiteX0" fmla="*/ 1336 w 10001"/>
              <a:gd name="connsiteY0" fmla="*/ 0 h 10272"/>
              <a:gd name="connsiteX1" fmla="*/ 10001 w 10001"/>
              <a:gd name="connsiteY1" fmla="*/ 136 h 10272"/>
              <a:gd name="connsiteX2" fmla="*/ 8334 w 10001"/>
              <a:gd name="connsiteY2" fmla="*/ 5136 h 10272"/>
              <a:gd name="connsiteX3" fmla="*/ 10001 w 10001"/>
              <a:gd name="connsiteY3" fmla="*/ 10136 h 10272"/>
              <a:gd name="connsiteX4" fmla="*/ 1478 w 10001"/>
              <a:gd name="connsiteY4" fmla="*/ 10272 h 10272"/>
              <a:gd name="connsiteX5" fmla="*/ 1 w 10001"/>
              <a:gd name="connsiteY5" fmla="*/ 5136 h 10272"/>
              <a:gd name="connsiteX6" fmla="*/ 1336 w 10001"/>
              <a:gd name="connsiteY6" fmla="*/ 0 h 10272"/>
              <a:gd name="connsiteX0" fmla="*/ 1336 w 10001"/>
              <a:gd name="connsiteY0" fmla="*/ 0 h 10272"/>
              <a:gd name="connsiteX1" fmla="*/ 10001 w 10001"/>
              <a:gd name="connsiteY1" fmla="*/ 136 h 10272"/>
              <a:gd name="connsiteX2" fmla="*/ 8334 w 10001"/>
              <a:gd name="connsiteY2" fmla="*/ 5136 h 10272"/>
              <a:gd name="connsiteX3" fmla="*/ 10001 w 10001"/>
              <a:gd name="connsiteY3" fmla="*/ 10136 h 10272"/>
              <a:gd name="connsiteX4" fmla="*/ 1383 w 10001"/>
              <a:gd name="connsiteY4" fmla="*/ 10272 h 10272"/>
              <a:gd name="connsiteX5" fmla="*/ 1 w 10001"/>
              <a:gd name="connsiteY5" fmla="*/ 5136 h 10272"/>
              <a:gd name="connsiteX6" fmla="*/ 1336 w 10001"/>
              <a:gd name="connsiteY6" fmla="*/ 0 h 10272"/>
              <a:gd name="connsiteX0" fmla="*/ 1382 w 10000"/>
              <a:gd name="connsiteY0" fmla="*/ 68 h 10136"/>
              <a:gd name="connsiteX1" fmla="*/ 10000 w 10000"/>
              <a:gd name="connsiteY1" fmla="*/ 0 h 10136"/>
              <a:gd name="connsiteX2" fmla="*/ 8333 w 10000"/>
              <a:gd name="connsiteY2" fmla="*/ 5000 h 10136"/>
              <a:gd name="connsiteX3" fmla="*/ 10000 w 10000"/>
              <a:gd name="connsiteY3" fmla="*/ 10000 h 10136"/>
              <a:gd name="connsiteX4" fmla="*/ 1382 w 10000"/>
              <a:gd name="connsiteY4" fmla="*/ 10136 h 10136"/>
              <a:gd name="connsiteX5" fmla="*/ 0 w 10000"/>
              <a:gd name="connsiteY5" fmla="*/ 5000 h 10136"/>
              <a:gd name="connsiteX6" fmla="*/ 1382 w 10000"/>
              <a:gd name="connsiteY6" fmla="*/ 68 h 1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136">
                <a:moveTo>
                  <a:pt x="1382" y="68"/>
                </a:moveTo>
                <a:lnTo>
                  <a:pt x="10000" y="0"/>
                </a:lnTo>
                <a:cubicBezTo>
                  <a:pt x="9079" y="0"/>
                  <a:pt x="8333" y="2239"/>
                  <a:pt x="8333" y="5000"/>
                </a:cubicBezTo>
                <a:cubicBezTo>
                  <a:pt x="8333" y="7761"/>
                  <a:pt x="9079" y="10000"/>
                  <a:pt x="10000" y="10000"/>
                </a:cubicBezTo>
                <a:lnTo>
                  <a:pt x="1382" y="10136"/>
                </a:lnTo>
                <a:cubicBezTo>
                  <a:pt x="461" y="10136"/>
                  <a:pt x="0" y="6678"/>
                  <a:pt x="0" y="5000"/>
                </a:cubicBezTo>
                <a:cubicBezTo>
                  <a:pt x="0" y="3322"/>
                  <a:pt x="461" y="68"/>
                  <a:pt x="1382" y="68"/>
                </a:cubicBezTo>
                <a:close/>
              </a:path>
            </a:pathLst>
          </a:custGeom>
          <a:solidFill>
            <a:schemeClr val="bg1">
              <a:lumMod val="5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175002" y="1100664"/>
            <a:ext cx="520700" cy="320163"/>
            <a:chOff x="5562600" y="788108"/>
            <a:chExt cx="838200" cy="381000"/>
          </a:xfrm>
        </p:grpSpPr>
        <p:sp>
          <p:nvSpPr>
            <p:cNvPr id="11" name="Can 10"/>
            <p:cNvSpPr/>
            <p:nvPr/>
          </p:nvSpPr>
          <p:spPr>
            <a:xfrm>
              <a:off x="5562600" y="788108"/>
              <a:ext cx="838200" cy="381000"/>
            </a:xfrm>
            <a:prstGeom prst="can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562600" y="788108"/>
              <a:ext cx="838200" cy="1905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410200" y="1068407"/>
            <a:ext cx="59993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3600" dirty="0" smtClean="0">
                <a:latin typeface="NikoshBAN" pitchFamily="2" charset="0"/>
                <a:cs typeface="NikoshBAN" pitchFamily="2" charset="0"/>
                <a:sym typeface="Webdings"/>
              </a:rPr>
              <a:t>দণ্ডটির চারপাশ দিয়ে পিচের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  <a:sym typeface="Webdings"/>
              </a:rPr>
              <a:t>    </a:t>
            </a:r>
            <a:r>
              <a:rPr lang="bn-IN" sz="3600" dirty="0" smtClean="0">
                <a:latin typeface="NikoshBAN" pitchFamily="2" charset="0"/>
                <a:cs typeface="NikoshBAN" pitchFamily="2" charset="0"/>
                <a:sym typeface="Webdings"/>
              </a:rPr>
              <a:t>আস্তরন দিয়ে ঢেকে দাও</a:t>
            </a:r>
            <a:endParaRPr lang="bn-BD" sz="3600" dirty="0" smtClean="0">
              <a:latin typeface="NikoshBAN" pitchFamily="2" charset="0"/>
              <a:cs typeface="NikoshBAN" pitchFamily="2" charset="0"/>
              <a:sym typeface="Webdings"/>
            </a:endParaRPr>
          </a:p>
          <a:p>
            <a:endParaRPr lang="bn-BD" sz="3600" dirty="0" smtClean="0">
              <a:latin typeface="NikoshBAN" pitchFamily="2" charset="0"/>
              <a:cs typeface="NikoshBAN" pitchFamily="2" charset="0"/>
              <a:sym typeface="Webdings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bn-IN" sz="3600" dirty="0">
                <a:latin typeface="NikoshBAN" pitchFamily="2" charset="0"/>
                <a:cs typeface="NikoshBAN" pitchFamily="2" charset="0"/>
                <a:sym typeface="Webdings"/>
              </a:rPr>
              <a:t>দস্তার চোঙটিকে একটি শক্ত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  <a:sym typeface="Webdings"/>
              </a:rPr>
              <a:t>    </a:t>
            </a:r>
            <a:r>
              <a:rPr lang="bn-IN" sz="3600" dirty="0" smtClean="0">
                <a:latin typeface="NikoshBAN" pitchFamily="2" charset="0"/>
                <a:cs typeface="NikoshBAN" pitchFamily="2" charset="0"/>
                <a:sym typeface="Webdings"/>
              </a:rPr>
              <a:t>কাগজ  </a:t>
            </a:r>
            <a:r>
              <a:rPr lang="bn-IN" sz="3600" dirty="0">
                <a:latin typeface="NikoshBAN" pitchFamily="2" charset="0"/>
                <a:cs typeface="NikoshBAN" pitchFamily="2" charset="0"/>
                <a:sym typeface="Webdings"/>
              </a:rPr>
              <a:t>দিয়ে ঘিরে দাও</a:t>
            </a:r>
            <a:r>
              <a:rPr lang="bn-IN" sz="3600" dirty="0" smtClean="0">
                <a:latin typeface="NikoshBAN" pitchFamily="2" charset="0"/>
                <a:cs typeface="NikoshBAN" pitchFamily="2" charset="0"/>
                <a:sym typeface="Webdings"/>
              </a:rPr>
              <a:t>।</a:t>
            </a:r>
            <a:endParaRPr lang="en-US" sz="3600" smtClean="0">
              <a:latin typeface="NikoshBAN" pitchFamily="2" charset="0"/>
              <a:cs typeface="NikoshBAN" pitchFamily="2" charset="0"/>
              <a:sym typeface="Webdings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  <a:sym typeface="Webdings"/>
            </a:endParaRPr>
          </a:p>
          <a:p>
            <a:pPr>
              <a:buFont typeface="Wingdings" pitchFamily="2" charset="2"/>
              <a:buChar char="v"/>
            </a:pPr>
            <a:r>
              <a:rPr lang="en-US" sz="36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Webdings"/>
              </a:rPr>
              <a:t>উপাদান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Webdings"/>
              </a:rPr>
              <a:t>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Webdings"/>
              </a:rPr>
              <a:t>সাবধানে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Webdings"/>
              </a:rPr>
              <a:t>কাগিজ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Webdings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Webdings"/>
              </a:rPr>
              <a:t>ভিতরে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Webdings"/>
              </a:rPr>
              <a:t>রাখো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ebdings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442458" y="1265545"/>
            <a:ext cx="381001" cy="341471"/>
            <a:chOff x="4442458" y="1715929"/>
            <a:chExt cx="381001" cy="341471"/>
          </a:xfrm>
        </p:grpSpPr>
        <p:sp>
          <p:nvSpPr>
            <p:cNvPr id="16" name="Rectangle 15"/>
            <p:cNvSpPr/>
            <p:nvPr/>
          </p:nvSpPr>
          <p:spPr>
            <a:xfrm rot="16200000">
              <a:off x="4439364" y="1863805"/>
              <a:ext cx="341471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442458" y="1871211"/>
              <a:ext cx="381001" cy="4762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Flowchart: Stored Data 19"/>
          <p:cNvSpPr/>
          <p:nvPr/>
        </p:nvSpPr>
        <p:spPr>
          <a:xfrm rot="16200000">
            <a:off x="1696894" y="3177611"/>
            <a:ext cx="3439179" cy="2158637"/>
          </a:xfrm>
          <a:prstGeom prst="flowChartOnlineStorage">
            <a:avLst/>
          </a:prstGeom>
          <a:solidFill>
            <a:srgbClr val="D0A1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632958" y="144255"/>
            <a:ext cx="2279791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  <a:sym typeface="Webdings"/>
              </a:rPr>
              <a:t>কাজের ধারা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Line Callout 2 21"/>
          <p:cNvSpPr/>
          <p:nvPr/>
        </p:nvSpPr>
        <p:spPr>
          <a:xfrm>
            <a:off x="4587240" y="196659"/>
            <a:ext cx="3055506" cy="717037"/>
          </a:xfrm>
          <a:prstGeom prst="borderCallout2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603717" y="6091312"/>
            <a:ext cx="8736037" cy="450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9093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4" grpId="0"/>
      <p:bldP spid="2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831</TotalTime>
  <Words>238</Words>
  <Application>Microsoft Office PowerPoint</Application>
  <PresentationFormat>Custom</PresentationFormat>
  <Paragraphs>67</Paragraphs>
  <Slides>14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Aspect</vt:lpstr>
      <vt:lpstr>Slide 1</vt:lpstr>
      <vt:lpstr>পরিচিতি</vt:lpstr>
      <vt:lpstr>Slide 3</vt:lpstr>
      <vt:lpstr>Slide 4</vt:lpstr>
      <vt:lpstr>Slide 5</vt:lpstr>
      <vt:lpstr>চলো একটি ভিডিও দেখিঃ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Ranzit</dc:creator>
  <cp:lastModifiedBy>Md. Hoshain</cp:lastModifiedBy>
  <cp:revision>214</cp:revision>
  <dcterms:created xsi:type="dcterms:W3CDTF">2018-10-15T18:01:13Z</dcterms:created>
  <dcterms:modified xsi:type="dcterms:W3CDTF">2020-10-16T11:35:09Z</dcterms:modified>
</cp:coreProperties>
</file>