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322" r:id="rId3"/>
    <p:sldId id="259" r:id="rId4"/>
    <p:sldId id="260" r:id="rId5"/>
    <p:sldId id="273" r:id="rId6"/>
    <p:sldId id="275" r:id="rId7"/>
    <p:sldId id="313" r:id="rId8"/>
    <p:sldId id="308" r:id="rId9"/>
    <p:sldId id="278" r:id="rId10"/>
    <p:sldId id="269" r:id="rId11"/>
    <p:sldId id="309" r:id="rId12"/>
    <p:sldId id="320" r:id="rId13"/>
    <p:sldId id="282" r:id="rId14"/>
    <p:sldId id="287" r:id="rId15"/>
    <p:sldId id="271" r:id="rId16"/>
    <p:sldId id="298" r:id="rId17"/>
    <p:sldId id="262" r:id="rId18"/>
    <p:sldId id="263" r:id="rId19"/>
    <p:sldId id="301" r:id="rId20"/>
    <p:sldId id="270" r:id="rId21"/>
    <p:sldId id="272" r:id="rId22"/>
    <p:sldId id="303" r:id="rId23"/>
    <p:sldId id="307" r:id="rId24"/>
    <p:sldId id="305" r:id="rId25"/>
    <p:sldId id="317" r:id="rId26"/>
    <p:sldId id="315" r:id="rId27"/>
    <p:sldId id="289" r:id="rId28"/>
    <p:sldId id="291" r:id="rId29"/>
    <p:sldId id="293" r:id="rId30"/>
    <p:sldId id="294" r:id="rId31"/>
    <p:sldId id="29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4" autoAdjust="0"/>
    <p:restoredTop sz="94660"/>
  </p:normalViewPr>
  <p:slideViewPr>
    <p:cSldViewPr>
      <p:cViewPr varScale="1">
        <p:scale>
          <a:sx n="43" d="100"/>
          <a:sy n="43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73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44765-1469-4A37-9973-D4941DD374DA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5D07B-0C45-4672-990F-292EBE1CC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77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5D07B-0C45-4672-990F-292EBE1CCA6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64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83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108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46399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8533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80273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9944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572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049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812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660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870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820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798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55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61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274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56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3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microsoft.com/office/2007/relationships/hdphoto" Target="../media/hdphoto8.wdp"/><Relationship Id="rId2" Type="http://schemas.openxmlformats.org/officeDocument/2006/relationships/image" Target="../media/image27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2.jpeg"/><Relationship Id="rId5" Type="http://schemas.microsoft.com/office/2007/relationships/hdphoto" Target="../media/hdphoto3.wdp"/><Relationship Id="rId15" Type="http://schemas.microsoft.com/office/2007/relationships/hdphoto" Target="../media/hdphoto7.wdp"/><Relationship Id="rId10" Type="http://schemas.microsoft.com/office/2007/relationships/hdphoto" Target="../media/hdphoto5.wdp"/><Relationship Id="rId4" Type="http://schemas.openxmlformats.org/officeDocument/2006/relationships/image" Target="../media/image28.jpeg"/><Relationship Id="rId9" Type="http://schemas.openxmlformats.org/officeDocument/2006/relationships/image" Target="../media/image31.jpeg"/><Relationship Id="rId1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microsoft.com/office/2007/relationships/hdphoto" Target="../media/hdphoto14.wdp"/><Relationship Id="rId3" Type="http://schemas.microsoft.com/office/2007/relationships/hdphoto" Target="../media/hdphoto10.wdp"/><Relationship Id="rId7" Type="http://schemas.openxmlformats.org/officeDocument/2006/relationships/image" Target="../media/image42.jpeg"/><Relationship Id="rId12" Type="http://schemas.openxmlformats.org/officeDocument/2006/relationships/image" Target="../media/image4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microsoft.com/office/2007/relationships/hdphoto" Target="../media/hdphoto13.wdp"/><Relationship Id="rId5" Type="http://schemas.microsoft.com/office/2007/relationships/hdphoto" Target="../media/hdphoto11.wdp"/><Relationship Id="rId10" Type="http://schemas.openxmlformats.org/officeDocument/2006/relationships/image" Target="../media/image44.jpeg"/><Relationship Id="rId4" Type="http://schemas.openxmlformats.org/officeDocument/2006/relationships/image" Target="../media/image40.jpeg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7.jpeg"/><Relationship Id="rId7" Type="http://schemas.openxmlformats.org/officeDocument/2006/relationships/image" Target="../media/image5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10.jpeg"/><Relationship Id="rId4" Type="http://schemas.microsoft.com/office/2007/relationships/hdphoto" Target="../media/hdphoto15.wdp"/><Relationship Id="rId9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9.jpeg"/><Relationship Id="rId7" Type="http://schemas.openxmlformats.org/officeDocument/2006/relationships/image" Target="../media/image72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4.jpeg"/><Relationship Id="rId4" Type="http://schemas.openxmlformats.org/officeDocument/2006/relationships/image" Target="../media/image57.jpeg"/><Relationship Id="rId9" Type="http://schemas.microsoft.com/office/2007/relationships/hdphoto" Target="../media/hdphoto1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7.jpeg"/><Relationship Id="rId3" Type="http://schemas.openxmlformats.org/officeDocument/2006/relationships/image" Target="../media/image80.png"/><Relationship Id="rId7" Type="http://schemas.openxmlformats.org/officeDocument/2006/relationships/image" Target="../media/image83.jpeg"/><Relationship Id="rId12" Type="http://schemas.microsoft.com/office/2007/relationships/hdphoto" Target="../media/hdphoto19.wdp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11" Type="http://schemas.openxmlformats.org/officeDocument/2006/relationships/image" Target="../media/image86.jpeg"/><Relationship Id="rId5" Type="http://schemas.openxmlformats.org/officeDocument/2006/relationships/image" Target="../media/image81.jpeg"/><Relationship Id="rId10" Type="http://schemas.microsoft.com/office/2007/relationships/hdphoto" Target="../media/hdphoto18.wdp"/><Relationship Id="rId4" Type="http://schemas.microsoft.com/office/2007/relationships/hdphoto" Target="../media/hdphoto17.wdp"/><Relationship Id="rId9" Type="http://schemas.openxmlformats.org/officeDocument/2006/relationships/image" Target="../media/image85.jpeg"/><Relationship Id="rId14" Type="http://schemas.openxmlformats.org/officeDocument/2006/relationships/image" Target="../media/image8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63.jpeg"/><Relationship Id="rId7" Type="http://schemas.openxmlformats.org/officeDocument/2006/relationships/image" Target="../media/image104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Relationship Id="rId9" Type="http://schemas.openxmlformats.org/officeDocument/2006/relationships/image" Target="../media/image10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1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14314" y="76200"/>
            <a:ext cx="5715087" cy="802330"/>
            <a:chOff x="914314" y="76200"/>
            <a:chExt cx="5715087" cy="802330"/>
          </a:xfrm>
        </p:grpSpPr>
        <p:sp>
          <p:nvSpPr>
            <p:cNvPr id="18" name="TextBox 17"/>
            <p:cNvSpPr txBox="1"/>
            <p:nvPr/>
          </p:nvSpPr>
          <p:spPr>
            <a:xfrm>
              <a:off x="914314" y="76200"/>
              <a:ext cx="5181686" cy="80233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prstTxWarp prst="textDoubleWave1">
                <a:avLst>
                  <a:gd name="adj1" fmla="val 0"/>
                  <a:gd name="adj2" fmla="val 0"/>
                </a:avLst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IN" sz="6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স্বাগতম</a:t>
              </a:r>
              <a:endPara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4201" y="76200"/>
              <a:ext cx="3505200" cy="584775"/>
            </a:xfrm>
            <a:prstGeom prst="rect">
              <a:avLst/>
            </a:prstGeom>
            <a:noFill/>
          </p:spPr>
          <p:txBody>
            <a:bodyPr wrap="none" rtlCol="0">
              <a:prstTxWarp prst="textChevro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50" name="Picture 2" descr="C:\Users\Village It Center\Downloads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6902819" cy="420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184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3935" y="152399"/>
            <a:ext cx="1761066" cy="2504421"/>
            <a:chOff x="152401" y="152400"/>
            <a:chExt cx="2133600" cy="29443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2401" y="152400"/>
              <a:ext cx="2133600" cy="289359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61942" y="2481596"/>
              <a:ext cx="2024057" cy="615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সম্রাট আকবর</a:t>
              </a:r>
              <a:endPara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819401" y="3012281"/>
            <a:ext cx="6172199" cy="36933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bn-IN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সম্রাট আকবর বাংলা বছরের প্রবর্তন করেন। তারপর থেকে জাঁকজমকপূর্ণ উৎসবের মাধ্যমে </a:t>
            </a:r>
            <a:r>
              <a:rPr lang="bn-IN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বাঙালির </a:t>
            </a:r>
            <a:r>
              <a:rPr lang="bn-IN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প্রাণের উৎসব বাংলা নববর্ষ পালিত হয়ে আসছে। </a:t>
            </a:r>
            <a:endParaRPr 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IN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বিখ্যাত ঐতিহাসিক আবুল ফজল তাঁর ‘আইন-ই-আকবরী’ গ্রন্থে বাংলা নববর্ষকে এদেশের </a:t>
            </a:r>
            <a:r>
              <a:rPr lang="bn-IN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জনগণের ‘নওরোজ’ বলে অভিহিত করেছেন।</a:t>
            </a:r>
            <a:endParaRPr lang="en-US" sz="2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IN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কৃষি নির্ভর এদেশে ফসল উৎপাদনের সাথে সামঞ্জস্য রক্ষা করে প্রাচীন কাল থেকেই বাংলা নববর্ষ উদযাপনের ধারণা তৈরি হয়।</a:t>
            </a:r>
            <a:endParaRPr lang="bn-IN" sz="26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145299"/>
            <a:ext cx="2514600" cy="2445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895600"/>
            <a:ext cx="2562497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577" y="4724400"/>
            <a:ext cx="256032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3962400" y="76200"/>
            <a:ext cx="2438400" cy="2505798"/>
            <a:chOff x="6705601" y="85004"/>
            <a:chExt cx="2438400" cy="250579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7999" y="1400248"/>
              <a:ext cx="2133601" cy="119055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05601" y="85004"/>
              <a:ext cx="2438400" cy="21247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2101737" y="152400"/>
            <a:ext cx="1784463" cy="2438400"/>
            <a:chOff x="2101737" y="152400"/>
            <a:chExt cx="1784463" cy="2438400"/>
          </a:xfrm>
        </p:grpSpPr>
        <p:grpSp>
          <p:nvGrpSpPr>
            <p:cNvPr id="16" name="Group 15"/>
            <p:cNvGrpSpPr/>
            <p:nvPr/>
          </p:nvGrpSpPr>
          <p:grpSpPr>
            <a:xfrm>
              <a:off x="2101737" y="152400"/>
              <a:ext cx="1784463" cy="2438400"/>
              <a:chOff x="2594259" y="152400"/>
              <a:chExt cx="2206341" cy="281940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594259" y="152400"/>
                <a:ext cx="2206341" cy="2819400"/>
                <a:chOff x="3280059" y="152400"/>
                <a:chExt cx="2206341" cy="2819400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2800" y="152400"/>
                  <a:ext cx="2133600" cy="281940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3280059" y="162580"/>
                  <a:ext cx="2206341" cy="533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IN" sz="2400" b="1" dirty="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আইন-ই-আকবরী</a:t>
                  </a:r>
                  <a:endParaRPr lang="en-US" sz="14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633655" y="1143665"/>
                <a:ext cx="2166945" cy="1644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2438400" y="609600"/>
              <a:ext cx="11320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আবুল ফজল</a:t>
              </a:r>
              <a:endPara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5434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3700" y="4343400"/>
            <a:ext cx="2171700" cy="2285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06"/>
          <a:stretch/>
        </p:blipFill>
        <p:spPr>
          <a:xfrm>
            <a:off x="1828800" y="4343400"/>
            <a:ext cx="2438400" cy="2299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68170"/>
          <a:stretch/>
        </p:blipFill>
        <p:spPr>
          <a:xfrm>
            <a:off x="4495800" y="4343400"/>
            <a:ext cx="2057400" cy="2285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6629400" y="213360"/>
            <a:ext cx="2238375" cy="3749040"/>
            <a:chOff x="6248400" y="228602"/>
            <a:chExt cx="2619375" cy="304799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8400" y="228602"/>
              <a:ext cx="2619375" cy="156274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8400" y="1859295"/>
              <a:ext cx="2619375" cy="141730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228600" y="213360"/>
            <a:ext cx="3048000" cy="3749040"/>
            <a:chOff x="228600" y="228600"/>
            <a:chExt cx="3048000" cy="37490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saturation sat="33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3048000" cy="167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600" y="1981200"/>
              <a:ext cx="3048000" cy="199644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90" t="8281" r="12188" b="6211"/>
          <a:stretch/>
        </p:blipFill>
        <p:spPr>
          <a:xfrm>
            <a:off x="228600" y="4343400"/>
            <a:ext cx="1371600" cy="2285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3581400" y="213360"/>
            <a:ext cx="2781300" cy="3749040"/>
            <a:chOff x="3581400" y="213360"/>
            <a:chExt cx="2781300" cy="374904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1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00" t="2768" r="62497" b="27391"/>
            <a:stretch/>
          </p:blipFill>
          <p:spPr>
            <a:xfrm>
              <a:off x="3581400" y="213360"/>
              <a:ext cx="2781300" cy="374904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4357451" y="1143000"/>
              <a:ext cx="11352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রাজপূণ্যাহ</a:t>
              </a:r>
              <a:endPara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8151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145340"/>
            <a:ext cx="7696200" cy="1692771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1947-</a:t>
            </a:r>
            <a:r>
              <a:rPr lang="bn-IN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উপমহাদেশ বিভক্তির ফলে পাকিস্তান সৃষ্টির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৭১</a:t>
            </a:r>
            <a:r>
              <a:rPr lang="bn-IN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পূর্ববর্তী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উদযাপন</a:t>
            </a:r>
            <a:r>
              <a:rPr lang="bn-IN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নিয়ে তৎকালীন </a:t>
            </a:r>
            <a:r>
              <a:rPr lang="bn-IN" sz="2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পাকিস্তানি শাসকদের মনোভাব ছিল কৌতূহলোদ্দীপক ও </a:t>
            </a:r>
            <a:r>
              <a:rPr lang="bn-IN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ন্যাক্কারজনক। বাংলা ভাষা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 শুরু হয় তাদের প্রহসন।</a:t>
            </a:r>
            <a:endParaRPr lang="en-US" sz="2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762000"/>
            <a:ext cx="8153400" cy="3047999"/>
            <a:chOff x="382926" y="457200"/>
            <a:chExt cx="8224997" cy="30108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2926" y="457200"/>
              <a:ext cx="2075467" cy="301082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42738" y="457200"/>
              <a:ext cx="2767289" cy="301082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372" y="457200"/>
              <a:ext cx="2613551" cy="301082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9121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8417" y="4267200"/>
            <a:ext cx="8364583" cy="181588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bn-I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তথাপি পূর্ব পাকিস্তান তথা বাংলাদেশের</a:t>
            </a:r>
            <a:r>
              <a:rPr lang="bn-I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শিক্ষিত মানুষ একটি প্রতিবাদী মনোভাব নিয়ে পরম উৎসাহ ভরে বাংলা নববর্ষ উদযাপন করেছে। বাঙালি তাদের স্বতন্ত্র সাংস্কৃতিক পরিচয় ঘোষণা করেছে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সংগ্রামে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প্রেরণা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জুগিয়েছে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72200" y="457200"/>
            <a:ext cx="2590800" cy="3505200"/>
            <a:chOff x="6019800" y="198146"/>
            <a:chExt cx="2971800" cy="36880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335" t="23557"/>
            <a:stretch/>
          </p:blipFill>
          <p:spPr>
            <a:xfrm>
              <a:off x="6019800" y="1581166"/>
              <a:ext cx="2971800" cy="230503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19800" y="198146"/>
              <a:ext cx="2971800" cy="13068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398417" y="457200"/>
            <a:ext cx="2344784" cy="3505200"/>
            <a:chOff x="152400" y="198146"/>
            <a:chExt cx="2590801" cy="36880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146"/>
            <a:stretch/>
          </p:blipFill>
          <p:spPr>
            <a:xfrm>
              <a:off x="152400" y="1905000"/>
              <a:ext cx="2590800" cy="1981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grayscl/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2401" y="198146"/>
              <a:ext cx="2590800" cy="163065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3124200" y="457200"/>
            <a:ext cx="2667000" cy="3505200"/>
            <a:chOff x="2971800" y="198146"/>
            <a:chExt cx="2819400" cy="3688053"/>
          </a:xfrm>
        </p:grpSpPr>
        <p:grpSp>
          <p:nvGrpSpPr>
            <p:cNvPr id="5" name="Group 4"/>
            <p:cNvGrpSpPr/>
            <p:nvPr/>
          </p:nvGrpSpPr>
          <p:grpSpPr>
            <a:xfrm>
              <a:off x="2971800" y="198146"/>
              <a:ext cx="2819400" cy="3688053"/>
              <a:chOff x="2971800" y="198146"/>
              <a:chExt cx="2819400" cy="3688053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971800" y="198146"/>
                <a:ext cx="2819400" cy="3688053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 xmlns="">
                      <a14:imgLayer r:embed="rId1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4540" r="21075"/>
              <a:stretch/>
            </p:blipFill>
            <p:spPr>
              <a:xfrm>
                <a:off x="5181600" y="2395157"/>
                <a:ext cx="533400" cy="9144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432" t="15005" r="34645" b="40002"/>
            <a:stretch/>
          </p:blipFill>
          <p:spPr>
            <a:xfrm rot="569571">
              <a:off x="3802669" y="1114904"/>
              <a:ext cx="1403676" cy="5937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8123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1371600"/>
            <a:ext cx="2667000" cy="3886200"/>
            <a:chOff x="304800" y="783059"/>
            <a:chExt cx="2438400" cy="34861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0" y="2555678"/>
              <a:ext cx="2438400" cy="171353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0" y="783059"/>
              <a:ext cx="2438400" cy="17135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3276600" y="1371600"/>
            <a:ext cx="2657475" cy="3886199"/>
            <a:chOff x="3295649" y="1143000"/>
            <a:chExt cx="2657475" cy="41910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95649" y="1143000"/>
              <a:ext cx="2657475" cy="206489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95649" y="3276600"/>
              <a:ext cx="2657475" cy="2057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6248401" y="1371600"/>
            <a:ext cx="2590799" cy="3886200"/>
            <a:chOff x="6172201" y="1143000"/>
            <a:chExt cx="2781300" cy="4191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72201" y="1143000"/>
              <a:ext cx="2781300" cy="2057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72201" y="3276600"/>
              <a:ext cx="2781300" cy="2057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7" name="Group 2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137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779998" y="228600"/>
              <a:ext cx="5840002" cy="707886"/>
              <a:chOff x="1301079" y="-25063"/>
              <a:chExt cx="6316111" cy="114091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464477" y="-25063"/>
                <a:ext cx="3998942" cy="114091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prstTxWarp prst="textChevron">
                  <a:avLst>
                    <a:gd name="adj" fmla="val 0"/>
                  </a:avLst>
                </a:prstTxWarp>
                <a:spAutoFit/>
              </a:bodyPr>
              <a:lstStyle/>
              <a:p>
                <a:pPr algn="ctr"/>
                <a:r>
                  <a:rPr lang="bn-IN" sz="4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শুভ বাংলা নববর্ষ        </a:t>
                </a:r>
                <a:endParaRPr lang="en-US" sz="105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0680" t="30690" r="20207"/>
              <a:stretch/>
            </p:blipFill>
            <p:spPr>
              <a:xfrm>
                <a:off x="1301079" y="68946"/>
                <a:ext cx="1041727" cy="104690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 w="19050">
                <a:solidFill>
                  <a:schemeClr val="tx1"/>
                </a:solidFill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628243" y="68946"/>
                <a:ext cx="988947" cy="104690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 w="9525">
                <a:solidFill>
                  <a:schemeClr val="tx1"/>
                </a:solidFill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0" y="5257800"/>
              <a:ext cx="9144000" cy="1600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1371600"/>
              <a:ext cx="304800" cy="38861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839200" y="1371600"/>
              <a:ext cx="304800" cy="38861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2129" y="5382161"/>
            <a:ext cx="7553671" cy="1323439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সাম্প্রদায়িক সম্প্রীতির বাংলাদেশ </a:t>
            </a:r>
          </a:p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ঐতিহ্য, আমার অহংকার, আমার গৌরব।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88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ঝড়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381000"/>
            <a:ext cx="2666999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69" t="9966" r="3811" b="3066"/>
          <a:stretch/>
        </p:blipFill>
        <p:spPr>
          <a:xfrm>
            <a:off x="381000" y="3770530"/>
            <a:ext cx="2666999" cy="2706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2907" y="4114800"/>
            <a:ext cx="2530693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322484" y="3301425"/>
            <a:ext cx="2773516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প্রকৃতিতে বৈশাখী সুর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24600" y="3770530"/>
            <a:ext cx="2438399" cy="2706470"/>
            <a:chOff x="6239692" y="3505200"/>
            <a:chExt cx="2743200" cy="310460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39692" y="3505200"/>
              <a:ext cx="2743200" cy="310460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4560" t="33654"/>
            <a:stretch/>
          </p:blipFill>
          <p:spPr>
            <a:xfrm>
              <a:off x="6248400" y="5105400"/>
              <a:ext cx="1345474" cy="15044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3271838" y="381000"/>
            <a:ext cx="2671762" cy="2667000"/>
            <a:chOff x="3043238" y="228600"/>
            <a:chExt cx="2976562" cy="2857500"/>
          </a:xfrm>
        </p:grpSpPr>
        <p:grpSp>
          <p:nvGrpSpPr>
            <p:cNvPr id="9" name="Group 8"/>
            <p:cNvGrpSpPr/>
            <p:nvPr/>
          </p:nvGrpSpPr>
          <p:grpSpPr>
            <a:xfrm>
              <a:off x="3200400" y="228600"/>
              <a:ext cx="2819400" cy="2857500"/>
              <a:chOff x="3200400" y="228600"/>
              <a:chExt cx="2819400" cy="28575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1752600"/>
                <a:ext cx="2819400" cy="13335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228600"/>
                <a:ext cx="2819400" cy="14478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3238" y="1752600"/>
              <a:ext cx="1681162" cy="1333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6324600" y="381000"/>
            <a:ext cx="2438399" cy="2667000"/>
            <a:chOff x="6248401" y="152400"/>
            <a:chExt cx="2743199" cy="3048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934" r="5283"/>
            <a:stretch/>
          </p:blipFill>
          <p:spPr>
            <a:xfrm>
              <a:off x="6248401" y="1696720"/>
              <a:ext cx="2743199" cy="150368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8401" y="152400"/>
              <a:ext cx="2743199" cy="1524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94068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1" y="381000"/>
            <a:ext cx="40386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81000"/>
            <a:ext cx="41148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381000" y="3962400"/>
            <a:ext cx="8382002" cy="2674816"/>
            <a:chOff x="228601" y="3886200"/>
            <a:chExt cx="8693878" cy="2971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601" y="4038600"/>
              <a:ext cx="2957512" cy="2667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57887" y="4038600"/>
              <a:ext cx="2964592" cy="2667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71800" y="3886200"/>
              <a:ext cx="3124199" cy="2971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609601" y="3124200"/>
            <a:ext cx="8000998" cy="707886"/>
            <a:chOff x="609602" y="3040797"/>
            <a:chExt cx="8000998" cy="707886"/>
          </a:xfrm>
        </p:grpSpPr>
        <p:sp>
          <p:nvSpPr>
            <p:cNvPr id="6" name="TextBox 5"/>
            <p:cNvSpPr txBox="1"/>
            <p:nvPr/>
          </p:nvSpPr>
          <p:spPr>
            <a:xfrm>
              <a:off x="3304737" y="3040797"/>
              <a:ext cx="2638864" cy="707886"/>
            </a:xfrm>
            <a:prstGeom prst="rect">
              <a:avLst/>
            </a:prstGeom>
            <a:ln w="95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bn-IN" sz="4000" b="1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মঙ্গল</a:t>
              </a:r>
              <a:r>
                <a:rPr lang="bn-IN" sz="3600" b="1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শোভাযাত্রা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2" y="3116997"/>
              <a:ext cx="2133599" cy="52322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bn-IN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এসো হে বৈশাখ 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77001" y="3116997"/>
              <a:ext cx="2133599" cy="52322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bn-IN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এসো হে বৈশাখ 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4565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81000" y="304800"/>
            <a:ext cx="8382000" cy="2971799"/>
            <a:chOff x="266700" y="-179489"/>
            <a:chExt cx="8648700" cy="3432291"/>
          </a:xfrm>
        </p:grpSpPr>
        <p:grpSp>
          <p:nvGrpSpPr>
            <p:cNvPr id="8" name="Group 7"/>
            <p:cNvGrpSpPr/>
            <p:nvPr/>
          </p:nvGrpSpPr>
          <p:grpSpPr>
            <a:xfrm>
              <a:off x="266700" y="533917"/>
              <a:ext cx="8648700" cy="2718885"/>
              <a:chOff x="152400" y="3468649"/>
              <a:chExt cx="8839200" cy="3160751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343734" y="3662405"/>
                <a:ext cx="2647866" cy="296699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grpSp>
            <p:nvGrpSpPr>
              <p:cNvPr id="4" name="Group 3"/>
              <p:cNvGrpSpPr/>
              <p:nvPr/>
            </p:nvGrpSpPr>
            <p:grpSpPr>
              <a:xfrm>
                <a:off x="3462233" y="3468649"/>
                <a:ext cx="2803623" cy="3160751"/>
                <a:chOff x="780909" y="-114547"/>
                <a:chExt cx="3738163" cy="3579567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0909" y="104882"/>
                  <a:ext cx="3738163" cy="3360138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r="58454" b="47801"/>
                <a:stretch/>
              </p:blipFill>
              <p:spPr>
                <a:xfrm>
                  <a:off x="2057398" y="-114547"/>
                  <a:ext cx="2438399" cy="1262062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52400" y="3662405"/>
                <a:ext cx="3309833" cy="296699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1946548" y="-179489"/>
              <a:ext cx="5317736" cy="67538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bn-IN" sz="3200" b="1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পয়লা বৈশাখে পূণ্যাহ ও হালখাতা উৎসব</a:t>
              </a:r>
              <a:endParaRPr lang="en-US" sz="1400" b="1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0" y="3606225"/>
            <a:ext cx="8382000" cy="2946975"/>
            <a:chOff x="152400" y="3568965"/>
            <a:chExt cx="8839200" cy="3060438"/>
          </a:xfrm>
        </p:grpSpPr>
        <p:grpSp>
          <p:nvGrpSpPr>
            <p:cNvPr id="16" name="Group 15"/>
            <p:cNvGrpSpPr/>
            <p:nvPr/>
          </p:nvGrpSpPr>
          <p:grpSpPr>
            <a:xfrm>
              <a:off x="152400" y="3568965"/>
              <a:ext cx="6479332" cy="3060437"/>
              <a:chOff x="304304" y="3568965"/>
              <a:chExt cx="6312127" cy="306043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04304" y="4343400"/>
                <a:ext cx="6262689" cy="2286001"/>
                <a:chOff x="190832" y="531476"/>
                <a:chExt cx="6400640" cy="2582832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832" y="531476"/>
                  <a:ext cx="1947469" cy="2582832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8899" y="531476"/>
                  <a:ext cx="2272573" cy="2582828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 xmlns="">
                        <a14:imgLayer r:embed="rId9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t="5537" r="8338"/>
                <a:stretch/>
              </p:blipFill>
              <p:spPr>
                <a:xfrm>
                  <a:off x="2216178" y="531476"/>
                  <a:ext cx="2102721" cy="258283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sp>
            <p:nvSpPr>
              <p:cNvPr id="15" name="TextBox 14"/>
              <p:cNvSpPr txBox="1"/>
              <p:nvPr/>
            </p:nvSpPr>
            <p:spPr>
              <a:xfrm>
                <a:off x="2809350" y="3568965"/>
                <a:ext cx="3807081" cy="60729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r>
                  <a:rPr lang="bn-IN" sz="3200" b="1" dirty="0" smtClean="0">
                    <a:ln w="31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পয়লা বৈশাখে ক্রীড়া উৎসব</a:t>
                </a:r>
                <a:endParaRPr lang="en-US" sz="3200" b="1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29400" y="4343400"/>
              <a:ext cx="2362200" cy="2286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89006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200" y="1219201"/>
            <a:ext cx="3851922" cy="5181600"/>
            <a:chOff x="152398" y="152398"/>
            <a:chExt cx="3048002" cy="58721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118" t="39685"/>
            <a:stretch/>
          </p:blipFill>
          <p:spPr>
            <a:xfrm>
              <a:off x="152399" y="3066959"/>
              <a:ext cx="3048001" cy="295760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2398" y="152398"/>
              <a:ext cx="3048001" cy="283626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" name="Group 3"/>
          <p:cNvGrpSpPr/>
          <p:nvPr/>
        </p:nvGrpSpPr>
        <p:grpSpPr>
          <a:xfrm>
            <a:off x="4800600" y="1219200"/>
            <a:ext cx="3886200" cy="5181601"/>
            <a:chOff x="4343400" y="2509200"/>
            <a:chExt cx="4572000" cy="418987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43400" y="2509200"/>
              <a:ext cx="4572000" cy="207957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43400" y="4588779"/>
              <a:ext cx="4572000" cy="211029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2019206" y="275103"/>
            <a:ext cx="4737194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3600" b="1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পয়লা বৈশাখে সাংস্কৃতিক ঐতিহ্য</a:t>
            </a:r>
            <a:endParaRPr lang="en-US" sz="1600" b="1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35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953000" y="1034729"/>
            <a:ext cx="3733800" cy="5518470"/>
            <a:chOff x="4114800" y="182088"/>
            <a:chExt cx="4863441" cy="5993188"/>
          </a:xfrm>
        </p:grpSpPr>
        <p:grpSp>
          <p:nvGrpSpPr>
            <p:cNvPr id="11" name="Group 10"/>
            <p:cNvGrpSpPr/>
            <p:nvPr/>
          </p:nvGrpSpPr>
          <p:grpSpPr>
            <a:xfrm>
              <a:off x="4114800" y="182088"/>
              <a:ext cx="4863440" cy="3855856"/>
              <a:chOff x="228600" y="2743200"/>
              <a:chExt cx="4419600" cy="385585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2743200"/>
                <a:ext cx="4419600" cy="22098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28528" b="69185"/>
              <a:stretch/>
            </p:blipFill>
            <p:spPr>
              <a:xfrm>
                <a:off x="228600" y="4953000"/>
                <a:ext cx="4419600" cy="159103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712280" y="6260502"/>
                <a:ext cx="1043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পয়লা বৈশাখে</a:t>
                </a:r>
                <a:endParaRPr lang="en-US" sz="1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46521" y="4025842"/>
              <a:ext cx="2431720" cy="214943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14800" y="4025842"/>
              <a:ext cx="2431720" cy="214943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TextBox 15"/>
          <p:cNvSpPr txBox="1"/>
          <p:nvPr/>
        </p:nvSpPr>
        <p:spPr>
          <a:xfrm>
            <a:off x="1679393" y="253425"/>
            <a:ext cx="5940607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I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পয়লা বৈশাখে গ্রাম-বাংলার</a:t>
            </a:r>
            <a:r>
              <a:rPr lang="bn-I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সাংস্কৃতিক ঐতিহ্য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57199" y="1034729"/>
            <a:ext cx="4038601" cy="1890691"/>
            <a:chOff x="228600" y="2754868"/>
            <a:chExt cx="4564792" cy="22743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600" y="2754869"/>
              <a:ext cx="2286000" cy="227433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1691362" y="2754868"/>
              <a:ext cx="861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পুতুল নাচ</a:t>
              </a:r>
              <a:endPara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90800" y="2754868"/>
              <a:ext cx="2202592" cy="227433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7" name="Group 26"/>
          <p:cNvGrpSpPr/>
          <p:nvPr/>
        </p:nvGrpSpPr>
        <p:grpSpPr>
          <a:xfrm>
            <a:off x="436627" y="4800600"/>
            <a:ext cx="4059173" cy="1752600"/>
            <a:chOff x="168701" y="3048000"/>
            <a:chExt cx="4325602" cy="170463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8701" y="3048000"/>
              <a:ext cx="2196116" cy="170463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36027" y="3048000"/>
              <a:ext cx="2058276" cy="17046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30" name="Group 29"/>
          <p:cNvGrpSpPr/>
          <p:nvPr/>
        </p:nvGrpSpPr>
        <p:grpSpPr>
          <a:xfrm>
            <a:off x="436627" y="3124200"/>
            <a:ext cx="4059173" cy="1502508"/>
            <a:chOff x="228599" y="5334000"/>
            <a:chExt cx="4287773" cy="12954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599" y="5334000"/>
              <a:ext cx="2192204" cy="1295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56598" y="5334000"/>
              <a:ext cx="2059774" cy="1295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408422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16115"/>
            <a:ext cx="8944687" cy="6620237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4741" y="255974"/>
            <a:ext cx="8699773" cy="6318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4741" y="255973"/>
            <a:ext cx="8699773" cy="631899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83029" y="2989944"/>
            <a:ext cx="4163071" cy="311974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মানসুর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খাতিয়া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বন্দান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tusardada@gmail.com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3529" y="564384"/>
            <a:ext cx="310934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Identity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376057" y="1988458"/>
            <a:ext cx="65315" cy="4391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305300" y="3218932"/>
            <a:ext cx="8165" cy="2297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92824" y="3218932"/>
            <a:ext cx="1787" cy="2297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42" y="370594"/>
            <a:ext cx="2090057" cy="2447563"/>
          </a:xfrm>
          <a:prstGeom prst="rect">
            <a:avLst/>
          </a:prstGeom>
        </p:spPr>
      </p:pic>
      <p:sp>
        <p:nvSpPr>
          <p:cNvPr id="14" name="Content Placeholder 3"/>
          <p:cNvSpPr txBox="1">
            <a:spLocks/>
          </p:cNvSpPr>
          <p:nvPr/>
        </p:nvSpPr>
        <p:spPr>
          <a:xfrm>
            <a:off x="4724400" y="2743200"/>
            <a:ext cx="4114800" cy="3429000"/>
          </a:xfrm>
          <a:prstGeom prst="rect">
            <a:avLst/>
          </a:prstGeom>
          <a:ln w="38100" cap="rnd" cmpd="sng" algn="ctr">
            <a:solidFill>
              <a:srgbClr val="00B0F0"/>
            </a:solidFill>
            <a:prstDash val="soli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32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bn-B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bn-IN" sz="1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 </a:t>
            </a:r>
            <a:endParaRPr kumimoji="0" lang="en-US" sz="11200" b="1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bn-BD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</a:t>
            </a: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r>
              <a:rPr kumimoji="0" lang="bn-BD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দশম</a:t>
            </a:r>
            <a:endParaRPr kumimoji="0" lang="bn-BD" sz="1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bn-BD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বিষয়ঃ </a:t>
            </a:r>
            <a:r>
              <a:rPr kumimoji="0" lang="bn-BD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 ১ম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পত্র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bn-BD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</a:t>
            </a:r>
            <a:r>
              <a:rPr kumimoji="0" lang="bn-IN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  <a:r>
              <a:rPr kumimoji="0" lang="bn-BD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দ্যাংশ)</a:t>
            </a: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bn-BD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</a:t>
            </a: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</a:t>
            </a:r>
            <a:r>
              <a:rPr kumimoji="0" lang="bn-BD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৫০ </a:t>
            </a:r>
            <a:r>
              <a:rPr kumimoji="0" lang="bn-BD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মিনিট</a:t>
            </a:r>
            <a:endParaRPr kumimoji="0" lang="en-US" sz="1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3388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5638800"/>
            <a:ext cx="7867859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 অবস্থিত কিছু ক্ষুদ্র নৃগোষ্ঠীর পয়লা বৈশাখ উদযাপন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" y="381000"/>
            <a:ext cx="8229599" cy="2286000"/>
            <a:chOff x="152400" y="152400"/>
            <a:chExt cx="8839200" cy="2514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2400" y="152400"/>
              <a:ext cx="3048000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43600" y="152400"/>
              <a:ext cx="3048000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81362" y="152400"/>
              <a:ext cx="2581275" cy="251459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457200" y="3048000"/>
            <a:ext cx="8229599" cy="2362200"/>
            <a:chOff x="152400" y="3048000"/>
            <a:chExt cx="8839200" cy="2438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2400" y="3048000"/>
              <a:ext cx="3048000" cy="2438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43600" y="3048000"/>
              <a:ext cx="3048000" cy="2438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76600" y="3048000"/>
              <a:ext cx="2586037" cy="2438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34369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81000" y="304800"/>
            <a:ext cx="3962400" cy="2971800"/>
            <a:chOff x="152400" y="2971800"/>
            <a:chExt cx="4191000" cy="3657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583" b="4622"/>
            <a:stretch/>
          </p:blipFill>
          <p:spPr>
            <a:xfrm>
              <a:off x="152400" y="2971800"/>
              <a:ext cx="4191000" cy="3657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00150" y="4800600"/>
              <a:ext cx="2209800" cy="16503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80999" y="3716383"/>
            <a:ext cx="3962400" cy="2760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04800"/>
            <a:ext cx="40386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24400" y="3542943"/>
            <a:ext cx="396240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IN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বাঙালির শ্রেষ্ঠ উৎসব বাংলা নববর্ষ উদযাপন আমাদের ধর্ম নিরপেক্ষ চেতনাকে অপরাজেয় শক্তি ও মহিমায় পূর্ণ করুক, এই হোক আমাদের শুভ কামনা।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0089" y="5983069"/>
            <a:ext cx="309091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জয় </a:t>
            </a:r>
            <a:r>
              <a:rPr lang="bn-I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পয়লা বৈশাখ</a:t>
            </a:r>
            <a:r>
              <a:rPr lang="bn-I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।’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44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934" y="1373074"/>
            <a:ext cx="1572866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নির্জীবতা</a:t>
            </a:r>
            <a:endParaRPr lang="en-US" sz="40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4299" y="1373073"/>
            <a:ext cx="1911101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 শূণ্যতা</a:t>
            </a:r>
            <a:endParaRPr lang="en-US" sz="1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854714"/>
            <a:ext cx="1635384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সোৎসাহে</a:t>
            </a:r>
            <a:endParaRPr lang="en-US" sz="1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4467761"/>
            <a:ext cx="1741182" cy="132343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উৎসাহের </a:t>
            </a:r>
          </a:p>
          <a:p>
            <a:pPr algn="ctr"/>
            <a:r>
              <a:rPr lang="bn-IN" sz="4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endParaRPr lang="en-US" sz="40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505200"/>
            <a:ext cx="9144000" cy="76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133599" y="3810000"/>
            <a:ext cx="4612136" cy="2667000"/>
            <a:chOff x="2111829" y="3733800"/>
            <a:chExt cx="4136572" cy="2667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425"/>
            <a:stretch/>
          </p:blipFill>
          <p:spPr>
            <a:xfrm>
              <a:off x="4114800" y="3733800"/>
              <a:ext cx="2133601" cy="2667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11829" y="3733800"/>
              <a:ext cx="2041071" cy="2667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599" y="228600"/>
            <a:ext cx="4612135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57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474" y="882089"/>
            <a:ext cx="1329210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বুর্জোয়া </a:t>
            </a:r>
          </a:p>
          <a:p>
            <a:pPr algn="ctr"/>
            <a:r>
              <a:rPr lang="bn-IN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বিলাস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533400"/>
            <a:ext cx="1688283" cy="206210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মধ্যবিত্ত ও </a:t>
            </a:r>
          </a:p>
          <a:p>
            <a:pPr algn="ctr"/>
            <a:r>
              <a:rPr lang="bn-I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উচ্চবিত্ত </a:t>
            </a:r>
          </a:p>
          <a:p>
            <a:pPr algn="ctr"/>
            <a:r>
              <a:rPr lang="bn-I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শ্রেণির </a:t>
            </a:r>
          </a:p>
          <a:p>
            <a:pPr algn="ctr"/>
            <a:r>
              <a:rPr lang="bn-I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মানুষের শখ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048000"/>
            <a:ext cx="9144000" cy="76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9446" y="4419600"/>
            <a:ext cx="1619354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শভিনিস্টিক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81200" y="3352800"/>
            <a:ext cx="4953001" cy="3200400"/>
            <a:chOff x="2826486" y="3276600"/>
            <a:chExt cx="3498113" cy="33528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26486" y="3276600"/>
              <a:ext cx="1702526" cy="16478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 flipV="1">
              <a:off x="4571997" y="3276600"/>
              <a:ext cx="1752602" cy="16478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26487" y="4953000"/>
              <a:ext cx="1702525" cy="167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71999" y="4953000"/>
              <a:ext cx="1752600" cy="167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7162800" y="4362271"/>
            <a:ext cx="1776448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36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আত্মগৌরব </a:t>
            </a:r>
          </a:p>
          <a:p>
            <a:pPr algn="ctr"/>
            <a:r>
              <a:rPr lang="bn-IN" sz="36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মতবাদী</a:t>
            </a:r>
            <a:endParaRPr lang="en-US" b="1" dirty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81202" y="228601"/>
            <a:ext cx="4952998" cy="2590799"/>
            <a:chOff x="1981202" y="228601"/>
            <a:chExt cx="4952998" cy="2590799"/>
          </a:xfrm>
        </p:grpSpPr>
        <p:grpSp>
          <p:nvGrpSpPr>
            <p:cNvPr id="12" name="Group 11"/>
            <p:cNvGrpSpPr/>
            <p:nvPr/>
          </p:nvGrpSpPr>
          <p:grpSpPr>
            <a:xfrm>
              <a:off x="1981202" y="228601"/>
              <a:ext cx="3276598" cy="2590799"/>
              <a:chOff x="2667002" y="353944"/>
              <a:chExt cx="2848917" cy="237973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667002" y="353944"/>
                <a:ext cx="1788856" cy="2379732"/>
                <a:chOff x="3200400" y="353943"/>
                <a:chExt cx="2439348" cy="3208407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0400" y="353943"/>
                  <a:ext cx="2439348" cy="1463724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0401" y="1905001"/>
                  <a:ext cx="2439347" cy="1657349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1429"/>
              <a:stretch/>
            </p:blipFill>
            <p:spPr>
              <a:xfrm>
                <a:off x="4510649" y="353945"/>
                <a:ext cx="1005270" cy="2379731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779" r="10754"/>
            <a:stretch/>
          </p:blipFill>
          <p:spPr>
            <a:xfrm>
              <a:off x="5333999" y="228602"/>
              <a:ext cx="1600201" cy="259079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5532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03" y="1349514"/>
            <a:ext cx="1502334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নওরোজ</a:t>
            </a:r>
            <a:endParaRPr lang="en-US" sz="16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62199" y="228600"/>
            <a:ext cx="4343401" cy="2895600"/>
            <a:chOff x="2361574" y="-85725"/>
            <a:chExt cx="3153055" cy="2895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38400" y="1066800"/>
              <a:ext cx="2990850" cy="17430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61574" y="-85725"/>
              <a:ext cx="3153055" cy="16859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6959186" y="1349514"/>
            <a:ext cx="1651414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নতুন দিন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789557"/>
            <a:ext cx="1869423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স্বাদেশিকতা</a:t>
            </a:r>
            <a:endParaRPr lang="en-US" sz="1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2587" y="4789556"/>
            <a:ext cx="2109873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দেশপ্রেমিকতা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429000"/>
            <a:ext cx="9144000" cy="76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468029" y="3810000"/>
            <a:ext cx="4119961" cy="2667000"/>
            <a:chOff x="2468029" y="3810000"/>
            <a:chExt cx="4119961" cy="2667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68029" y="3810000"/>
              <a:ext cx="4119961" cy="2667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33899" y="5143500"/>
              <a:ext cx="1977889" cy="13335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47551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3038" y="450376"/>
            <a:ext cx="3422733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4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জোড়ায় কাজ কর </a:t>
            </a:r>
            <a:endParaRPr lang="en-US" sz="24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170093"/>
            <a:ext cx="5000897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IN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নির্জীবতা</a:t>
            </a:r>
            <a:r>
              <a:rPr lang="bn-IN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’,  ‘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শভিনিস্টিক</a:t>
            </a:r>
            <a:r>
              <a:rPr lang="bn-IN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’,  ‘</a:t>
            </a:r>
            <a:r>
              <a:rPr lang="bn-IN" sz="28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বুর্জোয়া বিলাস</a:t>
            </a:r>
            <a:r>
              <a:rPr lang="bn-IN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’, ‘</a:t>
            </a:r>
            <a:r>
              <a:rPr lang="bn-IN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নওরোজ</a:t>
            </a:r>
            <a:r>
              <a:rPr lang="bn-IN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IN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শব্দগুলোর </a:t>
            </a:r>
            <a:r>
              <a:rPr lang="bn-IN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 </a:t>
            </a:r>
            <a:r>
              <a:rPr lang="bn-IN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কী? </a:t>
            </a:r>
            <a:endParaRPr lang="en-US" sz="2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29495" y="1676399"/>
            <a:ext cx="3685904" cy="1981200"/>
            <a:chOff x="5416264" y="5120714"/>
            <a:chExt cx="3422936" cy="914400"/>
          </a:xfrm>
        </p:grpSpPr>
        <p:sp>
          <p:nvSpPr>
            <p:cNvPr id="12" name="Rectangle 11"/>
            <p:cNvSpPr/>
            <p:nvPr/>
          </p:nvSpPr>
          <p:spPr>
            <a:xfrm>
              <a:off x="5867400" y="5120714"/>
              <a:ext cx="2971800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bn-IN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প্রাণ শূণ্যতা</a:t>
              </a:r>
              <a:r>
                <a:rPr lang="bn-IN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আত্মগৌরব মতবাদী</a:t>
              </a:r>
              <a:r>
                <a:rPr lang="bn-IN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2800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মধ্যবিত্ত ও উচ্চবিত্ত শ্রেণির মানুষের সখ</a:t>
              </a:r>
              <a:r>
                <a:rPr lang="bn-IN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, নতুন দিন।</a:t>
              </a:r>
              <a:endPara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Left Arrow 15"/>
            <p:cNvSpPr/>
            <p:nvPr/>
          </p:nvSpPr>
          <p:spPr>
            <a:xfrm flipH="1">
              <a:off x="5416264" y="5454451"/>
              <a:ext cx="450863" cy="228600"/>
            </a:xfrm>
            <a:prstGeom prst="lef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47802" y="4648200"/>
            <a:ext cx="5009998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28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‘</a:t>
            </a:r>
            <a:r>
              <a:rPr lang="bn-IN" sz="28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পয়লা বৈশাখ’ - উৎসব সম্পর্কে তৎকালীন পাকিস্তানি শাসকদের </a:t>
            </a:r>
            <a:r>
              <a:rPr lang="bn-IN" sz="28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মনোভাব কেমন ছিল?</a:t>
            </a:r>
            <a:endParaRPr lang="en-US" sz="3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257799" y="4267201"/>
            <a:ext cx="3657601" cy="2057400"/>
            <a:chOff x="5372005" y="5000164"/>
            <a:chExt cx="3353160" cy="914400"/>
          </a:xfrm>
        </p:grpSpPr>
        <p:sp>
          <p:nvSpPr>
            <p:cNvPr id="21" name="Rectangle 20"/>
            <p:cNvSpPr/>
            <p:nvPr/>
          </p:nvSpPr>
          <p:spPr>
            <a:xfrm>
              <a:off x="5791419" y="5000164"/>
              <a:ext cx="2933746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bn-IN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তৎকালীন </a:t>
              </a:r>
              <a:r>
                <a:rPr lang="bn-IN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পাকিস্তানি শাসকদের মনোভাব </a:t>
              </a:r>
              <a:r>
                <a:rPr lang="bn-IN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ছিল কৌতূহলোদ্দীপক </a:t>
              </a:r>
              <a:r>
                <a:rPr lang="bn-IN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bn-IN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ন্যাক্কারজনক।</a:t>
              </a:r>
              <a:endParaRPr lang="en-US" sz="2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Left Arrow 21"/>
            <p:cNvSpPr/>
            <p:nvPr/>
          </p:nvSpPr>
          <p:spPr>
            <a:xfrm flipH="1">
              <a:off x="5372005" y="5375852"/>
              <a:ext cx="419414" cy="202842"/>
            </a:xfrm>
            <a:prstGeom prst="lef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4285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691348"/>
            <a:ext cx="8001000" cy="378565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মূল বক্তব্যঃ</a:t>
            </a:r>
          </a:p>
          <a:p>
            <a:pPr algn="just"/>
            <a:r>
              <a:rPr lang="bn-IN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বাংলা নববর্ষ বা পয়লা বৈশাখ বাঙালির সর্বশ্রেষ্ট সাংস্কৃতিক উৎসব। কৃষি নির্ভর এদেশে ফসল উৎপাদনের সাথে সামঞ্জস্য রক্ষা করে প্রাচীনকাল থেকেই বাংলা নববর্ষ উৎযাপনের ধারনা তৈরি হয়। এ উৎসব একা হিন্দু, মুসলমান বা বৌদ্ধ-খৃস্টানের নয়- এ উৎসব সমগ্র বাঙালির। এ উৎসব শুধু বিত্তবান, মধ্যবিত্ত বা দীন দরিদ্র কৃষকের নয়- এ উৎসব বাংলা ভাষাভাষী এবং বাংলাদেশে বসবাসকারী সমস্ত মানুষের। আর সুদূর অতীত থেকেই পয়লা বৈশাখের উৎসব উৎযাপন হয়ে </a:t>
            </a:r>
            <a:r>
              <a:rPr lang="bn-IN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আসছে বলে পয়লা </a:t>
            </a:r>
            <a:r>
              <a:rPr lang="bn-IN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বৈশাখের ঐতিহ্য সুপ্রাচীন ও গৌরবমণ্ডিত। - এ অভিমত ব্যক্ত করে লেখক প্রবন্ধটিতে পয়লা বৈশাখের জয়গান গেয়েছেন।</a:t>
            </a:r>
            <a:endParaRPr 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022628"/>
            <a:ext cx="8001000" cy="141577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উৎসঃ</a:t>
            </a:r>
            <a:r>
              <a:rPr lang="bn-I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‘পয়লা বৈশাখ’ </a:t>
            </a:r>
            <a:r>
              <a:rPr lang="bn-IN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প্রবন্ধটি কবির চৌধুরীর ‘বাংলাদেশের উৎসবঃ নববর্ষ’ নামক</a:t>
            </a:r>
          </a:p>
          <a:p>
            <a:r>
              <a:rPr lang="bn-IN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গ্রন্থ থেকে   সংকলন করা হয়েছে</a:t>
            </a:r>
            <a:r>
              <a:rPr lang="bn-IN" sz="2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621" b="98276" l="2069" r="544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19" t="29469" r="45116" b="8333"/>
          <a:stretch/>
        </p:blipFill>
        <p:spPr>
          <a:xfrm>
            <a:off x="1828800" y="-76200"/>
            <a:ext cx="1715041" cy="1806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53765"/>
            <a:ext cx="2362200" cy="1546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53765"/>
            <a:ext cx="3200400" cy="1470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0780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1" y="685800"/>
            <a:ext cx="2895599" cy="60960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Chevron">
              <a:avLst>
                <a:gd name="adj" fmla="val 2177"/>
              </a:avLst>
            </a:prstTxWarp>
            <a:spAutoFit/>
          </a:bodyPr>
          <a:lstStyle/>
          <a:p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দলগত কাজ  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1" y="1579601"/>
            <a:ext cx="7696200" cy="1849399"/>
            <a:chOff x="760100" y="1295399"/>
            <a:chExt cx="7268635" cy="1491735"/>
          </a:xfrm>
        </p:grpSpPr>
        <p:sp>
          <p:nvSpPr>
            <p:cNvPr id="3" name="TextBox 2"/>
            <p:cNvSpPr txBox="1"/>
            <p:nvPr/>
          </p:nvSpPr>
          <p:spPr>
            <a:xfrm>
              <a:off x="760100" y="2325469"/>
              <a:ext cx="7268635" cy="461665"/>
            </a:xfrm>
            <a:prstGeom prst="rect">
              <a:avLst/>
            </a:prstGeom>
            <a:noFill/>
            <a:ln w="9525">
              <a:solidFill>
                <a:srgbClr val="00B050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571500" indent="-571500">
                <a:buFont typeface="Wingdings" pitchFamily="2" charset="2"/>
                <a:buChar char="q"/>
              </a:pPr>
              <a:r>
                <a:rPr lang="bn-IN" sz="2400" b="1" dirty="0" smtClean="0">
                  <a:solidFill>
                    <a:schemeClr val="accent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বাংলা নববর্ষে বিভিন্ন উৎসব-অনুষ্ঠানের একটি তালিকা তৈরি কর।</a:t>
              </a:r>
            </a:p>
          </p:txBody>
        </p:sp>
        <p:sp>
          <p:nvSpPr>
            <p:cNvPr id="5" name="Flowchart: Sequential Access Storage 4"/>
            <p:cNvSpPr/>
            <p:nvPr/>
          </p:nvSpPr>
          <p:spPr>
            <a:xfrm>
              <a:off x="3215433" y="1295399"/>
              <a:ext cx="1831702" cy="1030069"/>
            </a:xfrm>
            <a:prstGeom prst="flowChartMagneticTape">
              <a:avLst/>
            </a:prstGeom>
            <a:ln w="9525"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en-US" sz="1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6777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9566" y="1085195"/>
            <a:ext cx="7213834" cy="44012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2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বাঙ্গালির সর্বশ্রেষ্ঠ উৎসব কোনটি?</a:t>
            </a:r>
          </a:p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উঃ পয়লা বৈশাখ বা বাংলা নববর্ষ উৎসব। 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28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‘পয়লা বৈশাখ’ প্রবন্ধের রচয়িতা কে?</a:t>
            </a:r>
          </a:p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উঃ খ্যাতনামা লেখক কবির চৌধুরী।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2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বাংলা নববর্ষের সঙ্গে কোন সমাজের যোগসূত্র অবিচ্ছেদ্য ছিল?</a:t>
            </a:r>
          </a:p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উঃ কৃষি নির্ভর সমাজের </a:t>
            </a:r>
            <a:r>
              <a:rPr lang="bn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যোগসূত্র অবিচ্ছেদ্য ছিল 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2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‘পয়লা বৈশাখ’ কেমন হওয়া উচিৎ?</a:t>
            </a:r>
          </a:p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উঃ পয়লা বৈশাখ ধর্মনিরপেক্ষ হওয়া উচিৎ।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IN" sz="2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‘পয়লা বৈশাখ’ প্রবন্ধের শেষ বাক্য কী?</a:t>
            </a:r>
          </a:p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উঃ পয়লা বৈশাখ প্রবন্ধের </a:t>
            </a:r>
            <a:r>
              <a:rPr lang="bn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 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 হচ্ছে -‘জয় পয়লা বৈশাখ’।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en-US" sz="8800" b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8800" b="1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38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1" y="569178"/>
            <a:ext cx="8534399" cy="58169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3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ঐতিহাসিক আবুল ফজল নববর্ষকে কী বলে উল্লেখ করেছেন?</a:t>
            </a:r>
          </a:p>
          <a:p>
            <a:r>
              <a:rPr lang="bn-IN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0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নওরোজ     খ. জাতীয় উৎসব     গ. অনন্য উৎসব     ঘ. বর্ষবরণ উৎসব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বর্তমানে পয়লা বৈশাখ উদযাপনে বাঙ্গালি জাতির মধ্যে ফুটে ওঠে- </a:t>
            </a:r>
          </a:p>
          <a:p>
            <a:r>
              <a:rPr lang="bn-IN" sz="2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IN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উৎসবমুখরতা     </a:t>
            </a:r>
            <a:r>
              <a:rPr lang="en-US" sz="2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IN" sz="2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অসাম্প্রদায়িকতা</a:t>
            </a:r>
            <a:r>
              <a:rPr lang="bn-IN" sz="32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en-US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বিলাসিতা</a:t>
            </a:r>
            <a:endParaRPr lang="en-US" sz="2800" b="1" dirty="0" smtClean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  <a:p>
            <a:r>
              <a:rPr lang="bn-IN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ক.  </a:t>
            </a:r>
            <a:r>
              <a:rPr lang="bn-IN" sz="10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খ. </a:t>
            </a:r>
            <a:r>
              <a:rPr lang="en-US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IN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গ. </a:t>
            </a:r>
            <a:r>
              <a:rPr lang="en-US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ঘ.  </a:t>
            </a:r>
            <a:r>
              <a:rPr lang="en-US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bn-IN" sz="2800" b="1" dirty="0" smtClean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bn-I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শাহীনদের গ্রামের উপর পাশের গ্রামের জমিদার বাবু কর্তৃত্ব স্থাপন করতে </a:t>
            </a:r>
          </a:p>
          <a:p>
            <a:r>
              <a:rPr lang="bn-I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  চায়। এটি ‘পয়লা বৈশাখ’ প্রবন্ধের কোন দিক তুলে ধরে?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bn-IN" sz="1000" b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0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জাতীয়তাবাদ                     খ. সংহতিবাদ</a:t>
            </a:r>
          </a:p>
          <a:p>
            <a:r>
              <a:rPr lang="bn-IN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bn-IN" sz="1000" b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0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0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সাম্রাজ্যবাদ  </a:t>
            </a:r>
            <a:r>
              <a:rPr lang="bn-IN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      ঘ. লিপ্সা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I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‘পয়লা বৈশাখ’ </a:t>
            </a:r>
            <a:r>
              <a:rPr lang="bn-I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প্রবন্ধের শিক্ষণীয় দিক হলো-</a:t>
            </a:r>
          </a:p>
          <a:p>
            <a:r>
              <a:rPr lang="bn-IN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ঐতিহ্য ধারণ করা   </a:t>
            </a:r>
            <a:r>
              <a:rPr lang="en-US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খ. ঐক্যবোধ জাগ্রত করা</a:t>
            </a:r>
          </a:p>
          <a:p>
            <a:r>
              <a:rPr lang="bn-IN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গ.  সংস্কৃতির প্রতি শ্রদ্ধাবোধ        ঘ. সকলের মধ্যে নবপ্রাণের সূচনা করা</a:t>
            </a:r>
          </a:p>
        </p:txBody>
      </p:sp>
      <p:sp>
        <p:nvSpPr>
          <p:cNvPr id="6" name="Oval 5"/>
          <p:cNvSpPr/>
          <p:nvPr/>
        </p:nvSpPr>
        <p:spPr>
          <a:xfrm>
            <a:off x="381000" y="4572000"/>
            <a:ext cx="457200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62400" y="5486400"/>
            <a:ext cx="457200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00600" y="2819400"/>
            <a:ext cx="457200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7200" y="1066800"/>
            <a:ext cx="457200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525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886200" y="1551057"/>
            <a:ext cx="4876800" cy="963543"/>
          </a:xfrm>
          <a:prstGeom prst="rect">
            <a:avLst/>
          </a:prstGeom>
          <a:noFill/>
        </p:spPr>
        <p:txBody>
          <a:bodyPr wrap="none" rtlCol="0">
            <a:prstTxWarp prst="textWave4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1100" b="1" u="sng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" name="Object 1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97581707"/>
              </p:ext>
            </p:extLst>
          </p:nvPr>
        </p:nvGraphicFramePr>
        <p:xfrm>
          <a:off x="5257800" y="3058886"/>
          <a:ext cx="2209800" cy="1665514"/>
        </p:xfrm>
        <a:graphic>
          <a:graphicData uri="http://schemas.openxmlformats.org/presentationml/2006/ole">
            <p:oleObj spid="_x0000_s1525" name="Packager Shell Object" showAsIcon="1" r:id="rId3" imgW="914400" imgH="771480" progId="Package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110"/>
          <a:stretch/>
        </p:blipFill>
        <p:spPr>
          <a:xfrm>
            <a:off x="381000" y="381000"/>
            <a:ext cx="320040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9251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419100" y="457200"/>
            <a:ext cx="8229600" cy="1447800"/>
          </a:xfrm>
          <a:prstGeom prst="triangle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48" t="16689" r="22741" b="19246"/>
          <a:stretch/>
        </p:blipFill>
        <p:spPr>
          <a:xfrm>
            <a:off x="1066800" y="2133600"/>
            <a:ext cx="70104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447800" y="3429000"/>
            <a:ext cx="61722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‌‍</a:t>
            </a:r>
            <a:r>
              <a:rPr lang="bn-I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বাংলা নববর্ষ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শিরোনামে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78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8457" y="1952729"/>
            <a:ext cx="5257143" cy="12476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bn-BD" sz="166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57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1066800"/>
            <a:ext cx="7162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পয়েলা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বৈশাখ</a:t>
            </a:r>
            <a:endParaRPr lang="en-US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6000" dirty="0" smtClean="0"/>
              <a:t>-</a:t>
            </a:r>
            <a:r>
              <a:rPr lang="en-US" sz="6000" dirty="0" err="1" smtClean="0"/>
              <a:t>কবির</a:t>
            </a:r>
            <a:r>
              <a:rPr lang="en-US" sz="6000" dirty="0" smtClean="0"/>
              <a:t> </a:t>
            </a:r>
            <a:r>
              <a:rPr lang="en-US" sz="6000" dirty="0" err="1" smtClean="0"/>
              <a:t>চৌধুরী</a:t>
            </a:r>
            <a:endParaRPr lang="en-US" sz="60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88640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289989"/>
            <a:ext cx="7543800" cy="31085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I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লেখক কবির চৌধুরী সম্পর্কে বলতে পারবে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bn-I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নতুন শব্দের অর্থ লিখতে পারবে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n-I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বাংলা নববর্ষের ইতিহাস, ঐতিহ্য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2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n-I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পয়লা </a:t>
            </a:r>
            <a:r>
              <a:rPr lang="bn-I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বৈশাখ বা বাংলা </a:t>
            </a:r>
            <a:r>
              <a:rPr lang="bn-I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নববর্ষ উৎস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bn-I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গুরুত্ব 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I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300502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2" r="25717"/>
          <a:stretch/>
        </p:blipFill>
        <p:spPr>
          <a:xfrm>
            <a:off x="533400" y="1676400"/>
            <a:ext cx="28194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33399" y="5029200"/>
            <a:ext cx="2819401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কবির চৌধুরী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2400" y="304800"/>
            <a:ext cx="5029200" cy="6324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মৃত্যুঃ</a:t>
            </a:r>
          </a:p>
          <a:p>
            <a:pPr algn="ctr"/>
            <a:endParaRPr lang="bn-IN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 ২০১১ সালের </a:t>
            </a:r>
          </a:p>
          <a:p>
            <a:pPr algn="ctr"/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 ডিসেম্বর </a:t>
            </a:r>
          </a:p>
          <a:p>
            <a:pPr algn="ctr"/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মৃত্যুবরণ করেন।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2400" y="304800"/>
            <a:ext cx="5029200" cy="63246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bn-IN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 ও সম্মাননাঃ</a:t>
            </a:r>
          </a:p>
          <a:p>
            <a:pPr algn="ctr"/>
            <a:endParaRPr lang="bn-IN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 ১৯৯৮ সালে জাতীয় অধ্যাপকের মর্যাদা লাভ করেন। এছাড়া তিনি বাংলা একাডেমী, একুশে পদক, বঙ্গবন্ধু জাতীয় পুরস্কার, স্বাধীনতা পদক, জসীমউদদীন পদক সহ অসংখ্য পুরস্কারে ভূষিত হন।</a:t>
            </a:r>
            <a:endParaRPr 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5676" y="300317"/>
            <a:ext cx="5029200" cy="63335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bn-IN" sz="4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সাহিত্যকর্মঃ</a:t>
            </a:r>
          </a:p>
          <a:p>
            <a:pPr algn="ctr"/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উপন্যাসঃ সমুদ্রের স্বাদ, রূপান্তর।</a:t>
            </a:r>
          </a:p>
          <a:p>
            <a:r>
              <a:rPr lang="bn-IN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ছোটগল্পঃ শেখবের গল্প, </a:t>
            </a:r>
          </a:p>
          <a:p>
            <a:r>
              <a:rPr lang="bn-IN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কাফফার নির্বাচিত গল্প।</a:t>
            </a:r>
          </a:p>
          <a:p>
            <a:r>
              <a:rPr lang="bn-IN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নাটকঃ   আহবান, ছায়া বাসনা,</a:t>
            </a:r>
            <a:endParaRPr lang="bn-IN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প্রবন্ধঃ   নজরুল দর্শন</a:t>
            </a:r>
            <a:r>
              <a:rPr lang="bn-IN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মুক্তিযুদ্ধ</a:t>
            </a:r>
          </a:p>
          <a:p>
            <a:r>
              <a:rPr lang="bn-IN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চর্চা,</a:t>
            </a:r>
            <a:r>
              <a:rPr lang="bn-IN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 শেখ মুজিব</a:t>
            </a:r>
            <a:endParaRPr lang="en-US" sz="32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অনুবাদগ্রন্থঃ ‘ওথেলো’ </a:t>
            </a:r>
            <a:endParaRPr lang="en-US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55676" y="340927"/>
            <a:ext cx="5029200" cy="631563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কর্মজীবনঃ</a:t>
            </a:r>
          </a:p>
          <a:p>
            <a:pPr algn="ctr"/>
            <a:endParaRPr lang="bn-IN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 বিভিন্ন সরকারি কলেজের অধ্যক্ষ, ঢাকা বিশ্ববিদ্যালয়ের </a:t>
            </a:r>
          </a:p>
          <a:p>
            <a:pPr algn="ctr"/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ইংরেজি বিভাগের অধ্যাপক, </a:t>
            </a:r>
          </a:p>
          <a:p>
            <a:pPr algn="ctr"/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পরিচালক -বাংলা একাডেমী, </a:t>
            </a:r>
          </a:p>
          <a:p>
            <a:pPr algn="ctr"/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সচিব -ক্রীড়া ও সংস্কৃতি বিষয়ক মন্ত্রনালয়।</a:t>
            </a:r>
            <a:r>
              <a:rPr lang="bn-IN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62400" y="304800"/>
            <a:ext cx="5022476" cy="631563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u="sng" dirty="0" smtClean="0">
                <a:latin typeface="NikoshBAN" pitchFamily="2" charset="0"/>
                <a:cs typeface="NikoshBAN" pitchFamily="2" charset="0"/>
              </a:rPr>
              <a:t>শিক্ষাজীবনঃ</a:t>
            </a:r>
          </a:p>
          <a:p>
            <a:pPr algn="ctr"/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 কলেজিয়েট স্কুল, ঢাকা ইন্টারমিডিয়েট কলেজ এবং ঢাকা বিশ্ববিদ্যালয় থেকে ইংরেজি সাহিত্যে স্নাতকোত্তর ডিগ্রি অর্জন করেন। এছাড়া যুক্তরাষ্ট্রের ক্যালিফোর্নিয়া ও মিনিসোটা বিশ্ব বিদ্যালয়ে অধ্যাপনা করেন।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62400" y="304800"/>
            <a:ext cx="5029200" cy="63335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 ও পরিচয়</a:t>
            </a:r>
            <a:r>
              <a:rPr lang="en-US" sz="4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bn-IN" sz="48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 চৌধুরী ১৯২৩ সালের ০৯ ফেব্রুয়ারি ব্রাহ্মণবাড়িয়ায় জন্মগ্রহণ করেন। পিতা আব্দুল হালিম চৌধুরী ও মাতা আফিয়া বেগম।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296974">
            <a:off x="457200" y="500372"/>
            <a:ext cx="2743201" cy="707886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0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28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53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18"/>
          <p:cNvSpPr/>
          <p:nvPr/>
        </p:nvSpPr>
        <p:spPr>
          <a:xfrm>
            <a:off x="6019800" y="102264"/>
            <a:ext cx="3048000" cy="2667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০৯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ফেব্রুয়ারি</a:t>
            </a:r>
            <a:endParaRPr lang="bn-IN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১৯২৩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3276600" y="5105400"/>
            <a:ext cx="4260352" cy="160671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ইংরেজি সাহিত্যে স্নাতকোত্তর ডিগ্রি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5959952" y="2918347"/>
            <a:ext cx="3048000" cy="218705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আব্দুল হালিম</a:t>
            </a:r>
          </a:p>
          <a:p>
            <a:pPr algn="ctr"/>
            <a:r>
              <a:rPr lang="bn-IN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আফিয়া বেগম</a:t>
            </a:r>
          </a:p>
        </p:txBody>
      </p:sp>
      <p:sp>
        <p:nvSpPr>
          <p:cNvPr id="11" name="Cloud 10"/>
          <p:cNvSpPr/>
          <p:nvPr/>
        </p:nvSpPr>
        <p:spPr>
          <a:xfrm>
            <a:off x="5791200" y="2895600"/>
            <a:ext cx="3276600" cy="2267398"/>
          </a:xfrm>
          <a:prstGeom prst="cloud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মাতা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246929" y="3168850"/>
            <a:ext cx="2877271" cy="36129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0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0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সমুদ্রের স্বাদ,</a:t>
            </a:r>
          </a:p>
          <a:p>
            <a:pPr algn="ctr"/>
            <a:r>
              <a:rPr lang="bn-IN" sz="3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আহবান,</a:t>
            </a:r>
          </a:p>
          <a:p>
            <a:pPr algn="ctr"/>
            <a:r>
              <a:rPr lang="bn-IN" sz="3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শেখবের গল্প,</a:t>
            </a:r>
          </a:p>
          <a:p>
            <a:pPr algn="ctr"/>
            <a:r>
              <a:rPr lang="bn-IN" sz="3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 চর্চা, </a:t>
            </a:r>
            <a:r>
              <a:rPr lang="en-US" sz="3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3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3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0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0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078511" y="76200"/>
            <a:ext cx="2913089" cy="269306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6000" b="1" dirty="0">
                <a:solidFill>
                  <a:srgbClr val="E7E6E6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bn-BD" sz="9600" b="1" dirty="0">
                <a:solidFill>
                  <a:srgbClr val="E7E6E6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solidFill>
                <a:srgbClr val="E7E6E6">
                  <a:lumMod val="1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04800" y="3200400"/>
            <a:ext cx="2776476" cy="350101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5400" b="1" dirty="0">
                <a:solidFill>
                  <a:srgbClr val="E7E6E6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গ্রন্থসমুহ</a:t>
            </a:r>
            <a:r>
              <a:rPr lang="bn-BD" sz="6000" b="1" dirty="0">
                <a:solidFill>
                  <a:srgbClr val="E7E6E6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E7E6E6">
                  <a:lumMod val="1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76200" y="159762"/>
            <a:ext cx="2590800" cy="3007532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১৩ 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</a:p>
          <a:p>
            <a:pPr algn="ctr"/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২০১১</a:t>
            </a:r>
          </a:p>
        </p:txBody>
      </p:sp>
      <p:sp>
        <p:nvSpPr>
          <p:cNvPr id="17" name="Cloud 16"/>
          <p:cNvSpPr/>
          <p:nvPr/>
        </p:nvSpPr>
        <p:spPr>
          <a:xfrm>
            <a:off x="143720" y="152400"/>
            <a:ext cx="2523280" cy="3033433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6000" b="1" dirty="0" smtClean="0">
                <a:solidFill>
                  <a:srgbClr val="E7E6E6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bn-IN" sz="6600" b="1" dirty="0" smtClean="0">
                <a:solidFill>
                  <a:srgbClr val="E7E6E6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E7E6E6">
                  <a:lumMod val="1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3276600" y="5105400"/>
            <a:ext cx="4260352" cy="160671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পড়াশোনা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1" y="373559"/>
            <a:ext cx="2438400" cy="830997"/>
          </a:xfrm>
          <a:prstGeom prst="rect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97"/>
          <a:stretch/>
        </p:blipFill>
        <p:spPr>
          <a:xfrm>
            <a:off x="3124200" y="1371600"/>
            <a:ext cx="2590801" cy="31424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3419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  <p:bldP spid="17" grpId="0" animBg="1"/>
      <p:bldP spid="1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76200" y="0"/>
            <a:ext cx="9144000" cy="6858000"/>
            <a:chOff x="-76200" y="0"/>
            <a:chExt cx="9144000" cy="6858000"/>
          </a:xfrm>
        </p:grpSpPr>
        <p:grpSp>
          <p:nvGrpSpPr>
            <p:cNvPr id="19" name="Group 18"/>
            <p:cNvGrpSpPr/>
            <p:nvPr/>
          </p:nvGrpSpPr>
          <p:grpSpPr>
            <a:xfrm>
              <a:off x="-76200" y="0"/>
              <a:ext cx="9144000" cy="6858000"/>
              <a:chOff x="-76200" y="0"/>
              <a:chExt cx="9144000" cy="68580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-76200" y="0"/>
                <a:ext cx="9144000" cy="6858000"/>
                <a:chOff x="0" y="0"/>
                <a:chExt cx="9144000" cy="6858000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9334" r="2686"/>
                <a:stretch/>
              </p:blipFill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</p:spPr>
            </p:pic>
            <p:grpSp>
              <p:nvGrpSpPr>
                <p:cNvPr id="16" name="Group 15"/>
                <p:cNvGrpSpPr/>
                <p:nvPr/>
              </p:nvGrpSpPr>
              <p:grpSpPr>
                <a:xfrm>
                  <a:off x="4114800" y="1118704"/>
                  <a:ext cx="4267200" cy="5205896"/>
                  <a:chOff x="4114800" y="1118704"/>
                  <a:chExt cx="4267200" cy="5205896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3098" t="26645" r="41046" b="35748"/>
                  <a:stretch/>
                </p:blipFill>
                <p:spPr>
                  <a:xfrm>
                    <a:off x="4114800" y="3657600"/>
                    <a:ext cx="1613848" cy="2667000"/>
                  </a:xfrm>
                  <a:prstGeom prst="rect">
                    <a:avLst/>
                  </a:prstGeom>
                </p:spPr>
              </p:pic>
              <p:sp>
                <p:nvSpPr>
                  <p:cNvPr id="13" name="TextBox 12"/>
                  <p:cNvSpPr txBox="1"/>
                  <p:nvPr/>
                </p:nvSpPr>
                <p:spPr>
                  <a:xfrm rot="20637664">
                    <a:off x="5775308" y="1118704"/>
                    <a:ext cx="2121093" cy="830997"/>
                  </a:xfrm>
                  <a:prstGeom prst="rect">
                    <a:avLst/>
                  </a:prstGeom>
                  <a:noFill/>
                  <a:ln w="9525">
                    <a:solidFill>
                      <a:srgbClr val="006600"/>
                    </a:solidFill>
                  </a:ln>
                </p:spPr>
                <p:txBody>
                  <a:bodyPr wrap="none" rtlCol="0">
                    <a:spAutoFit/>
                    <a:scene3d>
                      <a:camera prst="orthographicFront"/>
                      <a:lightRig rig="threePt" dir="t"/>
                    </a:scene3d>
                    <a:sp3d extrusionH="57150">
                      <a:bevelT w="38100" h="38100"/>
                    </a:sp3d>
                  </a:bodyPr>
                  <a:lstStyle/>
                  <a:p>
                    <a:r>
                      <a:rPr lang="bn-IN" sz="4800" b="1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rPr>
                      <a:t>আদর্শ পাঠ</a:t>
                    </a:r>
                    <a:endParaRPr lang="en-US" b="1" dirty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4419600" y="2381071"/>
                    <a:ext cx="3962400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extrusionH="57150">
                      <a:bevelT w="38100" h="38100"/>
                    </a:sp3d>
                  </a:bodyPr>
                  <a:lstStyle/>
                  <a:p>
                    <a:r>
                      <a:rPr lang="bn-IN" sz="7200" b="1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rPr>
                      <a:t>প</a:t>
                    </a:r>
                    <a:r>
                      <a:rPr lang="bn-IN" sz="7200" b="1" dirty="0" smtClean="0">
                        <a:solidFill>
                          <a:srgbClr val="008000"/>
                        </a:solidFill>
                        <a:latin typeface="NikoshBAN" pitchFamily="2" charset="0"/>
                        <a:cs typeface="NikoshBAN" pitchFamily="2" charset="0"/>
                      </a:rPr>
                      <a:t>য়</a:t>
                    </a:r>
                    <a:r>
                      <a:rPr lang="bn-IN" sz="7200" b="1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rPr>
                      <a:t>লা </a:t>
                    </a:r>
                    <a:r>
                      <a:rPr lang="bn-IN" sz="7200" b="1" dirty="0" smtClean="0">
                        <a:solidFill>
                          <a:srgbClr val="008000"/>
                        </a:solidFill>
                        <a:latin typeface="NikoshBAN" pitchFamily="2" charset="0"/>
                        <a:cs typeface="NikoshBAN" pitchFamily="2" charset="0"/>
                      </a:rPr>
                      <a:t>বৈ</a:t>
                    </a:r>
                    <a:r>
                      <a:rPr lang="bn-IN" sz="7200" b="1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rPr>
                      <a:t>শা</a:t>
                    </a:r>
                    <a:r>
                      <a:rPr lang="bn-IN" sz="7200" b="1" dirty="0" smtClean="0">
                        <a:solidFill>
                          <a:srgbClr val="008000"/>
                        </a:solidFill>
                        <a:latin typeface="NikoshBAN" pitchFamily="2" charset="0"/>
                        <a:cs typeface="NikoshBAN" pitchFamily="2" charset="0"/>
                      </a:rPr>
                      <a:t>খ</a:t>
                    </a:r>
                    <a:endParaRPr lang="en-US" sz="2400" b="1" dirty="0">
                      <a:solidFill>
                        <a:srgbClr val="00800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5812695" y="3352800"/>
                    <a:ext cx="2340705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  <a:scene3d>
                      <a:camera prst="orthographicFront"/>
                      <a:lightRig rig="threePt" dir="t"/>
                    </a:scene3d>
                    <a:sp3d extrusionH="57150">
                      <a:bevelT w="38100" h="38100"/>
                    </a:sp3d>
                  </a:bodyPr>
                  <a:lstStyle/>
                  <a:p>
                    <a:r>
                      <a:rPr lang="bn-IN" sz="4000" b="1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rPr>
                      <a:t>-কবির চৌধুরী</a:t>
                    </a:r>
                    <a:endParaRPr lang="en-US" sz="4000" b="1" dirty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8017" t="17580" r="47015" b="33448"/>
              <a:stretch/>
            </p:blipFill>
            <p:spPr>
              <a:xfrm>
                <a:off x="5791200" y="4183798"/>
                <a:ext cx="1600200" cy="997802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38800" y="5105400"/>
              <a:ext cx="1362075" cy="121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87666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200400" y="3886200"/>
            <a:ext cx="5638800" cy="28315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bn-I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সব দেশ তথা সব সংস্কৃতিতেই নববর্ষ উদযাপনের প্রথা প্রচলিত আছে। যদিও উদযাপনের রীতি-প্রকৃতি  ও পদ্ধতিতে তারতম্য আছে, তবুও সর্বক্ষেত্রে একটি মৌলিক ঐক্য আছে। আর তা হল- নবজন্ম বা পুনরুজ্জীবনের ধারনা। </a:t>
            </a:r>
          </a:p>
          <a:p>
            <a:pPr algn="just"/>
            <a:endParaRPr lang="bn-IN" sz="10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bn-I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পুরনো জীর্ণ এক অস্তিত্বকে বিদায় দিয়ে সতেজ সজীব নবীন জীবনে প্রবেশ করার আনন্দ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I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bn-I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04800" y="3951744"/>
            <a:ext cx="2743200" cy="2677656"/>
            <a:chOff x="152401" y="3429000"/>
            <a:chExt cx="2707341" cy="32004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2401" y="3429000"/>
              <a:ext cx="2707341" cy="161731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2401" y="5046314"/>
              <a:ext cx="2707341" cy="158308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3" name="Group 2"/>
          <p:cNvGrpSpPr/>
          <p:nvPr/>
        </p:nvGrpSpPr>
        <p:grpSpPr>
          <a:xfrm>
            <a:off x="304800" y="228600"/>
            <a:ext cx="2667000" cy="3428999"/>
            <a:chOff x="152400" y="76200"/>
            <a:chExt cx="2819400" cy="3581399"/>
          </a:xfrm>
        </p:grpSpPr>
        <p:grpSp>
          <p:nvGrpSpPr>
            <p:cNvPr id="19" name="Group 18"/>
            <p:cNvGrpSpPr/>
            <p:nvPr/>
          </p:nvGrpSpPr>
          <p:grpSpPr>
            <a:xfrm>
              <a:off x="152400" y="761998"/>
              <a:ext cx="2819400" cy="2895601"/>
              <a:chOff x="152401" y="299332"/>
              <a:chExt cx="2743200" cy="274866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52401" y="299332"/>
                <a:ext cx="2743200" cy="2748667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4385" b="10426"/>
              <a:stretch/>
            </p:blipFill>
            <p:spPr>
              <a:xfrm>
                <a:off x="609600" y="1601333"/>
                <a:ext cx="1905000" cy="129862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533400" y="76200"/>
              <a:ext cx="1955075" cy="54647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ইংরেজি নববর্ষ</a:t>
              </a:r>
              <a:endParaRPr lang="bn-IN" b="1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00400" y="228600"/>
            <a:ext cx="2743200" cy="3428999"/>
            <a:chOff x="3200400" y="76200"/>
            <a:chExt cx="2743200" cy="3581399"/>
          </a:xfrm>
        </p:grpSpPr>
        <p:grpSp>
          <p:nvGrpSpPr>
            <p:cNvPr id="27" name="Group 26"/>
            <p:cNvGrpSpPr/>
            <p:nvPr/>
          </p:nvGrpSpPr>
          <p:grpSpPr>
            <a:xfrm>
              <a:off x="3200400" y="761998"/>
              <a:ext cx="2743200" cy="2895601"/>
              <a:chOff x="3124200" y="296102"/>
              <a:chExt cx="2895600" cy="2751897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124200" y="1672050"/>
                <a:ext cx="2895600" cy="1375949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124200" y="296102"/>
                <a:ext cx="2895600" cy="1303531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3657600" y="76200"/>
              <a:ext cx="1600200" cy="57862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3000" b="1" dirty="0" err="1" smtClean="0">
                  <a:latin typeface="NikoshBAN" pitchFamily="2" charset="0"/>
                  <a:cs typeface="NikoshBAN" pitchFamily="2" charset="0"/>
                </a:rPr>
                <a:t>চিনা</a:t>
              </a:r>
              <a:r>
                <a:rPr lang="en-US" sz="3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000" b="1" dirty="0" smtClean="0">
                  <a:latin typeface="NikoshBAN" pitchFamily="2" charset="0"/>
                  <a:cs typeface="NikoshBAN" pitchFamily="2" charset="0"/>
                </a:rPr>
                <a:t>নববর্ষ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72200" y="228600"/>
            <a:ext cx="2590800" cy="3428998"/>
            <a:chOff x="6172200" y="55602"/>
            <a:chExt cx="2819400" cy="3601996"/>
          </a:xfrm>
        </p:grpSpPr>
        <p:grpSp>
          <p:nvGrpSpPr>
            <p:cNvPr id="5" name="Group 4"/>
            <p:cNvGrpSpPr/>
            <p:nvPr/>
          </p:nvGrpSpPr>
          <p:grpSpPr>
            <a:xfrm>
              <a:off x="6172200" y="55602"/>
              <a:ext cx="2819400" cy="3601996"/>
              <a:chOff x="6172200" y="55602"/>
              <a:chExt cx="2819400" cy="360199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2209798"/>
                <a:ext cx="2819400" cy="14478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6553200" y="55602"/>
                <a:ext cx="1857935" cy="5819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r>
                  <a:rPr lang="bn-IN" sz="30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বাংলা নববর্ষ</a:t>
                </a: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72200" y="761998"/>
              <a:ext cx="2819400" cy="137160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10413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3115</TotalTime>
  <Words>1024</Words>
  <Application>Microsoft Office PowerPoint</Application>
  <PresentationFormat>On-screen Show (4:3)</PresentationFormat>
  <Paragraphs>166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Facet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Mahabubul Alam</dc:creator>
  <cp:lastModifiedBy>Md. Hoshain</cp:lastModifiedBy>
  <cp:revision>628</cp:revision>
  <dcterms:created xsi:type="dcterms:W3CDTF">2006-08-16T00:00:00Z</dcterms:created>
  <dcterms:modified xsi:type="dcterms:W3CDTF">2020-10-16T17:08:59Z</dcterms:modified>
</cp:coreProperties>
</file>