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64C64-493D-4371-BC42-64CBBB4FFD8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74235-FFA0-43C1-9E13-BFC13700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1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3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21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4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03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72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54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3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5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0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1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35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স্লাইডে স্ট্রিগার ব্যবহার করা হয়েছে। প্রশ্নের উত্তরগুলোতে ক্লিক করে সঠিক উত্তর জানা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36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3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57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3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7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9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2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9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2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3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9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5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1DE62-E909-4922-AD60-69533ABA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98" y="6301921"/>
            <a:ext cx="980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638A-8582-4D4B-8BFE-90BD8B7F2BF8}" type="datetimeFigureOut">
              <a:rPr lang="en-US" smtClean="0"/>
              <a:t>10/16/2020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7" y="770424"/>
            <a:ext cx="10515600" cy="53612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70234" y="6301921"/>
            <a:ext cx="905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QUAMRUL</a:t>
            </a:r>
            <a:r>
              <a:rPr lang="en-US" sz="2000" b="1" baseline="0" dirty="0" smtClean="0">
                <a:solidFill>
                  <a:srgbClr val="92D050"/>
                </a:solidFill>
              </a:rPr>
              <a:t> HASAN AHMED Assistant Teacher </a:t>
            </a:r>
            <a:r>
              <a:rPr lang="en-US" sz="2000" b="1" baseline="0" dirty="0" err="1" smtClean="0">
                <a:solidFill>
                  <a:srgbClr val="92D050"/>
                </a:solidFill>
              </a:rPr>
              <a:t>Shalgram</a:t>
            </a:r>
            <a:r>
              <a:rPr lang="en-US" sz="2000" b="1" baseline="0" dirty="0" smtClean="0">
                <a:solidFill>
                  <a:srgbClr val="92D050"/>
                </a:solidFill>
              </a:rPr>
              <a:t> GPS, ADAMDIGHI, BOGURA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5" name="Picture 8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893" flipH="1">
            <a:off x="11296363" y="22514"/>
            <a:ext cx="771895" cy="16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776" flipH="1">
            <a:off x="11299913" y="4491655"/>
            <a:ext cx="839924" cy="16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893">
            <a:off x="-1391" y="4496816"/>
            <a:ext cx="841597" cy="16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893">
            <a:off x="49312" y="20709"/>
            <a:ext cx="841597" cy="16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3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9" y="894945"/>
            <a:ext cx="10048672" cy="51459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581840" y="4342853"/>
            <a:ext cx="4024941" cy="1287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2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1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21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5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5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5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15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5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5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5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15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64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33575" y="2403981"/>
            <a:ext cx="3440391" cy="3043142"/>
            <a:chOff x="3752555" y="3276349"/>
            <a:chExt cx="4007453" cy="25572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52555" y="3276349"/>
              <a:ext cx="3920865" cy="241820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4450883" y="4531651"/>
              <a:ext cx="3309125" cy="1301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100" dirty="0">
                  <a:latin typeface="NikoshBAN" panose="02000000000000000000"/>
                </a:rPr>
                <a:t> </a:t>
              </a:r>
              <a:r>
                <a:rPr lang="en-US" sz="3000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068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74979" y="3748789"/>
            <a:ext cx="2323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2060"/>
                </a:solidFill>
                <a:latin typeface="NikoshBAN" panose="02000000000000000000"/>
              </a:rPr>
              <a:t>ID---- QUAMRUL16</a:t>
            </a:r>
            <a:endParaRPr lang="en-US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464519" y="919692"/>
            <a:ext cx="4811150" cy="46950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 ক্ষতিকর প্রভাবঃ-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9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83" y="1855884"/>
            <a:ext cx="4825257" cy="301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527" y="1855884"/>
            <a:ext cx="4623873" cy="301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169083" y="5037668"/>
            <a:ext cx="3715427" cy="42031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হিট স্ট্রোক হতে পারে।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85004" y="5037668"/>
            <a:ext cx="4486883" cy="42031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শিশুর বিভিন্ন রোগ হতে পারে।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469931" y="978058"/>
            <a:ext cx="4811150" cy="46950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 ক্ষতিকর প্রভাবঃ-</a:t>
            </a:r>
            <a:endParaRPr lang="en-US" sz="2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10" y="1843527"/>
            <a:ext cx="4445335" cy="2991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8425" y="1843527"/>
            <a:ext cx="4793091" cy="2991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1128409" y="5005256"/>
            <a:ext cx="4747097" cy="42031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গবাদি পশু মারা যেতে পারে।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59366" y="5005256"/>
            <a:ext cx="5324720" cy="42031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পাখি মারা যেতে পারে।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Callout 20"/>
          <p:cNvSpPr/>
          <p:nvPr/>
        </p:nvSpPr>
        <p:spPr>
          <a:xfrm>
            <a:off x="5228541" y="1503599"/>
            <a:ext cx="4127269" cy="2169292"/>
          </a:xfrm>
          <a:prstGeom prst="cloudCallout">
            <a:avLst>
              <a:gd name="adj1" fmla="val -58295"/>
              <a:gd name="adj2" fmla="val 56752"/>
            </a:avLst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2700" b="1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থার্মোমিটার ব্যবহার করে কক্ষ তাপমাত্রা মেপে খাতায় লিখ।</a:t>
            </a:r>
            <a:endParaRPr lang="en-US" sz="2700" b="1" i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4" t="3161" r="6817" b="4922"/>
          <a:stretch/>
        </p:blipFill>
        <p:spPr>
          <a:xfrm flipH="1">
            <a:off x="2915683" y="2002363"/>
            <a:ext cx="548916" cy="1670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09" y="3626512"/>
            <a:ext cx="1689206" cy="1377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34" y="3894461"/>
            <a:ext cx="1474748" cy="1474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10" y="3626511"/>
            <a:ext cx="1738918" cy="1738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91" y="4200174"/>
            <a:ext cx="1103880" cy="1103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02" y="4297723"/>
            <a:ext cx="1006333" cy="10063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2302" y="5003972"/>
            <a:ext cx="3514910" cy="5539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1500" dirty="0">
                <a:latin typeface="NikoshBAN" pitchFamily="2" charset="0"/>
                <a:cs typeface="NikoshBAN" pitchFamily="2" charset="0"/>
              </a:rPr>
              <a:t>ছাত্র-ছাত্রীদের  কাজটি সম্পন্ন করতে সহায়তা করব।</a:t>
            </a:r>
            <a:endParaRPr lang="en-US" sz="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37433" y="950595"/>
            <a:ext cx="7754705" cy="590260"/>
          </a:xfrm>
          <a:prstGeom prst="roundRect">
            <a:avLst/>
          </a:prstGeom>
          <a:gradFill>
            <a:gsLst>
              <a:gs pos="78000">
                <a:srgbClr val="FFEFD1"/>
              </a:gs>
              <a:gs pos="9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আমাদের করণীয়ঃ-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667" r="95000">
                        <a14:foregroundMark x1="54333" y1="16712" x2="54333" y2="16712"/>
                        <a14:backgroundMark x1="92000" y1="52561" x2="92000" y2="52561"/>
                        <a14:backgroundMark x1="93000" y1="51482" x2="93000" y2="51482"/>
                        <a14:backgroundMark x1="61333" y1="98922" x2="61333" y2="98922"/>
                        <a14:backgroundMark x1="62500" y1="98652" x2="62500" y2="98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" y="1958085"/>
            <a:ext cx="4219013" cy="283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4" b="100000" l="9537" r="94278">
                        <a14:foregroundMark x1="19619" y1="31058" x2="19619" y2="31058"/>
                        <a14:foregroundMark x1="19619" y1="28328" x2="19619" y2="28328"/>
                        <a14:foregroundMark x1="20163" y1="24915" x2="20163" y2="24915"/>
                        <a14:foregroundMark x1="25068" y1="24915" x2="25068" y2="24915"/>
                        <a14:foregroundMark x1="21253" y1="22526" x2="21253" y2="22526"/>
                        <a14:foregroundMark x1="20436" y1="21843" x2="20436" y2="21843"/>
                        <a14:foregroundMark x1="20436" y1="21843" x2="20436" y2="21843"/>
                        <a14:foregroundMark x1="26703" y1="21843" x2="26703" y2="21843"/>
                        <a14:foregroundMark x1="29428" y1="21843" x2="29428" y2="21843"/>
                        <a14:foregroundMark x1="31063" y1="24915" x2="31063" y2="24915"/>
                        <a14:foregroundMark x1="29428" y1="30717" x2="29428" y2="30717"/>
                        <a14:foregroundMark x1="29428" y1="31058" x2="29428" y2="31058"/>
                        <a14:foregroundMark x1="24796" y1="31058" x2="24796" y2="31058"/>
                        <a14:foregroundMark x1="28883" y1="31058" x2="28883" y2="31058"/>
                        <a14:foregroundMark x1="30245" y1="31058" x2="30245" y2="31058"/>
                        <a14:foregroundMark x1="29428" y1="30717" x2="29428" y2="30717"/>
                        <a14:foregroundMark x1="31335" y1="30034" x2="31335" y2="30034"/>
                        <a14:foregroundMark x1="34060" y1="30034" x2="34060" y2="30034"/>
                        <a14:foregroundMark x1="37057" y1="30034" x2="37057" y2="30034"/>
                        <a14:foregroundMark x1="41144" y1="30717" x2="41144" y2="30717"/>
                        <a14:foregroundMark x1="41144" y1="30717" x2="41144" y2="30717"/>
                        <a14:foregroundMark x1="41144" y1="29010" x2="41144" y2="29010"/>
                        <a14:foregroundMark x1="30245" y1="37884" x2="30245" y2="37884"/>
                        <a14:foregroundMark x1="25068" y1="36860" x2="25068" y2="36860"/>
                        <a14:foregroundMark x1="23433" y1="35154" x2="23433" y2="35154"/>
                        <a14:foregroundMark x1="44959" y1="35495" x2="44959" y2="35495"/>
                        <a14:foregroundMark x1="47139" y1="35836" x2="47139" y2="35836"/>
                        <a14:foregroundMark x1="41417" y1="33106" x2="41417" y2="33106"/>
                        <a14:foregroundMark x1="34060" y1="25939" x2="34060" y2="25939"/>
                        <a14:foregroundMark x1="28610" y1="22867" x2="28610" y2="22867"/>
                        <a14:foregroundMark x1="26975" y1="22867" x2="26975" y2="22867"/>
                        <a14:foregroundMark x1="26975" y1="23891" x2="26975" y2="23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41" y="1958086"/>
            <a:ext cx="3543552" cy="283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82346" y="4997291"/>
            <a:ext cx="4586909" cy="605270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পানীয় খাবার বেশি খেতে হবে।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12957" y="4997291"/>
            <a:ext cx="5282119" cy="605270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প্রয়োজনমত পানি পান করতে হবে।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32172" y="1826079"/>
            <a:ext cx="3113314" cy="3135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2237433" y="1807962"/>
            <a:ext cx="3113314" cy="3135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87039" y="1105190"/>
            <a:ext cx="7464394" cy="590260"/>
          </a:xfrm>
          <a:prstGeom prst="roundRect">
            <a:avLst/>
          </a:prstGeom>
          <a:gradFill>
            <a:gsLst>
              <a:gs pos="78000">
                <a:srgbClr val="FFEFD1"/>
              </a:gs>
              <a:gs pos="9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আমাদের করণীয়ঃ-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2930" y="5045879"/>
            <a:ext cx="4632798" cy="940715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 কাপড়ের পো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পরতে হবে।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02985" y="5045879"/>
            <a:ext cx="4664368" cy="940716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 খাবার স্যালাইন খেতে হবে।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32172" y="1826079"/>
            <a:ext cx="3113314" cy="3135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2237433" y="1807962"/>
            <a:ext cx="3113314" cy="3135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333" r="67667">
                        <a14:backgroundMark x1="45333" y1="36757" x2="45333" y2="36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5" y="1975309"/>
            <a:ext cx="2487849" cy="262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9" b="100000" l="9211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37" y="1975309"/>
            <a:ext cx="2760996" cy="2760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শৈত্য প্রবাহ থাকবে আরো কয়েকদিন- CHANNEL 24 YOUTUBE_low[1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9772" y="1521279"/>
            <a:ext cx="6733457" cy="35269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58886" y="1521279"/>
            <a:ext cx="6744342" cy="353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 আমরা একটি ভিডিও দেখি।</a:t>
            </a:r>
            <a:endParaRPr lang="en-US" sz="40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0016" y="1501833"/>
            <a:ext cx="6743213" cy="356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ভিডিওটিতে কী সম্পর্কে বলা হয়েছে?</a:t>
            </a:r>
            <a:endParaRPr lang="en-US" sz="40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8886" y="1485245"/>
            <a:ext cx="6744342" cy="3563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38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শৈত্যপ্রবাহ।</a:t>
            </a:r>
            <a:endParaRPr lang="en-US" sz="5400" b="1" spc="38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83125" y="1475725"/>
            <a:ext cx="2025748" cy="469509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শৈত্যপ্রবাহ</a:t>
            </a:r>
            <a:endParaRPr lang="en-US" sz="40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ukesh Sutradhar\AppData\Local\Microsoft\Windows\Temporary Internet Files\Content.IE5\CBZ7PA9Y\1425663956-outli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85" y="2777343"/>
            <a:ext cx="1596830" cy="15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83126" y="1459961"/>
            <a:ext cx="2025748" cy="469509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40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3816" y="1470512"/>
            <a:ext cx="2025748" cy="469509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</a:t>
            </a:r>
            <a:endParaRPr lang="en-US" sz="4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-Up Arrow 8"/>
          <p:cNvSpPr/>
          <p:nvPr/>
        </p:nvSpPr>
        <p:spPr>
          <a:xfrm>
            <a:off x="5569280" y="1957360"/>
            <a:ext cx="890233" cy="721195"/>
          </a:xfrm>
          <a:prstGeom prst="leftRightUpArrow">
            <a:avLst>
              <a:gd name="adj1" fmla="val 16770"/>
              <a:gd name="adj2" fmla="val 8385"/>
              <a:gd name="adj3" fmla="val 3799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2131108" y="3438033"/>
            <a:ext cx="3529580" cy="469509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ঠান্ডাভাব বা শীতলতা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76661" y="3429001"/>
            <a:ext cx="3140853" cy="469509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 বা বহমান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8439663" y="2978398"/>
            <a:ext cx="424508" cy="25858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 rot="5400000">
            <a:off x="3502093" y="2978398"/>
            <a:ext cx="424508" cy="25858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ounded Rectangle 15"/>
          <p:cNvSpPr/>
          <p:nvPr/>
        </p:nvSpPr>
        <p:spPr>
          <a:xfrm>
            <a:off x="1862175" y="4271660"/>
            <a:ext cx="8467652" cy="1512805"/>
          </a:xfrm>
          <a:prstGeom prst="roundRect">
            <a:avLst/>
          </a:prstGeom>
          <a:gradFill flip="none" rotWithShape="1">
            <a:gsLst>
              <a:gs pos="98000">
                <a:schemeClr val="accent1">
                  <a:tint val="66000"/>
                  <a:satMod val="160000"/>
                  <a:lumMod val="0"/>
                </a:schemeClr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 শুষ্ক ও শীতল বায়ু আমাদের দেশের উপর দিয়ে প্রবাহের ফলে শীতকালে তাপমাত্রা কখনো কখনো অস্বাভাবিকভাবে কমে যায়। এই অবস্থাই হলো </a:t>
            </a:r>
            <a:r>
              <a:rPr lang="bn-IN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শৈত্যপ্রবাহ।</a:t>
            </a:r>
            <a:endParaRPr lang="en-US" sz="27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5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-3.3526E-6 L -0.17195 0.1891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7" y="94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-3.3526E-6 L 0.15396 0.1845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8" y="922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01637" y="1414591"/>
            <a:ext cx="8641080" cy="2838157"/>
            <a:chOff x="335313" y="2457155"/>
            <a:chExt cx="11521440" cy="3784209"/>
          </a:xfrm>
          <a:blipFill dpi="0" rotWithShape="1">
            <a:blip r:embed="rId3">
              <a:alphaModFix amt="43000"/>
            </a:blip>
            <a:srcRect/>
            <a:stretch>
              <a:fillRect/>
            </a:stretch>
          </a:blipFill>
        </p:grpSpPr>
        <p:grpSp>
          <p:nvGrpSpPr>
            <p:cNvPr id="10" name="Group 9"/>
            <p:cNvGrpSpPr/>
            <p:nvPr/>
          </p:nvGrpSpPr>
          <p:grpSpPr>
            <a:xfrm>
              <a:off x="335313" y="2457155"/>
              <a:ext cx="11521440" cy="3784209"/>
              <a:chOff x="379828" y="2419643"/>
              <a:chExt cx="11521440" cy="3784209"/>
            </a:xfrm>
            <a:grpFill/>
          </p:grpSpPr>
          <p:sp>
            <p:nvSpPr>
              <p:cNvPr id="25" name="Rectangle 24"/>
              <p:cNvSpPr/>
              <p:nvPr/>
            </p:nvSpPr>
            <p:spPr>
              <a:xfrm>
                <a:off x="379828" y="2419648"/>
                <a:ext cx="11521440" cy="3784204"/>
              </a:xfrm>
              <a:prstGeom prst="rect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6" name="Straight Connector 25"/>
              <p:cNvCxnSpPr>
                <a:stCxn id="25" idx="0"/>
                <a:endCxn id="25" idx="2"/>
              </p:cNvCxnSpPr>
              <p:nvPr/>
            </p:nvCxnSpPr>
            <p:spPr>
              <a:xfrm>
                <a:off x="6140548" y="2419648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391522" y="2419647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327006" y="2419648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152231" y="2419645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087710" y="2419644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55202" y="2419643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366881" y="2419647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195686" y="2419648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100667" y="2419648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9097111" y="2419648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986870" y="2419648"/>
                <a:ext cx="0" cy="378420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ounded Rectangle 10"/>
            <p:cNvSpPr/>
            <p:nvPr/>
          </p:nvSpPr>
          <p:spPr>
            <a:xfrm rot="16200000">
              <a:off x="-636555" y="4378564"/>
              <a:ext cx="302455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জানুয়ারি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16200000">
              <a:off x="519872" y="4576049"/>
              <a:ext cx="2624901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ফেব্রুয়ারি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rot="16200000">
              <a:off x="1684615" y="4786538"/>
              <a:ext cx="220862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6200000">
              <a:off x="2669353" y="4800606"/>
              <a:ext cx="220862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এপ্রিল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16200000">
              <a:off x="3607243" y="4786540"/>
              <a:ext cx="220862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6200000">
              <a:off x="4495833" y="4784192"/>
              <a:ext cx="220862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জুন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6200000">
              <a:off x="5436041" y="4824048"/>
              <a:ext cx="220862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জুলাই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6200000">
              <a:off x="6488793" y="4821700"/>
              <a:ext cx="220862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আগস্ট</a:t>
              </a:r>
              <a:endParaRPr lang="en-US" sz="405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6200000">
              <a:off x="7439558" y="4787703"/>
              <a:ext cx="2215645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সেপ্টেম্বর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16200000">
              <a:off x="8397345" y="4817004"/>
              <a:ext cx="220862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অক্টোবর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9351621" y="4814656"/>
              <a:ext cx="220862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নভেম্বর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16200000">
              <a:off x="10291829" y="4798240"/>
              <a:ext cx="2208620" cy="62601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ডিসেম্বর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>
            <a:off x="1709928" y="1535323"/>
            <a:ext cx="1461766" cy="46950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</a:t>
            </a:r>
            <a:endParaRPr lang="en-US" sz="1600" b="1" dirty="0"/>
          </a:p>
        </p:txBody>
      </p:sp>
      <p:sp>
        <p:nvSpPr>
          <p:cNvPr id="3" name="Left Arrow 2"/>
          <p:cNvSpPr/>
          <p:nvPr/>
        </p:nvSpPr>
        <p:spPr>
          <a:xfrm>
            <a:off x="9691961" y="1545391"/>
            <a:ext cx="635232" cy="46950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</a:t>
            </a:r>
            <a:endParaRPr lang="en-US" sz="10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t="3918" r="439" b="20759"/>
          <a:stretch/>
        </p:blipFill>
        <p:spPr>
          <a:xfrm>
            <a:off x="1632504" y="1074549"/>
            <a:ext cx="552335" cy="55471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t="3918" r="439" b="20759"/>
          <a:stretch/>
        </p:blipFill>
        <p:spPr>
          <a:xfrm>
            <a:off x="9774858" y="1074549"/>
            <a:ext cx="552335" cy="554714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38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5979" y="890241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নিচের চিত্রটি ভালভাবে পর্যবেক্ষণ করোঃ-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393" y="4501670"/>
            <a:ext cx="10076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বাংলাদেশে সাধারণত ডিসেম্বর, জানুয়ারি ও ফেব্রুয়ারি মাসে 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শৈত্যপ্রবাহ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হয়ে থাকে।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7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9" y="1958013"/>
            <a:ext cx="4394969" cy="3018839"/>
          </a:xfrm>
          <a:prstGeom prst="rect">
            <a:avLst/>
          </a:prstGeom>
          <a:ln w="762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2" y="1958013"/>
            <a:ext cx="4679323" cy="3018839"/>
          </a:xfrm>
          <a:prstGeom prst="rect">
            <a:avLst/>
          </a:prstGeom>
          <a:ln w="762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2680599" y="939147"/>
            <a:ext cx="5895634" cy="469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 ক্ষতিকর প্রভাবঃ-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689" y="5216140"/>
            <a:ext cx="4581727" cy="42031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 চলাচলে ব্যাঘাত ঘটে।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32408" y="5033950"/>
            <a:ext cx="3950769" cy="42031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জনজীবন কষ্টকর হয়ে যায়।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0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1" y="1677918"/>
            <a:ext cx="4663864" cy="3226012"/>
          </a:xfrm>
          <a:prstGeom prst="rect">
            <a:avLst/>
          </a:prstGeom>
          <a:ln w="762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5" y="1677918"/>
            <a:ext cx="4590949" cy="3226012"/>
          </a:xfrm>
          <a:prstGeom prst="rect">
            <a:avLst/>
          </a:prstGeom>
          <a:ln w="762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2433133" y="912409"/>
            <a:ext cx="6282596" cy="46950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 ক্ষতিকর প্রভাবঃ-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343" y="5056460"/>
            <a:ext cx="5079459" cy="60325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 ঠান্ডাজনিত রোগ হতে পারে।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31534" y="5056460"/>
            <a:ext cx="4968389" cy="60325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ণ্ডা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জনিত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রোগ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7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2782" y="1833585"/>
            <a:ext cx="704931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IN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বিষয়-প্রাথমিক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IN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১১ </a:t>
            </a:r>
            <a:r>
              <a:rPr lang="bn-IN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(আবহাওয়া ও জলবায়ু</a:t>
            </a:r>
            <a:r>
              <a:rPr lang="bn-IN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),</a:t>
            </a:r>
            <a:endParaRPr lang="en-U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বিরূপ </a:t>
            </a:r>
            <a:r>
              <a:rPr lang="bn-I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bn-IN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তাপদাহ ও শৈত্যপ্রবাহ)</a:t>
            </a:r>
            <a:endParaRPr lang="bn-IN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82" y="2334364"/>
            <a:ext cx="2445738" cy="2173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63" y="2393748"/>
            <a:ext cx="2933980" cy="2075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6398470" y="1954533"/>
            <a:ext cx="3882683" cy="295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2009337" y="1943983"/>
            <a:ext cx="3882683" cy="295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2422798" y="1075830"/>
            <a:ext cx="6938442" cy="590260"/>
          </a:xfrm>
          <a:prstGeom prst="roundRect">
            <a:avLst/>
          </a:prstGeom>
          <a:gradFill>
            <a:gsLst>
              <a:gs pos="78000">
                <a:srgbClr val="FFEFD1"/>
              </a:gs>
              <a:gs pos="9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আমাদের করণীয়ঃ-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41242" y="5347964"/>
            <a:ext cx="8271816" cy="420314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শীতের পো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bn-IN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পরিধান করতে হবে।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0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6" r="28344"/>
          <a:stretch/>
        </p:blipFill>
        <p:spPr>
          <a:xfrm rot="2952039">
            <a:off x="3063119" y="2125914"/>
            <a:ext cx="1417314" cy="277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9" b="89970" l="45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71"/>
          <a:stretch/>
        </p:blipFill>
        <p:spPr>
          <a:xfrm>
            <a:off x="6752290" y="1667705"/>
            <a:ext cx="2906354" cy="345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6398470" y="1954533"/>
            <a:ext cx="3882683" cy="295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2009337" y="1943983"/>
            <a:ext cx="3882683" cy="295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2691321" y="1105190"/>
            <a:ext cx="6690197" cy="590260"/>
          </a:xfrm>
          <a:prstGeom prst="roundRect">
            <a:avLst/>
          </a:prstGeom>
          <a:gradFill>
            <a:gsLst>
              <a:gs pos="78000">
                <a:srgbClr val="FFEFD1"/>
              </a:gs>
              <a:gs pos="91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আমাদের করণীয়ঃ-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60092" y="5105645"/>
            <a:ext cx="8271816" cy="698208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ঠান্ডা জাতীয় খাবার খাওয়া থেকে বিরত থাকতে হবে।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0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577503" y="1668960"/>
            <a:ext cx="9144000" cy="9575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 সময় আমাদের কী কী সাবধানতা অবলম্বন করা উচিৎ লেখ।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577503" y="3021106"/>
            <a:ext cx="9143999" cy="1229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 সময় আমাদের কী কী সাবধানতা অবলম্বন করা উচিৎ লেখ।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ooter Placeholder 13" hidden="1"/>
          <p:cNvSpPr txBox="1">
            <a:spLocks/>
          </p:cNvSpPr>
          <p:nvPr/>
        </p:nvSpPr>
        <p:spPr>
          <a:xfrm>
            <a:off x="4420193" y="5758561"/>
            <a:ext cx="335161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 Sutradhar, Nasirnagar,Brahmanbaria. Mob: 01722 269461</a:t>
            </a:r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69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" b="100000" l="0" r="99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41" y="2069357"/>
            <a:ext cx="7621319" cy="356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 rot="20931221">
            <a:off x="3656578" y="2641281"/>
            <a:ext cx="2342984" cy="1938992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400" b="1" spc="38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400" b="1" spc="38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2400" b="1" spc="38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৭৮ নং </a:t>
            </a:r>
            <a:r>
              <a:rPr lang="bn-BD" sz="2400" b="1" spc="38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2400" b="1" spc="38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7793" y="2444426"/>
            <a:ext cx="20476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100" b="1" spc="38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100" b="1" spc="38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2100" b="1" spc="38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৭৮ নং </a:t>
            </a:r>
            <a:r>
              <a:rPr lang="bn-BD" sz="2100" b="1" spc="38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2100" b="1" spc="38" dirty="0">
              <a:ln w="11430">
                <a:solidFill>
                  <a:schemeClr val="accent2">
                    <a:lumMod val="75000"/>
                  </a:schemeClr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66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497227" y="1690180"/>
            <a:ext cx="8417623" cy="439864"/>
            <a:chOff x="599614" y="1148850"/>
            <a:chExt cx="8258666" cy="951967"/>
          </a:xfrm>
          <a:gradFill flip="none" rotWithShape="1">
            <a:gsLst>
              <a:gs pos="24000">
                <a:schemeClr val="accent1">
                  <a:tint val="66000"/>
                  <a:satMod val="160000"/>
                  <a:lumMod val="0"/>
                  <a:lumOff val="100000"/>
                  <a:alpha val="68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59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ight Arrow 23"/>
            <p:cNvSpPr/>
            <p:nvPr/>
          </p:nvSpPr>
          <p:spPr>
            <a:xfrm>
              <a:off x="599614" y="1148850"/>
              <a:ext cx="614799" cy="951967"/>
            </a:xfrm>
            <a:prstGeom prst="rightArrow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13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sz="13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1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প্রচন্ড তাপদাহের সময় নিচের কোন রোগটি হতে পারে?</a:t>
              </a:r>
              <a:endParaRPr lang="en-US" sz="2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65506" y="2276986"/>
            <a:ext cx="2713511" cy="31668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হিট স্ট্রোক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01340" y="2891668"/>
            <a:ext cx="2713511" cy="35157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জ্বর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81650" y="2279925"/>
            <a:ext cx="2713511" cy="3279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সর্দি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2639" y="2893815"/>
            <a:ext cx="2724062" cy="34727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কাশি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alf Frame 29"/>
          <p:cNvSpPr/>
          <p:nvPr/>
        </p:nvSpPr>
        <p:spPr>
          <a:xfrm rot="19845736" flipV="1">
            <a:off x="1507319" y="1998854"/>
            <a:ext cx="799165" cy="447329"/>
          </a:xfrm>
          <a:prstGeom prst="halfFrame">
            <a:avLst>
              <a:gd name="adj1" fmla="val 20284"/>
              <a:gd name="adj2" fmla="val 2170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1" name="Plus 30"/>
          <p:cNvSpPr/>
          <p:nvPr/>
        </p:nvSpPr>
        <p:spPr>
          <a:xfrm rot="19084868">
            <a:off x="1301744" y="2632638"/>
            <a:ext cx="852960" cy="872428"/>
          </a:xfrm>
          <a:prstGeom prst="mathPlus">
            <a:avLst>
              <a:gd name="adj1" fmla="val 19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2" name="Plus 31"/>
          <p:cNvSpPr/>
          <p:nvPr/>
        </p:nvSpPr>
        <p:spPr>
          <a:xfrm rot="19084868">
            <a:off x="6362056" y="2673325"/>
            <a:ext cx="950953" cy="896827"/>
          </a:xfrm>
          <a:prstGeom prst="mathPlus">
            <a:avLst>
              <a:gd name="adj1" fmla="val 171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Plus 32"/>
          <p:cNvSpPr/>
          <p:nvPr/>
        </p:nvSpPr>
        <p:spPr>
          <a:xfrm rot="18830660">
            <a:off x="6332921" y="2021120"/>
            <a:ext cx="1009224" cy="947746"/>
          </a:xfrm>
          <a:prstGeom prst="mathPlus">
            <a:avLst>
              <a:gd name="adj1" fmla="val 152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497228" y="3633332"/>
            <a:ext cx="8417622" cy="439864"/>
            <a:chOff x="599614" y="1148850"/>
            <a:chExt cx="8258666" cy="951967"/>
          </a:xfrm>
          <a:gradFill flip="none" rotWithShape="1">
            <a:gsLst>
              <a:gs pos="24000">
                <a:schemeClr val="accent1">
                  <a:tint val="66000"/>
                  <a:satMod val="160000"/>
                  <a:lumMod val="0"/>
                  <a:lumOff val="100000"/>
                  <a:alpha val="68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59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3" name="Right Arrow 52"/>
            <p:cNvSpPr/>
            <p:nvPr/>
          </p:nvSpPr>
          <p:spPr>
            <a:xfrm>
              <a:off x="599614" y="1148850"/>
              <a:ext cx="614799" cy="951967"/>
            </a:xfrm>
            <a:prstGeom prst="rightArrow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13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3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IN" sz="13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13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1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তাপমাত্রা অস্বাভাবিকভাবে কমে গেলে নিচের কোনটি হতে পারে?</a:t>
              </a:r>
              <a:endParaRPr lang="en-US" sz="2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7201339" y="4890121"/>
            <a:ext cx="2713511" cy="31668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শৈত্যপ্রবাহ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042262" y="4326806"/>
            <a:ext cx="2713511" cy="35157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বন্যা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201340" y="4251096"/>
            <a:ext cx="2713511" cy="3279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টর্নেডো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065506" y="4924663"/>
            <a:ext cx="2724062" cy="34727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তাপদাহ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Half Frame 58"/>
          <p:cNvSpPr/>
          <p:nvPr/>
        </p:nvSpPr>
        <p:spPr>
          <a:xfrm rot="19845736" flipV="1">
            <a:off x="6680958" y="4810916"/>
            <a:ext cx="799165" cy="447329"/>
          </a:xfrm>
          <a:prstGeom prst="halfFrame">
            <a:avLst>
              <a:gd name="adj1" fmla="val 20284"/>
              <a:gd name="adj2" fmla="val 2170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0" name="Plus 59"/>
          <p:cNvSpPr/>
          <p:nvPr/>
        </p:nvSpPr>
        <p:spPr>
          <a:xfrm rot="19084868">
            <a:off x="1248721" y="4752288"/>
            <a:ext cx="852960" cy="872428"/>
          </a:xfrm>
          <a:prstGeom prst="mathPlus">
            <a:avLst>
              <a:gd name="adj1" fmla="val 19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" name="Plus 60"/>
          <p:cNvSpPr/>
          <p:nvPr/>
        </p:nvSpPr>
        <p:spPr>
          <a:xfrm rot="19084868">
            <a:off x="1155116" y="4107526"/>
            <a:ext cx="950953" cy="896827"/>
          </a:xfrm>
          <a:prstGeom prst="mathPlus">
            <a:avLst>
              <a:gd name="adj1" fmla="val 171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2" name="Plus 61"/>
          <p:cNvSpPr/>
          <p:nvPr/>
        </p:nvSpPr>
        <p:spPr>
          <a:xfrm rot="18830660">
            <a:off x="6332921" y="3991373"/>
            <a:ext cx="1009224" cy="947746"/>
          </a:xfrm>
          <a:prstGeom prst="mathPlus">
            <a:avLst>
              <a:gd name="adj1" fmla="val 152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40679" y="848813"/>
            <a:ext cx="59998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খাতায় লিখঃ-</a:t>
            </a: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71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69806" y="1003358"/>
            <a:ext cx="51554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খাতায় লিখঃ-</a:t>
            </a:r>
            <a:endParaRPr lang="en-US" sz="28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0992" y="4153828"/>
            <a:ext cx="5313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শৈত্যপ্রবাহ কেন হয়?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0991" y="1997089"/>
            <a:ext cx="893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 বছর পরপর অস্বাভাবিক ও 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অসহনীয়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তাপদাহ </a:t>
            </a:r>
            <a:r>
              <a:rPr lang="bn-IN" sz="2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 পাওয়া যায়? 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0992" y="3421707"/>
            <a:ext cx="625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তাপদাহের দুটি ক্ষতিকর প্রভাব লেখ।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2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29866"/>
            <a:ext cx="9172575" cy="517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81" y="1439081"/>
            <a:ext cx="1321594" cy="22431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75368" y="4104246"/>
            <a:ext cx="3408219" cy="87782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কারো কোন প্রশ্ন আছে কী?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08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723739" y="5741912"/>
            <a:ext cx="637454" cy="273844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16-Oct-20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4393" y="1614245"/>
            <a:ext cx="61597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তাপদাহ ও শৈত্যপ্রবাহের মতো আর কী কী প্রাকৃতিক দূর্যোগ আছে যা বিরূপ আবহাওয়ার পর্যায়ে পড়ে বাড়ি থেকে লিখে আনবে। 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51477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7" b="6482"/>
          <a:stretch/>
        </p:blipFill>
        <p:spPr>
          <a:xfrm>
            <a:off x="1072444" y="1196622"/>
            <a:ext cx="10148712" cy="4447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2608" y="2783010"/>
            <a:ext cx="4135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NikoshBAN"/>
              </a:rPr>
              <a:t>পাঠের</a:t>
            </a:r>
            <a:r>
              <a:rPr lang="en-US" sz="3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/>
              </a:rPr>
              <a:t>শেষে</a:t>
            </a:r>
            <a:r>
              <a:rPr lang="en-US" sz="3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/>
              </a:rPr>
              <a:t>সবাইকে</a:t>
            </a:r>
            <a:r>
              <a:rPr lang="en-US" sz="3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/>
              </a:rPr>
              <a:t>ধন্যবাদ</a:t>
            </a:r>
            <a:endParaRPr lang="en-US" sz="60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6065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75032" y="2225436"/>
            <a:ext cx="7158461" cy="107448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625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বিরূপ আবহাওয়া।</a:t>
            </a:r>
            <a:endParaRPr lang="en-US" sz="8625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8544" y="1013654"/>
            <a:ext cx="3517697" cy="61414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pic>
        <p:nvPicPr>
          <p:cNvPr id="7" name="Picture 3" descr="C:\Users\Sukesh Sutradhar\AppData\Local\Microsoft\Windows\Temporary Internet Files\Content.IE5\OR4QJD61\PngThumb-cloud-raining-1362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67" y="2435597"/>
            <a:ext cx="85725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ukesh Sutradhar\AppData\Local\Microsoft\Windows\Temporary Internet Files\Content.IE5\OR4QJD61\PngThumb-cloud-raining-1362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06" y="2398347"/>
            <a:ext cx="85725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" b="97290" l="0" r="95000">
                        <a14:backgroundMark x1="9231" y1="18970" x2="9231" y2="18970"/>
                        <a14:backgroundMark x1="6923" y1="15176" x2="6923" y2="15176"/>
                        <a14:backgroundMark x1="7308" y1="40921" x2="7308" y2="40921"/>
                        <a14:backgroundMark x1="14615" y1="48780" x2="14615" y2="48780"/>
                        <a14:backgroundMark x1="24615" y1="61518" x2="24615" y2="61518"/>
                        <a14:backgroundMark x1="22308" y1="55556" x2="22308" y2="55556"/>
                        <a14:backgroundMark x1="31538" y1="68564" x2="31538" y2="68564"/>
                        <a14:backgroundMark x1="38846" y1="75610" x2="38846" y2="75610"/>
                        <a14:backgroundMark x1="48462" y1="87534" x2="48462" y2="87534"/>
                        <a14:backgroundMark x1="55385" y1="95122" x2="55385" y2="95122"/>
                        <a14:backgroundMark x1="30000" y1="37127" x2="30000" y2="37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14" y="1207321"/>
            <a:ext cx="1498502" cy="21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0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427E-6 0.0185 L 0.02147 0.09898 L 0.04178 0.0185 L 0.06326 0.09898 L 0.08499 0.0185 L 0.10517 0.09898 L 0.12677 0.0185 L 0.14695 0.09898 L 0.16868 0.0185 L 0.19016 0.09898 L 0.21072 0.0185 L 0.2322 0.09898 L 0.2525 0.0185 L 0.27424 0.09898 L 0.29572 0.0185 L 0.31602 0.09898 L 0.33776 0.0185 " pathEditMode="relative" rAng="0" ptsTypes="FFFFFFFFFFFFFFFFF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1" y="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74 -0.01896 L -0.13003 0.196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5" y="1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0.19612 L -0.08929 0.3217 L -0.05102 0.19612 L -0.01015 0.3217 L 0.03072 0.19612 L 0.06912 0.3217 L 0.10999 0.19612 L 0.14812 0.3217 L 0.18899 0.19612 L 0.22986 0.3217 L 0.26852 0.19612 L 0.30913 0.3217 L 0.34765 0.19612 L 0.38865 0.3217 L 0.42952 0.19612 L 0.46779 0.3217 L 0.50879 0.19612 " pathEditMode="relative" rAng="0" ptsTypes="FFFFFFFFFFFFFFFFF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1" y="6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95064" y="1433051"/>
            <a:ext cx="3401875" cy="614144"/>
          </a:xfrm>
          <a:prstGeom prst="round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25000">
                <a:srgbClr val="663012">
                  <a:lumMod val="0"/>
                  <a:lumOff val="100000"/>
                  <a:alpha val="63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4050" b="1" spc="113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pic>
        <p:nvPicPr>
          <p:cNvPr id="8" name="Picture 8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7431">
            <a:off x="9418218" y="4647125"/>
            <a:ext cx="906543" cy="12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9273">
            <a:off x="9475250" y="869812"/>
            <a:ext cx="1062143" cy="13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0639" flipH="1">
            <a:off x="1658616" y="891229"/>
            <a:ext cx="1120522" cy="13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0882" flipV="1">
            <a:off x="1858603" y="4657011"/>
            <a:ext cx="906543" cy="11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&quot;No&quot; Symbol 11"/>
          <p:cNvSpPr/>
          <p:nvPr/>
        </p:nvSpPr>
        <p:spPr>
          <a:xfrm rot="19771765">
            <a:off x="5430740" y="4815506"/>
            <a:ext cx="528774" cy="263450"/>
          </a:xfrm>
          <a:prstGeom prst="noSmoking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9000">
                <a:srgbClr val="D0D8F4"/>
              </a:gs>
              <a:gs pos="47000">
                <a:schemeClr val="accent1">
                  <a:tint val="44500"/>
                  <a:satMod val="160000"/>
                  <a:lumMod val="0"/>
                  <a:alpha val="7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 rot="19757967">
            <a:off x="5693671" y="5141809"/>
            <a:ext cx="528774" cy="263450"/>
          </a:xfrm>
          <a:prstGeom prst="noSmoking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9000">
                <a:srgbClr val="D0D8F4"/>
              </a:gs>
              <a:gs pos="47000">
                <a:schemeClr val="accent1">
                  <a:tint val="44500"/>
                  <a:satMod val="160000"/>
                  <a:lumMod val="0"/>
                  <a:alpha val="7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2639" y="2372853"/>
            <a:ext cx="78288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3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তাপদাহ সম্পর্কে বলতে পারবে;</a:t>
            </a:r>
          </a:p>
          <a:p>
            <a:r>
              <a:rPr lang="bn-IN" sz="3300" b="1" spc="38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শৈত্যপ্রবাহ সম্পর্কে বলতে পারবে।</a:t>
            </a:r>
            <a:r>
              <a:rPr lang="en-US" sz="2100" b="1" spc="38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bn-IN" sz="2100" b="1" spc="38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64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83125" y="1475725"/>
            <a:ext cx="2025748" cy="469509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</a:t>
            </a:r>
            <a:endParaRPr lang="en-US" sz="40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ukesh Sutradhar\AppData\Local\Microsoft\Windows\Temporary Internet Files\Content.IE5\CBZ7PA9Y\1425663956-outli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85" y="2777343"/>
            <a:ext cx="1596830" cy="15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083125" y="1483101"/>
            <a:ext cx="2025748" cy="469509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দাহ</a:t>
            </a:r>
            <a:endParaRPr lang="en-US" sz="40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125" y="1532495"/>
            <a:ext cx="2025748" cy="469509"/>
          </a:xfrm>
          <a:prstGeom prst="round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40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Left-Right-Up Arrow 23"/>
          <p:cNvSpPr/>
          <p:nvPr/>
        </p:nvSpPr>
        <p:spPr>
          <a:xfrm>
            <a:off x="5569280" y="1957360"/>
            <a:ext cx="890233" cy="721195"/>
          </a:xfrm>
          <a:prstGeom prst="leftRightUpArrow">
            <a:avLst>
              <a:gd name="adj1" fmla="val 16770"/>
              <a:gd name="adj2" fmla="val 8385"/>
              <a:gd name="adj3" fmla="val 3799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ounded Rectangle 26"/>
          <p:cNvSpPr/>
          <p:nvPr/>
        </p:nvSpPr>
        <p:spPr>
          <a:xfrm>
            <a:off x="2131108" y="3438033"/>
            <a:ext cx="3248288" cy="469509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গরম বা</a:t>
            </a:r>
            <a:r>
              <a:rPr lang="en-US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উষ্ণতা</a:t>
            </a:r>
            <a:endParaRPr lang="en-US" sz="3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47803" y="3427090"/>
            <a:ext cx="3614380" cy="469509"/>
          </a:xfrm>
          <a:prstGeom prst="round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জ্বলন বা দহন</a:t>
            </a:r>
            <a:endParaRPr lang="en-US" sz="4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8207464" y="2972927"/>
            <a:ext cx="424508" cy="2585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 rot="5400000">
            <a:off x="3354667" y="2972927"/>
            <a:ext cx="424508" cy="2585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ounded Rectangle 30"/>
          <p:cNvSpPr/>
          <p:nvPr/>
        </p:nvSpPr>
        <p:spPr>
          <a:xfrm>
            <a:off x="2094840" y="4364741"/>
            <a:ext cx="8002320" cy="1177051"/>
          </a:xfrm>
          <a:prstGeom prst="roundRect">
            <a:avLst/>
          </a:prstGeom>
          <a:gradFill flip="none" rotWithShape="1">
            <a:gsLst>
              <a:gs pos="98000">
                <a:schemeClr val="accent1">
                  <a:tint val="66000"/>
                  <a:satMod val="160000"/>
                  <a:lumMod val="0"/>
                </a:schemeClr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গরম আবহাওয়ার দীর্ঘস্থায়ী অবস্থাই হলো </a:t>
            </a:r>
            <a:r>
              <a:rPr lang="bn-IN" sz="33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তাপদাহ।</a:t>
            </a:r>
            <a:endParaRPr lang="en-US" sz="33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-3.3526E-6 L -0.17195 0.1891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7" y="94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-3.3526E-6 L 0.15396 0.1845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8" y="922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2" grpId="1" animBg="1"/>
      <p:bldP spid="18" grpId="0" animBg="1"/>
      <p:bldP spid="18" grpId="1" animBg="1"/>
      <p:bldP spid="24" grpId="0" animBg="1"/>
      <p:bldP spid="27" grpId="0" animBg="1"/>
      <p:bldP spid="28" grpId="0" animBg="1"/>
      <p:bldP spid="25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768433" y="2449501"/>
            <a:ext cx="8641080" cy="3041297"/>
            <a:chOff x="307142" y="2186302"/>
            <a:chExt cx="11521440" cy="4055062"/>
          </a:xfrm>
        </p:grpSpPr>
        <p:grpSp>
          <p:nvGrpSpPr>
            <p:cNvPr id="32" name="Group 31"/>
            <p:cNvGrpSpPr/>
            <p:nvPr/>
          </p:nvGrpSpPr>
          <p:grpSpPr>
            <a:xfrm>
              <a:off x="307142" y="2186302"/>
              <a:ext cx="11521440" cy="4055062"/>
              <a:chOff x="351657" y="2148790"/>
              <a:chExt cx="11521440" cy="405506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51657" y="2148790"/>
                <a:ext cx="11521440" cy="3784204"/>
              </a:xfrm>
              <a:prstGeom prst="rect">
                <a:avLst/>
              </a:prstGeom>
              <a:blipFill dpi="0" rotWithShape="1">
                <a:blip r:embed="rId3">
                  <a:alphaModFix amt="48000"/>
                </a:blip>
                <a:srcRect/>
                <a:stretch>
                  <a:fillRect/>
                </a:stretch>
              </a:blipFill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/>
              <p:cNvCxnSpPr>
                <a:stCxn id="7" idx="0"/>
                <a:endCxn id="7" idx="2"/>
              </p:cNvCxnSpPr>
              <p:nvPr/>
            </p:nvCxnSpPr>
            <p:spPr>
              <a:xfrm>
                <a:off x="6112377" y="2148790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391522" y="2419647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327006" y="2419648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152231" y="2419645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087710" y="2419644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355202" y="2419643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366881" y="2419647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195686" y="2419648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100667" y="2419648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9097111" y="2419648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986870" y="2419648"/>
                <a:ext cx="0" cy="3784204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ounded Rectangle 23"/>
            <p:cNvSpPr/>
            <p:nvPr/>
          </p:nvSpPr>
          <p:spPr>
            <a:xfrm rot="16200000">
              <a:off x="-545714" y="4469407"/>
              <a:ext cx="2842868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জানুয়ারি</a:t>
              </a:r>
              <a:endParaRPr lang="en-US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16200000">
              <a:off x="193185" y="4249365"/>
              <a:ext cx="3278273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ফেব্রুয়ারি</a:t>
              </a:r>
              <a:endParaRPr lang="en-US" sz="405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rot="16200000">
              <a:off x="1684615" y="4786538"/>
              <a:ext cx="2208620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endParaRPr lang="en-US" sz="40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16200000">
              <a:off x="2669353" y="4800606"/>
              <a:ext cx="2208620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এপ্রিল</a:t>
              </a:r>
              <a:endParaRPr lang="en-US" sz="40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16200000">
              <a:off x="3607243" y="4786540"/>
              <a:ext cx="2208620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মে</a:t>
              </a:r>
              <a:endParaRPr lang="en-US" sz="40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 rot="16200000">
              <a:off x="4495833" y="4784192"/>
              <a:ext cx="2208620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জুন</a:t>
              </a:r>
              <a:endParaRPr lang="en-US" sz="40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16200000">
              <a:off x="5436041" y="4824048"/>
              <a:ext cx="2208620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জুলাই</a:t>
              </a:r>
              <a:endParaRPr lang="en-US" sz="405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16200000">
              <a:off x="6154085" y="4486991"/>
              <a:ext cx="2878037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আগস্ট</a:t>
              </a:r>
              <a:endParaRPr lang="en-US" sz="405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16200000">
              <a:off x="6836636" y="4184784"/>
              <a:ext cx="3421485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সেপ্টেম্বর</a:t>
              </a:r>
              <a:endParaRPr lang="en-US" sz="405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rot="16200000">
              <a:off x="7972522" y="4129964"/>
              <a:ext cx="3039472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অক্টোবর</a:t>
              </a:r>
              <a:endParaRPr lang="en-US" sz="405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16200000">
              <a:off x="8874519" y="4337555"/>
              <a:ext cx="3162823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নভেম্বর</a:t>
              </a:r>
              <a:endParaRPr lang="en-US" sz="405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16200000">
              <a:off x="9788888" y="4295300"/>
              <a:ext cx="3214501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5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ডিসেম্বর</a:t>
              </a:r>
              <a:endParaRPr lang="en-US" sz="405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2097984" y="268319"/>
            <a:ext cx="7280397" cy="46950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ভালভাবে পর্যবেক্ষণ করোঃ-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Left-Right Arrow 40"/>
          <p:cNvSpPr/>
          <p:nvPr/>
        </p:nvSpPr>
        <p:spPr>
          <a:xfrm>
            <a:off x="3269549" y="2932891"/>
            <a:ext cx="2143324" cy="523495"/>
          </a:xfrm>
          <a:prstGeom prst="leftRightArrow">
            <a:avLst>
              <a:gd name="adj1" fmla="val 54031"/>
              <a:gd name="adj2" fmla="val 50000"/>
            </a:avLst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</a:t>
            </a:r>
            <a:endParaRPr lang="en-US" sz="16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34" y="1605126"/>
            <a:ext cx="1627973" cy="80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4282" y="1044717"/>
            <a:ext cx="10097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 সাধারণত মার্চ, এপ্রিল ও মে মাসে তাপদাহ হয়ে থাকে।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66550" y="2408214"/>
            <a:ext cx="6998067" cy="2883549"/>
            <a:chOff x="553329" y="1856935"/>
            <a:chExt cx="8525672" cy="4346918"/>
          </a:xfrm>
          <a:gradFill flip="none" rotWithShape="1">
            <a:gsLst>
              <a:gs pos="0">
                <a:srgbClr val="FFEFD1"/>
              </a:gs>
              <a:gs pos="33000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</p:grpSpPr>
        <p:sp>
          <p:nvSpPr>
            <p:cNvPr id="10" name="Rectangle 9"/>
            <p:cNvSpPr/>
            <p:nvPr/>
          </p:nvSpPr>
          <p:spPr>
            <a:xfrm>
              <a:off x="576774" y="1856935"/>
              <a:ext cx="8502227" cy="434691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782753" y="1856935"/>
              <a:ext cx="0" cy="434691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62640" y="1856935"/>
              <a:ext cx="0" cy="434691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286027" y="1856935"/>
              <a:ext cx="0" cy="434691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592072" y="1856935"/>
              <a:ext cx="0" cy="434691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932859" y="1856935"/>
              <a:ext cx="0" cy="434691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121051" y="1856935"/>
              <a:ext cx="0" cy="434691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278620" y="1856935"/>
              <a:ext cx="0" cy="434691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403080" y="1856935"/>
              <a:ext cx="0" cy="434691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155735" y="1856940"/>
              <a:ext cx="0" cy="434691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3329" y="5387925"/>
              <a:ext cx="852567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76774" y="4487594"/>
              <a:ext cx="850222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6774" y="3559126"/>
              <a:ext cx="850222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6774" y="2757266"/>
              <a:ext cx="850222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/>
          <p:cNvSpPr/>
          <p:nvPr/>
        </p:nvSpPr>
        <p:spPr>
          <a:xfrm>
            <a:off x="2116647" y="243713"/>
            <a:ext cx="6570152" cy="46950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লেখচিত্রটি লক্ষ করোঃ-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53401" y="5291760"/>
            <a:ext cx="7459391" cy="46950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            ১০           ২০          ৩০            ৪০           ৫০          ৬০            ৭০           ৮০           ৯০           ১০০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</a:t>
            </a:r>
            <a:r>
              <a:rPr lang="bn-IN" sz="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 বছর </a:t>
            </a:r>
            <a:endParaRPr lang="en-US" sz="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1373188" y="3347551"/>
            <a:ext cx="2685807" cy="46950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</a:t>
            </a:r>
            <a:r>
              <a:rPr lang="bn-IN" sz="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 তাপমাত্রা </a:t>
            </a:r>
          </a:p>
          <a:p>
            <a:r>
              <a:rPr lang="bn-IN" sz="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        ২০        ৩০        ৪০         ৫০ </a:t>
            </a:r>
          </a:p>
        </p:txBody>
      </p:sp>
      <p:sp>
        <p:nvSpPr>
          <p:cNvPr id="37" name="Freeform 36"/>
          <p:cNvSpPr/>
          <p:nvPr/>
        </p:nvSpPr>
        <p:spPr>
          <a:xfrm>
            <a:off x="2969457" y="3094013"/>
            <a:ext cx="7016261" cy="822960"/>
          </a:xfrm>
          <a:custGeom>
            <a:avLst/>
            <a:gdLst>
              <a:gd name="connsiteX0" fmla="*/ 0 w 9355015"/>
              <a:gd name="connsiteY0" fmla="*/ 1097280 h 1097280"/>
              <a:gd name="connsiteX1" fmla="*/ 323557 w 9355015"/>
              <a:gd name="connsiteY1" fmla="*/ 1069144 h 1097280"/>
              <a:gd name="connsiteX2" fmla="*/ 436098 w 9355015"/>
              <a:gd name="connsiteY2" fmla="*/ 1055077 h 1097280"/>
              <a:gd name="connsiteX3" fmla="*/ 478301 w 9355015"/>
              <a:gd name="connsiteY3" fmla="*/ 1026941 h 1097280"/>
              <a:gd name="connsiteX4" fmla="*/ 590843 w 9355015"/>
              <a:gd name="connsiteY4" fmla="*/ 998806 h 1097280"/>
              <a:gd name="connsiteX5" fmla="*/ 731520 w 9355015"/>
              <a:gd name="connsiteY5" fmla="*/ 928467 h 1097280"/>
              <a:gd name="connsiteX6" fmla="*/ 829994 w 9355015"/>
              <a:gd name="connsiteY6" fmla="*/ 844061 h 1097280"/>
              <a:gd name="connsiteX7" fmla="*/ 872197 w 9355015"/>
              <a:gd name="connsiteY7" fmla="*/ 815926 h 1097280"/>
              <a:gd name="connsiteX8" fmla="*/ 984738 w 9355015"/>
              <a:gd name="connsiteY8" fmla="*/ 703384 h 1097280"/>
              <a:gd name="connsiteX9" fmla="*/ 1041009 w 9355015"/>
              <a:gd name="connsiteY9" fmla="*/ 618978 h 1097280"/>
              <a:gd name="connsiteX10" fmla="*/ 1097280 w 9355015"/>
              <a:gd name="connsiteY10" fmla="*/ 548640 h 1097280"/>
              <a:gd name="connsiteX11" fmla="*/ 1139483 w 9355015"/>
              <a:gd name="connsiteY11" fmla="*/ 478301 h 1097280"/>
              <a:gd name="connsiteX12" fmla="*/ 1167618 w 9355015"/>
              <a:gd name="connsiteY12" fmla="*/ 422031 h 1097280"/>
              <a:gd name="connsiteX13" fmla="*/ 1195754 w 9355015"/>
              <a:gd name="connsiteY13" fmla="*/ 393895 h 1097280"/>
              <a:gd name="connsiteX14" fmla="*/ 1237957 w 9355015"/>
              <a:gd name="connsiteY14" fmla="*/ 337624 h 1097280"/>
              <a:gd name="connsiteX15" fmla="*/ 1322363 w 9355015"/>
              <a:gd name="connsiteY15" fmla="*/ 295421 h 1097280"/>
              <a:gd name="connsiteX16" fmla="*/ 1392701 w 9355015"/>
              <a:gd name="connsiteY16" fmla="*/ 267286 h 1097280"/>
              <a:gd name="connsiteX17" fmla="*/ 1420837 w 9355015"/>
              <a:gd name="connsiteY17" fmla="*/ 239151 h 1097280"/>
              <a:gd name="connsiteX18" fmla="*/ 1659988 w 9355015"/>
              <a:gd name="connsiteY18" fmla="*/ 196947 h 1097280"/>
              <a:gd name="connsiteX19" fmla="*/ 1800664 w 9355015"/>
              <a:gd name="connsiteY19" fmla="*/ 211015 h 1097280"/>
              <a:gd name="connsiteX20" fmla="*/ 1842868 w 9355015"/>
              <a:gd name="connsiteY20" fmla="*/ 225083 h 1097280"/>
              <a:gd name="connsiteX21" fmla="*/ 1885071 w 9355015"/>
              <a:gd name="connsiteY21" fmla="*/ 281354 h 1097280"/>
              <a:gd name="connsiteX22" fmla="*/ 1969477 w 9355015"/>
              <a:gd name="connsiteY22" fmla="*/ 351692 h 1097280"/>
              <a:gd name="connsiteX23" fmla="*/ 2011680 w 9355015"/>
              <a:gd name="connsiteY23" fmla="*/ 407963 h 1097280"/>
              <a:gd name="connsiteX24" fmla="*/ 2053883 w 9355015"/>
              <a:gd name="connsiteY24" fmla="*/ 436098 h 1097280"/>
              <a:gd name="connsiteX25" fmla="*/ 2124221 w 9355015"/>
              <a:gd name="connsiteY25" fmla="*/ 506437 h 1097280"/>
              <a:gd name="connsiteX26" fmla="*/ 2166424 w 9355015"/>
              <a:gd name="connsiteY26" fmla="*/ 548640 h 1097280"/>
              <a:gd name="connsiteX27" fmla="*/ 2236763 w 9355015"/>
              <a:gd name="connsiteY27" fmla="*/ 647114 h 1097280"/>
              <a:gd name="connsiteX28" fmla="*/ 2335237 w 9355015"/>
              <a:gd name="connsiteY28" fmla="*/ 745587 h 1097280"/>
              <a:gd name="connsiteX29" fmla="*/ 2377440 w 9355015"/>
              <a:gd name="connsiteY29" fmla="*/ 773723 h 1097280"/>
              <a:gd name="connsiteX30" fmla="*/ 2419643 w 9355015"/>
              <a:gd name="connsiteY30" fmla="*/ 787791 h 1097280"/>
              <a:gd name="connsiteX31" fmla="*/ 2475914 w 9355015"/>
              <a:gd name="connsiteY31" fmla="*/ 815926 h 1097280"/>
              <a:gd name="connsiteX32" fmla="*/ 2926080 w 9355015"/>
              <a:gd name="connsiteY32" fmla="*/ 801858 h 1097280"/>
              <a:gd name="connsiteX33" fmla="*/ 3010486 w 9355015"/>
              <a:gd name="connsiteY33" fmla="*/ 745587 h 1097280"/>
              <a:gd name="connsiteX34" fmla="*/ 3094892 w 9355015"/>
              <a:gd name="connsiteY34" fmla="*/ 675249 h 1097280"/>
              <a:gd name="connsiteX35" fmla="*/ 3207434 w 9355015"/>
              <a:gd name="connsiteY35" fmla="*/ 576775 h 1097280"/>
              <a:gd name="connsiteX36" fmla="*/ 3249637 w 9355015"/>
              <a:gd name="connsiteY36" fmla="*/ 562707 h 1097280"/>
              <a:gd name="connsiteX37" fmla="*/ 3319975 w 9355015"/>
              <a:gd name="connsiteY37" fmla="*/ 520504 h 1097280"/>
              <a:gd name="connsiteX38" fmla="*/ 3390314 w 9355015"/>
              <a:gd name="connsiteY38" fmla="*/ 450166 h 1097280"/>
              <a:gd name="connsiteX39" fmla="*/ 3432517 w 9355015"/>
              <a:gd name="connsiteY39" fmla="*/ 436098 h 1097280"/>
              <a:gd name="connsiteX40" fmla="*/ 3474720 w 9355015"/>
              <a:gd name="connsiteY40" fmla="*/ 407963 h 1097280"/>
              <a:gd name="connsiteX41" fmla="*/ 3516923 w 9355015"/>
              <a:gd name="connsiteY41" fmla="*/ 393895 h 1097280"/>
              <a:gd name="connsiteX42" fmla="*/ 3559126 w 9355015"/>
              <a:gd name="connsiteY42" fmla="*/ 365760 h 1097280"/>
              <a:gd name="connsiteX43" fmla="*/ 3727938 w 9355015"/>
              <a:gd name="connsiteY43" fmla="*/ 337624 h 1097280"/>
              <a:gd name="connsiteX44" fmla="*/ 3854548 w 9355015"/>
              <a:gd name="connsiteY44" fmla="*/ 365760 h 1097280"/>
              <a:gd name="connsiteX45" fmla="*/ 3910818 w 9355015"/>
              <a:gd name="connsiteY45" fmla="*/ 422031 h 1097280"/>
              <a:gd name="connsiteX46" fmla="*/ 3967089 w 9355015"/>
              <a:gd name="connsiteY46" fmla="*/ 450166 h 1097280"/>
              <a:gd name="connsiteX47" fmla="*/ 3995224 w 9355015"/>
              <a:gd name="connsiteY47" fmla="*/ 506437 h 1097280"/>
              <a:gd name="connsiteX48" fmla="*/ 4079631 w 9355015"/>
              <a:gd name="connsiteY48" fmla="*/ 590843 h 1097280"/>
              <a:gd name="connsiteX49" fmla="*/ 4093698 w 9355015"/>
              <a:gd name="connsiteY49" fmla="*/ 633046 h 1097280"/>
              <a:gd name="connsiteX50" fmla="*/ 4178104 w 9355015"/>
              <a:gd name="connsiteY50" fmla="*/ 689317 h 1097280"/>
              <a:gd name="connsiteX51" fmla="*/ 4220308 w 9355015"/>
              <a:gd name="connsiteY51" fmla="*/ 717452 h 1097280"/>
              <a:gd name="connsiteX52" fmla="*/ 4262511 w 9355015"/>
              <a:gd name="connsiteY52" fmla="*/ 731520 h 1097280"/>
              <a:gd name="connsiteX53" fmla="*/ 4417255 w 9355015"/>
              <a:gd name="connsiteY53" fmla="*/ 815926 h 1097280"/>
              <a:gd name="connsiteX54" fmla="*/ 4600135 w 9355015"/>
              <a:gd name="connsiteY54" fmla="*/ 858129 h 1097280"/>
              <a:gd name="connsiteX55" fmla="*/ 5106572 w 9355015"/>
              <a:gd name="connsiteY55" fmla="*/ 844061 h 1097280"/>
              <a:gd name="connsiteX56" fmla="*/ 5176911 w 9355015"/>
              <a:gd name="connsiteY56" fmla="*/ 829994 h 1097280"/>
              <a:gd name="connsiteX57" fmla="*/ 5261317 w 9355015"/>
              <a:gd name="connsiteY57" fmla="*/ 759655 h 1097280"/>
              <a:gd name="connsiteX58" fmla="*/ 5317588 w 9355015"/>
              <a:gd name="connsiteY58" fmla="*/ 717452 h 1097280"/>
              <a:gd name="connsiteX59" fmla="*/ 5345723 w 9355015"/>
              <a:gd name="connsiteY59" fmla="*/ 675249 h 1097280"/>
              <a:gd name="connsiteX60" fmla="*/ 5430129 w 9355015"/>
              <a:gd name="connsiteY60" fmla="*/ 604911 h 1097280"/>
              <a:gd name="connsiteX61" fmla="*/ 5486400 w 9355015"/>
              <a:gd name="connsiteY61" fmla="*/ 548640 h 1097280"/>
              <a:gd name="connsiteX62" fmla="*/ 5514535 w 9355015"/>
              <a:gd name="connsiteY62" fmla="*/ 506437 h 1097280"/>
              <a:gd name="connsiteX63" fmla="*/ 5584874 w 9355015"/>
              <a:gd name="connsiteY63" fmla="*/ 436098 h 1097280"/>
              <a:gd name="connsiteX64" fmla="*/ 5627077 w 9355015"/>
              <a:gd name="connsiteY64" fmla="*/ 393895 h 1097280"/>
              <a:gd name="connsiteX65" fmla="*/ 5683348 w 9355015"/>
              <a:gd name="connsiteY65" fmla="*/ 365760 h 1097280"/>
              <a:gd name="connsiteX66" fmla="*/ 5753686 w 9355015"/>
              <a:gd name="connsiteY66" fmla="*/ 309489 h 1097280"/>
              <a:gd name="connsiteX67" fmla="*/ 5795889 w 9355015"/>
              <a:gd name="connsiteY67" fmla="*/ 295421 h 1097280"/>
              <a:gd name="connsiteX68" fmla="*/ 5880295 w 9355015"/>
              <a:gd name="connsiteY68" fmla="*/ 239151 h 1097280"/>
              <a:gd name="connsiteX69" fmla="*/ 5922498 w 9355015"/>
              <a:gd name="connsiteY69" fmla="*/ 225083 h 1097280"/>
              <a:gd name="connsiteX70" fmla="*/ 5964701 w 9355015"/>
              <a:gd name="connsiteY70" fmla="*/ 196947 h 1097280"/>
              <a:gd name="connsiteX71" fmla="*/ 6035040 w 9355015"/>
              <a:gd name="connsiteY71" fmla="*/ 140677 h 1097280"/>
              <a:gd name="connsiteX72" fmla="*/ 6161649 w 9355015"/>
              <a:gd name="connsiteY72" fmla="*/ 98474 h 1097280"/>
              <a:gd name="connsiteX73" fmla="*/ 6274191 w 9355015"/>
              <a:gd name="connsiteY73" fmla="*/ 84406 h 1097280"/>
              <a:gd name="connsiteX74" fmla="*/ 6400800 w 9355015"/>
              <a:gd name="connsiteY74" fmla="*/ 56271 h 1097280"/>
              <a:gd name="connsiteX75" fmla="*/ 6555544 w 9355015"/>
              <a:gd name="connsiteY75" fmla="*/ 0 h 1097280"/>
              <a:gd name="connsiteX76" fmla="*/ 6724357 w 9355015"/>
              <a:gd name="connsiteY76" fmla="*/ 14067 h 1097280"/>
              <a:gd name="connsiteX77" fmla="*/ 6808763 w 9355015"/>
              <a:gd name="connsiteY77" fmla="*/ 42203 h 1097280"/>
              <a:gd name="connsiteX78" fmla="*/ 6865034 w 9355015"/>
              <a:gd name="connsiteY78" fmla="*/ 56271 h 1097280"/>
              <a:gd name="connsiteX79" fmla="*/ 6907237 w 9355015"/>
              <a:gd name="connsiteY79" fmla="*/ 84406 h 1097280"/>
              <a:gd name="connsiteX80" fmla="*/ 6991643 w 9355015"/>
              <a:gd name="connsiteY80" fmla="*/ 112541 h 1097280"/>
              <a:gd name="connsiteX81" fmla="*/ 7076049 w 9355015"/>
              <a:gd name="connsiteY81" fmla="*/ 168812 h 1097280"/>
              <a:gd name="connsiteX82" fmla="*/ 7104184 w 9355015"/>
              <a:gd name="connsiteY82" fmla="*/ 211015 h 1097280"/>
              <a:gd name="connsiteX83" fmla="*/ 7174523 w 9355015"/>
              <a:gd name="connsiteY83" fmla="*/ 281354 h 1097280"/>
              <a:gd name="connsiteX84" fmla="*/ 7230794 w 9355015"/>
              <a:gd name="connsiteY84" fmla="*/ 323557 h 1097280"/>
              <a:gd name="connsiteX85" fmla="*/ 7315200 w 9355015"/>
              <a:gd name="connsiteY85" fmla="*/ 393895 h 1097280"/>
              <a:gd name="connsiteX86" fmla="*/ 7399606 w 9355015"/>
              <a:gd name="connsiteY86" fmla="*/ 436098 h 1097280"/>
              <a:gd name="connsiteX87" fmla="*/ 7441809 w 9355015"/>
              <a:gd name="connsiteY87" fmla="*/ 478301 h 1097280"/>
              <a:gd name="connsiteX88" fmla="*/ 7484012 w 9355015"/>
              <a:gd name="connsiteY88" fmla="*/ 506437 h 1097280"/>
              <a:gd name="connsiteX89" fmla="*/ 7638757 w 9355015"/>
              <a:gd name="connsiteY89" fmla="*/ 576775 h 1097280"/>
              <a:gd name="connsiteX90" fmla="*/ 7666892 w 9355015"/>
              <a:gd name="connsiteY90" fmla="*/ 604911 h 1097280"/>
              <a:gd name="connsiteX91" fmla="*/ 7821637 w 9355015"/>
              <a:gd name="connsiteY91" fmla="*/ 647114 h 1097280"/>
              <a:gd name="connsiteX92" fmla="*/ 7863840 w 9355015"/>
              <a:gd name="connsiteY92" fmla="*/ 661181 h 1097280"/>
              <a:gd name="connsiteX93" fmla="*/ 8004517 w 9355015"/>
              <a:gd name="connsiteY93" fmla="*/ 703384 h 1097280"/>
              <a:gd name="connsiteX94" fmla="*/ 8145194 w 9355015"/>
              <a:gd name="connsiteY94" fmla="*/ 717452 h 1097280"/>
              <a:gd name="connsiteX95" fmla="*/ 8750104 w 9355015"/>
              <a:gd name="connsiteY95" fmla="*/ 731520 h 1097280"/>
              <a:gd name="connsiteX96" fmla="*/ 8834511 w 9355015"/>
              <a:gd name="connsiteY96" fmla="*/ 773723 h 1097280"/>
              <a:gd name="connsiteX97" fmla="*/ 8975188 w 9355015"/>
              <a:gd name="connsiteY97" fmla="*/ 815926 h 1097280"/>
              <a:gd name="connsiteX98" fmla="*/ 9101797 w 9355015"/>
              <a:gd name="connsiteY98" fmla="*/ 872197 h 1097280"/>
              <a:gd name="connsiteX99" fmla="*/ 9144000 w 9355015"/>
              <a:gd name="connsiteY99" fmla="*/ 900332 h 1097280"/>
              <a:gd name="connsiteX100" fmla="*/ 9355015 w 9355015"/>
              <a:gd name="connsiteY100" fmla="*/ 900332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9355015" h="1097280">
                <a:moveTo>
                  <a:pt x="0" y="1097280"/>
                </a:moveTo>
                <a:lnTo>
                  <a:pt x="323557" y="1069144"/>
                </a:lnTo>
                <a:cubicBezTo>
                  <a:pt x="361187" y="1065502"/>
                  <a:pt x="399625" y="1065024"/>
                  <a:pt x="436098" y="1055077"/>
                </a:cubicBezTo>
                <a:cubicBezTo>
                  <a:pt x="452410" y="1050628"/>
                  <a:pt x="463179" y="1034502"/>
                  <a:pt x="478301" y="1026941"/>
                </a:cubicBezTo>
                <a:cubicBezTo>
                  <a:pt x="507136" y="1012524"/>
                  <a:pt x="564096" y="1004155"/>
                  <a:pt x="590843" y="998806"/>
                </a:cubicBezTo>
                <a:cubicBezTo>
                  <a:pt x="691336" y="931810"/>
                  <a:pt x="642444" y="950736"/>
                  <a:pt x="731520" y="928467"/>
                </a:cubicBezTo>
                <a:cubicBezTo>
                  <a:pt x="828408" y="863876"/>
                  <a:pt x="710598" y="946400"/>
                  <a:pt x="829994" y="844061"/>
                </a:cubicBezTo>
                <a:cubicBezTo>
                  <a:pt x="842831" y="833058"/>
                  <a:pt x="859560" y="827158"/>
                  <a:pt x="872197" y="815926"/>
                </a:cubicBezTo>
                <a:cubicBezTo>
                  <a:pt x="872227" y="815899"/>
                  <a:pt x="959720" y="728403"/>
                  <a:pt x="984738" y="703384"/>
                </a:cubicBezTo>
                <a:cubicBezTo>
                  <a:pt x="1008648" y="679473"/>
                  <a:pt x="1022252" y="647113"/>
                  <a:pt x="1041009" y="618978"/>
                </a:cubicBezTo>
                <a:cubicBezTo>
                  <a:pt x="1076502" y="565738"/>
                  <a:pt x="1057188" y="588731"/>
                  <a:pt x="1097280" y="548640"/>
                </a:cubicBezTo>
                <a:cubicBezTo>
                  <a:pt x="1129935" y="450676"/>
                  <a:pt x="1087989" y="555543"/>
                  <a:pt x="1139483" y="478301"/>
                </a:cubicBezTo>
                <a:cubicBezTo>
                  <a:pt x="1151115" y="460852"/>
                  <a:pt x="1155986" y="439480"/>
                  <a:pt x="1167618" y="422031"/>
                </a:cubicBezTo>
                <a:cubicBezTo>
                  <a:pt x="1174975" y="410995"/>
                  <a:pt x="1187263" y="404084"/>
                  <a:pt x="1195754" y="393895"/>
                </a:cubicBezTo>
                <a:cubicBezTo>
                  <a:pt x="1210764" y="375883"/>
                  <a:pt x="1221378" y="354203"/>
                  <a:pt x="1237957" y="337624"/>
                </a:cubicBezTo>
                <a:cubicBezTo>
                  <a:pt x="1267835" y="307746"/>
                  <a:pt x="1285752" y="309150"/>
                  <a:pt x="1322363" y="295421"/>
                </a:cubicBezTo>
                <a:cubicBezTo>
                  <a:pt x="1346007" y="286554"/>
                  <a:pt x="1369255" y="276664"/>
                  <a:pt x="1392701" y="267286"/>
                </a:cubicBezTo>
                <a:cubicBezTo>
                  <a:pt x="1402080" y="257908"/>
                  <a:pt x="1408974" y="245082"/>
                  <a:pt x="1420837" y="239151"/>
                </a:cubicBezTo>
                <a:cubicBezTo>
                  <a:pt x="1499976" y="199582"/>
                  <a:pt x="1570720" y="205062"/>
                  <a:pt x="1659988" y="196947"/>
                </a:cubicBezTo>
                <a:cubicBezTo>
                  <a:pt x="1706880" y="201636"/>
                  <a:pt x="1754086" y="203849"/>
                  <a:pt x="1800664" y="211015"/>
                </a:cubicBezTo>
                <a:cubicBezTo>
                  <a:pt x="1815321" y="213270"/>
                  <a:pt x="1831476" y="215590"/>
                  <a:pt x="1842868" y="225083"/>
                </a:cubicBezTo>
                <a:cubicBezTo>
                  <a:pt x="1860880" y="240093"/>
                  <a:pt x="1868492" y="264775"/>
                  <a:pt x="1885071" y="281354"/>
                </a:cubicBezTo>
                <a:cubicBezTo>
                  <a:pt x="2015315" y="411598"/>
                  <a:pt x="1831199" y="190368"/>
                  <a:pt x="1969477" y="351692"/>
                </a:cubicBezTo>
                <a:cubicBezTo>
                  <a:pt x="1984736" y="369494"/>
                  <a:pt x="1995101" y="391384"/>
                  <a:pt x="2011680" y="407963"/>
                </a:cubicBezTo>
                <a:cubicBezTo>
                  <a:pt x="2023635" y="419918"/>
                  <a:pt x="2041159" y="424965"/>
                  <a:pt x="2053883" y="436098"/>
                </a:cubicBezTo>
                <a:cubicBezTo>
                  <a:pt x="2078837" y="457933"/>
                  <a:pt x="2100775" y="482991"/>
                  <a:pt x="2124221" y="506437"/>
                </a:cubicBezTo>
                <a:cubicBezTo>
                  <a:pt x="2138289" y="520505"/>
                  <a:pt x="2155388" y="532087"/>
                  <a:pt x="2166424" y="548640"/>
                </a:cubicBezTo>
                <a:cubicBezTo>
                  <a:pt x="2185543" y="577318"/>
                  <a:pt x="2214956" y="623126"/>
                  <a:pt x="2236763" y="647114"/>
                </a:cubicBezTo>
                <a:cubicBezTo>
                  <a:pt x="2267989" y="681463"/>
                  <a:pt x="2296613" y="719837"/>
                  <a:pt x="2335237" y="745587"/>
                </a:cubicBezTo>
                <a:cubicBezTo>
                  <a:pt x="2349305" y="754966"/>
                  <a:pt x="2362318" y="766162"/>
                  <a:pt x="2377440" y="773723"/>
                </a:cubicBezTo>
                <a:cubicBezTo>
                  <a:pt x="2390703" y="780355"/>
                  <a:pt x="2406013" y="781950"/>
                  <a:pt x="2419643" y="787791"/>
                </a:cubicBezTo>
                <a:cubicBezTo>
                  <a:pt x="2438918" y="796052"/>
                  <a:pt x="2457157" y="806548"/>
                  <a:pt x="2475914" y="815926"/>
                </a:cubicBezTo>
                <a:cubicBezTo>
                  <a:pt x="2625969" y="811237"/>
                  <a:pt x="2777234" y="821443"/>
                  <a:pt x="2926080" y="801858"/>
                </a:cubicBezTo>
                <a:cubicBezTo>
                  <a:pt x="2959606" y="797447"/>
                  <a:pt x="2982351" y="764344"/>
                  <a:pt x="3010486" y="745587"/>
                </a:cubicBezTo>
                <a:cubicBezTo>
                  <a:pt x="3115273" y="675729"/>
                  <a:pt x="2986570" y="765517"/>
                  <a:pt x="3094892" y="675249"/>
                </a:cubicBezTo>
                <a:cubicBezTo>
                  <a:pt x="3234477" y="558929"/>
                  <a:pt x="2988264" y="795945"/>
                  <a:pt x="3207434" y="576775"/>
                </a:cubicBezTo>
                <a:cubicBezTo>
                  <a:pt x="3217919" y="566290"/>
                  <a:pt x="3236374" y="569339"/>
                  <a:pt x="3249637" y="562707"/>
                </a:cubicBezTo>
                <a:cubicBezTo>
                  <a:pt x="3274093" y="550479"/>
                  <a:pt x="3298624" y="537585"/>
                  <a:pt x="3319975" y="520504"/>
                </a:cubicBezTo>
                <a:cubicBezTo>
                  <a:pt x="3345867" y="499790"/>
                  <a:pt x="3366868" y="473612"/>
                  <a:pt x="3390314" y="450166"/>
                </a:cubicBezTo>
                <a:cubicBezTo>
                  <a:pt x="3400800" y="439681"/>
                  <a:pt x="3419254" y="442730"/>
                  <a:pt x="3432517" y="436098"/>
                </a:cubicBezTo>
                <a:cubicBezTo>
                  <a:pt x="3447639" y="428537"/>
                  <a:pt x="3459598" y="415524"/>
                  <a:pt x="3474720" y="407963"/>
                </a:cubicBezTo>
                <a:cubicBezTo>
                  <a:pt x="3487983" y="401331"/>
                  <a:pt x="3503660" y="400527"/>
                  <a:pt x="3516923" y="393895"/>
                </a:cubicBezTo>
                <a:cubicBezTo>
                  <a:pt x="3532045" y="386334"/>
                  <a:pt x="3542790" y="370116"/>
                  <a:pt x="3559126" y="365760"/>
                </a:cubicBezTo>
                <a:cubicBezTo>
                  <a:pt x="3614247" y="351061"/>
                  <a:pt x="3727938" y="337624"/>
                  <a:pt x="3727938" y="337624"/>
                </a:cubicBezTo>
                <a:cubicBezTo>
                  <a:pt x="3730521" y="338141"/>
                  <a:pt x="3845199" y="359917"/>
                  <a:pt x="3854548" y="365760"/>
                </a:cubicBezTo>
                <a:cubicBezTo>
                  <a:pt x="3877042" y="379819"/>
                  <a:pt x="3889597" y="406115"/>
                  <a:pt x="3910818" y="422031"/>
                </a:cubicBezTo>
                <a:cubicBezTo>
                  <a:pt x="3927595" y="434614"/>
                  <a:pt x="3948332" y="440788"/>
                  <a:pt x="3967089" y="450166"/>
                </a:cubicBezTo>
                <a:cubicBezTo>
                  <a:pt x="3976467" y="468923"/>
                  <a:pt x="3982124" y="490062"/>
                  <a:pt x="3995224" y="506437"/>
                </a:cubicBezTo>
                <a:cubicBezTo>
                  <a:pt x="4020080" y="537507"/>
                  <a:pt x="4079631" y="590843"/>
                  <a:pt x="4079631" y="590843"/>
                </a:cubicBezTo>
                <a:cubicBezTo>
                  <a:pt x="4084320" y="604911"/>
                  <a:pt x="4083213" y="622561"/>
                  <a:pt x="4093698" y="633046"/>
                </a:cubicBezTo>
                <a:cubicBezTo>
                  <a:pt x="4117608" y="656957"/>
                  <a:pt x="4149969" y="670560"/>
                  <a:pt x="4178104" y="689317"/>
                </a:cubicBezTo>
                <a:cubicBezTo>
                  <a:pt x="4192172" y="698696"/>
                  <a:pt x="4204268" y="712105"/>
                  <a:pt x="4220308" y="717452"/>
                </a:cubicBezTo>
                <a:cubicBezTo>
                  <a:pt x="4234376" y="722141"/>
                  <a:pt x="4249248" y="724888"/>
                  <a:pt x="4262511" y="731520"/>
                </a:cubicBezTo>
                <a:cubicBezTo>
                  <a:pt x="4365243" y="782886"/>
                  <a:pt x="4226008" y="752178"/>
                  <a:pt x="4417255" y="815926"/>
                </a:cubicBezTo>
                <a:cubicBezTo>
                  <a:pt x="4533117" y="854546"/>
                  <a:pt x="4472302" y="839867"/>
                  <a:pt x="4600135" y="858129"/>
                </a:cubicBezTo>
                <a:cubicBezTo>
                  <a:pt x="4768947" y="853440"/>
                  <a:pt x="4937895" y="852289"/>
                  <a:pt x="5106572" y="844061"/>
                </a:cubicBezTo>
                <a:cubicBezTo>
                  <a:pt x="5130454" y="842896"/>
                  <a:pt x="5154523" y="838390"/>
                  <a:pt x="5176911" y="829994"/>
                </a:cubicBezTo>
                <a:cubicBezTo>
                  <a:pt x="5213759" y="816176"/>
                  <a:pt x="5232938" y="783980"/>
                  <a:pt x="5261317" y="759655"/>
                </a:cubicBezTo>
                <a:cubicBezTo>
                  <a:pt x="5279119" y="744396"/>
                  <a:pt x="5298831" y="731520"/>
                  <a:pt x="5317588" y="717452"/>
                </a:cubicBezTo>
                <a:cubicBezTo>
                  <a:pt x="5326966" y="703384"/>
                  <a:pt x="5334899" y="688237"/>
                  <a:pt x="5345723" y="675249"/>
                </a:cubicBezTo>
                <a:cubicBezTo>
                  <a:pt x="5406699" y="602077"/>
                  <a:pt x="5365578" y="660240"/>
                  <a:pt x="5430129" y="604911"/>
                </a:cubicBezTo>
                <a:cubicBezTo>
                  <a:pt x="5450269" y="587648"/>
                  <a:pt x="5467643" y="567397"/>
                  <a:pt x="5486400" y="548640"/>
                </a:cubicBezTo>
                <a:cubicBezTo>
                  <a:pt x="5498355" y="536685"/>
                  <a:pt x="5503402" y="519161"/>
                  <a:pt x="5514535" y="506437"/>
                </a:cubicBezTo>
                <a:cubicBezTo>
                  <a:pt x="5536370" y="481483"/>
                  <a:pt x="5561428" y="459544"/>
                  <a:pt x="5584874" y="436098"/>
                </a:cubicBezTo>
                <a:cubicBezTo>
                  <a:pt x="5598942" y="422030"/>
                  <a:pt x="5609283" y="402792"/>
                  <a:pt x="5627077" y="393895"/>
                </a:cubicBezTo>
                <a:lnTo>
                  <a:pt x="5683348" y="365760"/>
                </a:lnTo>
                <a:cubicBezTo>
                  <a:pt x="5709518" y="339589"/>
                  <a:pt x="5718191" y="327236"/>
                  <a:pt x="5753686" y="309489"/>
                </a:cubicBezTo>
                <a:cubicBezTo>
                  <a:pt x="5766949" y="302857"/>
                  <a:pt x="5782926" y="302622"/>
                  <a:pt x="5795889" y="295421"/>
                </a:cubicBezTo>
                <a:cubicBezTo>
                  <a:pt x="5825448" y="278999"/>
                  <a:pt x="5848216" y="249844"/>
                  <a:pt x="5880295" y="239151"/>
                </a:cubicBezTo>
                <a:cubicBezTo>
                  <a:pt x="5894363" y="234462"/>
                  <a:pt x="5909235" y="231715"/>
                  <a:pt x="5922498" y="225083"/>
                </a:cubicBezTo>
                <a:cubicBezTo>
                  <a:pt x="5937620" y="217522"/>
                  <a:pt x="5951499" y="207509"/>
                  <a:pt x="5964701" y="196947"/>
                </a:cubicBezTo>
                <a:cubicBezTo>
                  <a:pt x="6001239" y="167717"/>
                  <a:pt x="5986331" y="162325"/>
                  <a:pt x="6035040" y="140677"/>
                </a:cubicBezTo>
                <a:cubicBezTo>
                  <a:pt x="6035061" y="140668"/>
                  <a:pt x="6140536" y="105511"/>
                  <a:pt x="6161649" y="98474"/>
                </a:cubicBezTo>
                <a:cubicBezTo>
                  <a:pt x="6197515" y="86519"/>
                  <a:pt x="6236677" y="89095"/>
                  <a:pt x="6274191" y="84406"/>
                </a:cubicBezTo>
                <a:cubicBezTo>
                  <a:pt x="6394939" y="44156"/>
                  <a:pt x="6202734" y="105787"/>
                  <a:pt x="6400800" y="56271"/>
                </a:cubicBezTo>
                <a:cubicBezTo>
                  <a:pt x="6448954" y="44232"/>
                  <a:pt x="6508935" y="18644"/>
                  <a:pt x="6555544" y="0"/>
                </a:cubicBezTo>
                <a:cubicBezTo>
                  <a:pt x="6611815" y="4689"/>
                  <a:pt x="6668659" y="4784"/>
                  <a:pt x="6724357" y="14067"/>
                </a:cubicBezTo>
                <a:cubicBezTo>
                  <a:pt x="6753611" y="18943"/>
                  <a:pt x="6780356" y="33681"/>
                  <a:pt x="6808763" y="42203"/>
                </a:cubicBezTo>
                <a:cubicBezTo>
                  <a:pt x="6827282" y="47759"/>
                  <a:pt x="6846277" y="51582"/>
                  <a:pt x="6865034" y="56271"/>
                </a:cubicBezTo>
                <a:cubicBezTo>
                  <a:pt x="6879102" y="65649"/>
                  <a:pt x="6891787" y="77539"/>
                  <a:pt x="6907237" y="84406"/>
                </a:cubicBezTo>
                <a:cubicBezTo>
                  <a:pt x="6934338" y="96451"/>
                  <a:pt x="6991643" y="112541"/>
                  <a:pt x="6991643" y="112541"/>
                </a:cubicBezTo>
                <a:lnTo>
                  <a:pt x="7076049" y="168812"/>
                </a:lnTo>
                <a:cubicBezTo>
                  <a:pt x="7090117" y="178190"/>
                  <a:pt x="7093051" y="198291"/>
                  <a:pt x="7104184" y="211015"/>
                </a:cubicBezTo>
                <a:cubicBezTo>
                  <a:pt x="7126019" y="235969"/>
                  <a:pt x="7151077" y="257908"/>
                  <a:pt x="7174523" y="281354"/>
                </a:cubicBezTo>
                <a:cubicBezTo>
                  <a:pt x="7191102" y="297933"/>
                  <a:pt x="7212992" y="308298"/>
                  <a:pt x="7230794" y="323557"/>
                </a:cubicBezTo>
                <a:cubicBezTo>
                  <a:pt x="7274353" y="360893"/>
                  <a:pt x="7265451" y="369021"/>
                  <a:pt x="7315200" y="393895"/>
                </a:cubicBezTo>
                <a:cubicBezTo>
                  <a:pt x="7378644" y="425617"/>
                  <a:pt x="7339134" y="385705"/>
                  <a:pt x="7399606" y="436098"/>
                </a:cubicBezTo>
                <a:cubicBezTo>
                  <a:pt x="7414890" y="448834"/>
                  <a:pt x="7426526" y="465565"/>
                  <a:pt x="7441809" y="478301"/>
                </a:cubicBezTo>
                <a:cubicBezTo>
                  <a:pt x="7454798" y="489125"/>
                  <a:pt x="7469169" y="498341"/>
                  <a:pt x="7484012" y="506437"/>
                </a:cubicBezTo>
                <a:cubicBezTo>
                  <a:pt x="7582854" y="560350"/>
                  <a:pt x="7566298" y="552621"/>
                  <a:pt x="7638757" y="576775"/>
                </a:cubicBezTo>
                <a:cubicBezTo>
                  <a:pt x="7648135" y="586154"/>
                  <a:pt x="7655376" y="598331"/>
                  <a:pt x="7666892" y="604911"/>
                </a:cubicBezTo>
                <a:cubicBezTo>
                  <a:pt x="7731576" y="641873"/>
                  <a:pt x="7748624" y="630889"/>
                  <a:pt x="7821637" y="647114"/>
                </a:cubicBezTo>
                <a:cubicBezTo>
                  <a:pt x="7836112" y="650331"/>
                  <a:pt x="7849582" y="657107"/>
                  <a:pt x="7863840" y="661181"/>
                </a:cubicBezTo>
                <a:cubicBezTo>
                  <a:pt x="8012648" y="703697"/>
                  <a:pt x="7803957" y="636532"/>
                  <a:pt x="8004517" y="703384"/>
                </a:cubicBezTo>
                <a:cubicBezTo>
                  <a:pt x="8049225" y="718286"/>
                  <a:pt x="8098101" y="715675"/>
                  <a:pt x="8145194" y="717452"/>
                </a:cubicBezTo>
                <a:cubicBezTo>
                  <a:pt x="8346742" y="725058"/>
                  <a:pt x="8548467" y="726831"/>
                  <a:pt x="8750104" y="731520"/>
                </a:cubicBezTo>
                <a:cubicBezTo>
                  <a:pt x="8941113" y="779270"/>
                  <a:pt x="8709099" y="711016"/>
                  <a:pt x="8834511" y="773723"/>
                </a:cubicBezTo>
                <a:cubicBezTo>
                  <a:pt x="8913151" y="813044"/>
                  <a:pt x="8882259" y="753974"/>
                  <a:pt x="8975188" y="815926"/>
                </a:cubicBezTo>
                <a:cubicBezTo>
                  <a:pt x="9042067" y="860512"/>
                  <a:pt x="9001351" y="838714"/>
                  <a:pt x="9101797" y="872197"/>
                </a:cubicBezTo>
                <a:cubicBezTo>
                  <a:pt x="9117837" y="877544"/>
                  <a:pt x="9127196" y="898465"/>
                  <a:pt x="9144000" y="900332"/>
                </a:cubicBezTo>
                <a:cubicBezTo>
                  <a:pt x="9213908" y="908099"/>
                  <a:pt x="9284677" y="900332"/>
                  <a:pt x="9355015" y="90033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Left-Right Arrow 40"/>
          <p:cNvSpPr/>
          <p:nvPr/>
        </p:nvSpPr>
        <p:spPr>
          <a:xfrm rot="16200000">
            <a:off x="6871158" y="3997699"/>
            <a:ext cx="2197749" cy="390378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 তাপমাত্রা</a:t>
            </a:r>
            <a:endParaRPr lang="en-US" sz="1350" dirty="0"/>
          </a:p>
        </p:txBody>
      </p:sp>
      <p:sp>
        <p:nvSpPr>
          <p:cNvPr id="24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2493" y="1073624"/>
            <a:ext cx="10350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অস্বাভাবিক ও অসহনীয় তাপদাহ শত বছরে একবার দেখতে পাওয়া যায়।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7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6377" y="3171236"/>
            <a:ext cx="6397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তাপদাহ </a:t>
            </a:r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বুঝ?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82246" y="1196757"/>
            <a:ext cx="2773517" cy="92347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697" l="9881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57" y="3296579"/>
            <a:ext cx="692834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96" y="4148453"/>
            <a:ext cx="1593545" cy="1593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3782" y="5395002"/>
            <a:ext cx="3514910" cy="5539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15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ছাত্র-ছাত্রীদের  কাজটি সম্পন্ন করতে সহায়তা করব।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454791" y="1221249"/>
            <a:ext cx="4811150" cy="46950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 ক্ষতিকর প্রভাবঃ-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6227" y="1843527"/>
            <a:ext cx="4708189" cy="3016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8621" y="1843527"/>
            <a:ext cx="4579083" cy="3016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ounded Rectangle 31"/>
          <p:cNvSpPr/>
          <p:nvPr/>
        </p:nvSpPr>
        <p:spPr>
          <a:xfrm>
            <a:off x="1206227" y="5204084"/>
            <a:ext cx="4481710" cy="42031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 উৎপাদন ব্যাহত হয়।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8621" y="5204084"/>
            <a:ext cx="4370147" cy="42031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গাছ-পালা মারা যেতে পারে।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13" hidden="1"/>
          <p:cNvSpPr>
            <a:spLocks noGrp="1"/>
          </p:cNvSpPr>
          <p:nvPr>
            <p:ph type="ftr" sz="quarter" idx="11"/>
          </p:nvPr>
        </p:nvSpPr>
        <p:spPr>
          <a:xfrm>
            <a:off x="4420193" y="5758561"/>
            <a:ext cx="3351617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812</Words>
  <Application>Microsoft Office PowerPoint</Application>
  <PresentationFormat>Widescreen</PresentationFormat>
  <Paragraphs>175</Paragraphs>
  <Slides>28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21</cp:revision>
  <dcterms:created xsi:type="dcterms:W3CDTF">2020-10-16T08:57:05Z</dcterms:created>
  <dcterms:modified xsi:type="dcterms:W3CDTF">2020-10-16T10:21:49Z</dcterms:modified>
</cp:coreProperties>
</file>