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29"/>
  </p:notesMasterIdLst>
  <p:sldIdLst>
    <p:sldId id="302" r:id="rId2"/>
    <p:sldId id="301" r:id="rId3"/>
    <p:sldId id="259" r:id="rId4"/>
    <p:sldId id="271" r:id="rId5"/>
    <p:sldId id="280" r:id="rId6"/>
    <p:sldId id="272" r:id="rId7"/>
    <p:sldId id="305" r:id="rId8"/>
    <p:sldId id="308" r:id="rId9"/>
    <p:sldId id="306" r:id="rId10"/>
    <p:sldId id="309" r:id="rId11"/>
    <p:sldId id="310" r:id="rId12"/>
    <p:sldId id="311" r:id="rId13"/>
    <p:sldId id="312" r:id="rId14"/>
    <p:sldId id="313" r:id="rId15"/>
    <p:sldId id="314" r:id="rId16"/>
    <p:sldId id="315" r:id="rId17"/>
    <p:sldId id="316" r:id="rId18"/>
    <p:sldId id="317" r:id="rId19"/>
    <p:sldId id="320" r:id="rId20"/>
    <p:sldId id="321" r:id="rId21"/>
    <p:sldId id="322" r:id="rId22"/>
    <p:sldId id="323" r:id="rId23"/>
    <p:sldId id="300" r:id="rId24"/>
    <p:sldId id="278" r:id="rId25"/>
    <p:sldId id="281" r:id="rId26"/>
    <p:sldId id="319" r:id="rId27"/>
    <p:sldId id="283"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31" autoAdjust="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72ED9-A8DD-4577-81B4-3BB6EA3D0171}" type="datetimeFigureOut">
              <a:rPr lang="en-US" smtClean="0"/>
              <a:pPr/>
              <a:t>10/16/2020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24C242-B8E1-46E7-836C-81D8362F8CE0}" type="slidenum">
              <a:rPr lang="en-US" smtClean="0"/>
              <a:pPr/>
              <a:t>‹#›</a:t>
            </a:fld>
            <a:endParaRPr lang="en-US"/>
          </a:p>
        </p:txBody>
      </p:sp>
    </p:spTree>
    <p:extLst>
      <p:ext uri="{BB962C8B-B14F-4D97-AF65-F5344CB8AC3E}">
        <p14:creationId xmlns:p14="http://schemas.microsoft.com/office/powerpoint/2010/main" val="220338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167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313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1825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3725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246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23650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240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6995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9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0297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313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12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3187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6004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531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1617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10/16/2020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49310357"/>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1975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2400" y="228600"/>
            <a:ext cx="8915400" cy="5440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itchFamily="18" charset="0"/>
              </a:rPr>
              <a:t>30. </a:t>
            </a:r>
            <a:r>
              <a:rPr lang="en-US" dirty="0">
                <a:latin typeface="Calibri" panose="020F0502020204030204" pitchFamily="34" charset="0"/>
                <a:cs typeface="Calibri" panose="020F0502020204030204" pitchFamily="34" charset="0"/>
              </a:rPr>
              <a:t>If the subject of the statement is ‘</a:t>
            </a:r>
            <a:r>
              <a:rPr lang="en-US" dirty="0" smtClean="0">
                <a:latin typeface="Calibri" panose="020F0502020204030204" pitchFamily="34" charset="0"/>
                <a:cs typeface="Calibri" panose="020F0502020204030204" pitchFamily="34" charset="0"/>
              </a:rPr>
              <a:t>Nothing/ anything/something’ </a:t>
            </a:r>
            <a:r>
              <a:rPr lang="en-US" dirty="0">
                <a:latin typeface="Calibri" panose="020F0502020204030204" pitchFamily="34" charset="0"/>
                <a:cs typeface="Calibri" panose="020F0502020204030204" pitchFamily="34" charset="0"/>
              </a:rPr>
              <a:t>the subject of the tag will be </a:t>
            </a:r>
            <a:r>
              <a:rPr lang="en-US" b="1" dirty="0" smtClean="0">
                <a:latin typeface="Calibri" panose="020F0502020204030204" pitchFamily="34" charset="0"/>
                <a:cs typeface="Calibri" panose="020F0502020204030204" pitchFamily="34" charset="0"/>
              </a:rPr>
              <a:t>‘it’.</a:t>
            </a:r>
            <a:endParaRPr lang="en-US" b="1" dirty="0">
              <a:latin typeface="Calibri" panose="020F0502020204030204" pitchFamily="34" charset="0"/>
              <a:cs typeface="Calibri" panose="020F0502020204030204" pitchFamily="34" charset="0"/>
            </a:endParaRPr>
          </a:p>
          <a:p>
            <a:pPr marL="0" indent="0">
              <a:buNone/>
            </a:pPr>
            <a:r>
              <a:rPr lang="en-US" dirty="0">
                <a:latin typeface="Times New Roman" pitchFamily="18" charset="0"/>
              </a:rPr>
              <a:t>                                         </a:t>
            </a:r>
            <a:r>
              <a:rPr lang="en-US" b="1" u="sng" dirty="0">
                <a:latin typeface="Times New Roman" panose="02020603050405020304" pitchFamily="18" charset="0"/>
              </a:rPr>
              <a:t>Example:</a:t>
            </a:r>
          </a:p>
          <a:p>
            <a:pPr marL="514350" indent="-514350">
              <a:buAutoNum type="alphaLcParenBoth"/>
            </a:pPr>
            <a:r>
              <a:rPr lang="en-US" dirty="0" smtClean="0">
                <a:latin typeface="Calibri" panose="020F0502020204030204" pitchFamily="34" charset="0"/>
                <a:cs typeface="Calibri" panose="020F0502020204030204" pitchFamily="34" charset="0"/>
              </a:rPr>
              <a:t>Nothing is perpetual in the world, is it?</a:t>
            </a:r>
            <a:endParaRPr lang="en-US" dirty="0">
              <a:latin typeface="Calibri" panose="020F0502020204030204" pitchFamily="34" charset="0"/>
              <a:cs typeface="Calibri" panose="020F0502020204030204" pitchFamily="34" charset="0"/>
            </a:endParaRPr>
          </a:p>
          <a:p>
            <a:pPr marL="514350" indent="-514350">
              <a:buAutoNum type="alphaLcParenBoth"/>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Anything done for humanity is heavenly, isn’t it?</a:t>
            </a:r>
            <a:endParaRPr lang="en-US" dirty="0">
              <a:latin typeface="Calibri" panose="020F0502020204030204" pitchFamily="34" charset="0"/>
              <a:cs typeface="Calibri" panose="020F0502020204030204" pitchFamily="34" charset="0"/>
            </a:endParaRPr>
          </a:p>
          <a:p>
            <a:pPr marL="514350" indent="-514350">
              <a:buAutoNum type="alphaLcParenBoth"/>
            </a:pPr>
            <a:r>
              <a:rPr lang="en-US" dirty="0" smtClean="0">
                <a:latin typeface="Calibri" panose="020F0502020204030204" pitchFamily="34" charset="0"/>
                <a:cs typeface="Calibri" panose="020F0502020204030204" pitchFamily="34" charset="0"/>
              </a:rPr>
              <a:t>Something is better than nothing, isn’t it?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31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2400" y="228600"/>
            <a:ext cx="8915400" cy="5440364"/>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itchFamily="18" charset="0"/>
              </a:rPr>
              <a:t>31. </a:t>
            </a:r>
            <a:r>
              <a:rPr lang="en-US" dirty="0">
                <a:latin typeface="Calibri" panose="020F0502020204030204" pitchFamily="34" charset="0"/>
                <a:cs typeface="Calibri" panose="020F0502020204030204" pitchFamily="34" charset="0"/>
              </a:rPr>
              <a:t>If the subject of the statement </a:t>
            </a:r>
            <a:r>
              <a:rPr lang="en-US" dirty="0" smtClean="0">
                <a:latin typeface="Calibri" panose="020F0502020204030204" pitchFamily="34" charset="0"/>
                <a:cs typeface="Calibri" panose="020F0502020204030204" pitchFamily="34" charset="0"/>
              </a:rPr>
              <a:t>begins with ‘Either’ </a:t>
            </a:r>
            <a:r>
              <a:rPr lang="en-US" dirty="0">
                <a:latin typeface="Calibri" panose="020F0502020204030204" pitchFamily="34" charset="0"/>
                <a:cs typeface="Calibri" panose="020F0502020204030204" pitchFamily="34" charset="0"/>
              </a:rPr>
              <a:t>the </a:t>
            </a:r>
            <a:r>
              <a:rPr lang="en-US" dirty="0" smtClean="0">
                <a:latin typeface="Calibri" panose="020F0502020204030204" pitchFamily="34" charset="0"/>
                <a:cs typeface="Calibri" panose="020F0502020204030204" pitchFamily="34" charset="0"/>
              </a:rPr>
              <a:t>tag will be in the negative form. On the contrary, if the subject of the statement begins with ‘Neither’ the tag will be the positive form. The subject </a:t>
            </a:r>
            <a:r>
              <a:rPr lang="en-US" dirty="0">
                <a:latin typeface="Calibri" panose="020F0502020204030204" pitchFamily="34" charset="0"/>
                <a:cs typeface="Calibri" panose="020F0502020204030204" pitchFamily="34" charset="0"/>
              </a:rPr>
              <a:t>of the tag will be </a:t>
            </a:r>
            <a:r>
              <a:rPr lang="en-US" b="1" dirty="0">
                <a:latin typeface="Calibri" panose="020F0502020204030204" pitchFamily="34" charset="0"/>
                <a:cs typeface="Calibri" panose="020F0502020204030204" pitchFamily="34" charset="0"/>
              </a:rPr>
              <a:t>‘they</a:t>
            </a:r>
            <a:r>
              <a:rPr lang="en-US" b="1"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in both cases.</a:t>
            </a:r>
            <a:endParaRPr lang="en-US" dirty="0">
              <a:latin typeface="Calibri" panose="020F0502020204030204" pitchFamily="34" charset="0"/>
              <a:cs typeface="Calibri" panose="020F0502020204030204" pitchFamily="34" charset="0"/>
            </a:endParaRPr>
          </a:p>
          <a:p>
            <a:pPr marL="0" indent="0">
              <a:buNone/>
            </a:pPr>
            <a:r>
              <a:rPr lang="en-US" dirty="0">
                <a:latin typeface="Times New Roman" pitchFamily="18" charset="0"/>
              </a:rPr>
              <a:t>                                         </a:t>
            </a:r>
            <a:r>
              <a:rPr lang="en-US" b="1" u="sng" dirty="0">
                <a:latin typeface="Times New Roman" panose="02020603050405020304" pitchFamily="18" charset="0"/>
              </a:rPr>
              <a:t>Example:</a:t>
            </a:r>
          </a:p>
          <a:p>
            <a:pPr marL="514350" indent="-514350">
              <a:buAutoNum type="alphaLcParenBoth"/>
            </a:pPr>
            <a:r>
              <a:rPr lang="en-US" dirty="0" smtClean="0">
                <a:latin typeface="Calibri" panose="020F0502020204030204" pitchFamily="34" charset="0"/>
                <a:cs typeface="Calibri" panose="020F0502020204030204" pitchFamily="34" charset="0"/>
              </a:rPr>
              <a:t>Either of the pens will do, won’t </a:t>
            </a:r>
            <a:r>
              <a:rPr lang="en-US" dirty="0">
                <a:latin typeface="Calibri" panose="020F0502020204030204" pitchFamily="34" charset="0"/>
                <a:cs typeface="Calibri" panose="020F0502020204030204" pitchFamily="34" charset="0"/>
              </a:rPr>
              <a:t>they?</a:t>
            </a:r>
          </a:p>
          <a:p>
            <a:pPr marL="514350" indent="-514350">
              <a:buAutoNum type="alphaLcParenBoth"/>
            </a:pP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Neither of the </a:t>
            </a:r>
            <a:r>
              <a:rPr lang="en-US" dirty="0" err="1" smtClean="0">
                <a:latin typeface="Calibri" panose="020F0502020204030204" pitchFamily="34" charset="0"/>
                <a:cs typeface="Calibri" panose="020F0502020204030204" pitchFamily="34" charset="0"/>
              </a:rPr>
              <a:t>neighbours</a:t>
            </a:r>
            <a:r>
              <a:rPr lang="en-US" dirty="0" smtClean="0">
                <a:latin typeface="Calibri" panose="020F0502020204030204" pitchFamily="34" charset="0"/>
                <a:cs typeface="Calibri" panose="020F0502020204030204" pitchFamily="34" charset="0"/>
              </a:rPr>
              <a:t> was peace-loving, were </a:t>
            </a:r>
            <a:r>
              <a:rPr lang="en-US" dirty="0">
                <a:latin typeface="Calibri" panose="020F0502020204030204" pitchFamily="34" charset="0"/>
                <a:cs typeface="Calibri" panose="020F0502020204030204" pitchFamily="34" charset="0"/>
              </a:rPr>
              <a:t>they?</a:t>
            </a:r>
          </a:p>
          <a:p>
            <a:pPr marL="514350" indent="-514350">
              <a:buAutoNum type="alphaLcParenBoth"/>
            </a:pPr>
            <a:r>
              <a:rPr lang="en-US" dirty="0" smtClean="0">
                <a:latin typeface="Calibri" panose="020F0502020204030204" pitchFamily="34" charset="0"/>
                <a:cs typeface="Calibri" panose="020F0502020204030204" pitchFamily="34" charset="0"/>
              </a:rPr>
              <a:t>Either he or she could do the work, couldn’t </a:t>
            </a:r>
            <a:r>
              <a:rPr lang="en-US" dirty="0">
                <a:latin typeface="Calibri" panose="020F0502020204030204" pitchFamily="34" charset="0"/>
                <a:cs typeface="Calibri" panose="020F0502020204030204" pitchFamily="34" charset="0"/>
              </a:rPr>
              <a:t>they?</a:t>
            </a:r>
          </a:p>
        </p:txBody>
      </p:sp>
    </p:spTree>
    <p:extLst>
      <p:ext uri="{BB962C8B-B14F-4D97-AF65-F5344CB8AC3E}">
        <p14:creationId xmlns:p14="http://schemas.microsoft.com/office/powerpoint/2010/main" val="380257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49816"/>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6" fill="hold">
                                          <p:stCondLst>
                                            <p:cond delay="0"/>
                                          </p:stCondLst>
                                        </p:cTn>
                                        <p:tgtEl>
                                          <p:spTgt spid="3">
                                            <p:txEl>
                                              <p:pRg st="0" end="0"/>
                                            </p:txEl>
                                          </p:spTgt>
                                        </p:tgtEl>
                                        <p:attrNameLst>
                                          <p:attrName>style.rotation</p:attrName>
                                        </p:attrNameLst>
                                      </p:cBhvr>
                                      <p:to>
                                        <p:strVal val="-45.0"/>
                                      </p:to>
                                    </p:set>
                                    <p:anim calcmode="lin" valueType="num">
                                      <p:cBhvr>
                                        <p:cTn id="8" dur="46" fill="hold">
                                          <p:stCondLst>
                                            <p:cond delay="46"/>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6"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2" decel="50000" autoRev="1" fill="hold">
                                          <p:stCondLst>
                                            <p:cond delay="46"/>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 fill="hold">
                                          <p:stCondLst>
                                            <p:cond delay="99"/>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childTnLst>
                                </p:cTn>
                              </p:par>
                              <p:par>
                                <p:cTn id="19" presetID="53"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0" y="228600"/>
            <a:ext cx="9067800" cy="5440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itchFamily="18" charset="0"/>
              </a:rPr>
              <a:t>32. If </a:t>
            </a:r>
            <a:r>
              <a:rPr lang="en-US" dirty="0">
                <a:latin typeface="Times New Roman" pitchFamily="18" charset="0"/>
              </a:rPr>
              <a:t>there are words such </a:t>
            </a:r>
            <a:r>
              <a:rPr lang="en-US" dirty="0" smtClean="0">
                <a:latin typeface="Times New Roman" pitchFamily="18" charset="0"/>
              </a:rPr>
              <a:t>as seldom/hardly/barely/ scarcely/nothing/none/no one/neither/few/little/never/ rarely etc</a:t>
            </a:r>
            <a:r>
              <a:rPr lang="en-US" dirty="0">
                <a:latin typeface="Times New Roman" pitchFamily="18" charset="0"/>
              </a:rPr>
              <a:t>. in a sentence, it is considered as a negative sentence. Therefore the tag question will be affirmative.</a:t>
            </a:r>
          </a:p>
          <a:p>
            <a:pPr marL="0" indent="0">
              <a:buNone/>
            </a:pPr>
            <a:r>
              <a:rPr lang="en-US" dirty="0" smtClean="0">
                <a:latin typeface="Times New Roman" pitchFamily="18" charset="0"/>
              </a:rPr>
              <a:t>                              </a:t>
            </a:r>
            <a:r>
              <a:rPr lang="en-US" b="1" u="sng" dirty="0" smtClean="0">
                <a:latin typeface="Times New Roman" panose="02020603050405020304" pitchFamily="18" charset="0"/>
              </a:rPr>
              <a:t>Example</a:t>
            </a:r>
            <a:r>
              <a:rPr lang="en-US" b="1" u="sng" dirty="0">
                <a:latin typeface="Times New Roman" panose="02020603050405020304" pitchFamily="18" charset="0"/>
              </a:rPr>
              <a:t>:</a:t>
            </a:r>
          </a:p>
          <a:p>
            <a:pPr marL="0" indent="0">
              <a:buNone/>
            </a:pPr>
            <a:r>
              <a:rPr lang="en-US" dirty="0" smtClean="0">
                <a:latin typeface="Times New Roman" panose="02020603050405020304" pitchFamily="18" charset="0"/>
              </a:rPr>
              <a:t>(a) He </a:t>
            </a:r>
            <a:r>
              <a:rPr lang="en-US" dirty="0">
                <a:latin typeface="Times New Roman" panose="02020603050405020304" pitchFamily="18" charset="0"/>
              </a:rPr>
              <a:t>hardly c</a:t>
            </a:r>
            <a:r>
              <a:rPr lang="en-US" dirty="0" smtClean="0">
                <a:latin typeface="Times New Roman" panose="02020603050405020304" pitchFamily="18" charset="0"/>
              </a:rPr>
              <a:t>omes here, </a:t>
            </a:r>
            <a:r>
              <a:rPr lang="en-US" dirty="0">
                <a:latin typeface="Times New Roman" pitchFamily="18" charset="0"/>
                <a:cs typeface="Times New Roman" pitchFamily="18" charset="0"/>
              </a:rPr>
              <a:t>does </a:t>
            </a:r>
            <a:r>
              <a:rPr lang="en-US" dirty="0" smtClean="0">
                <a:latin typeface="Times New Roman" pitchFamily="18" charset="0"/>
                <a:cs typeface="Times New Roman" pitchFamily="18" charset="0"/>
              </a:rPr>
              <a:t>he?</a:t>
            </a:r>
            <a:endParaRPr lang="en-US" dirty="0">
              <a:latin typeface="Times New Roman" panose="02020603050405020304" pitchFamily="18" charset="0"/>
            </a:endParaRPr>
          </a:p>
          <a:p>
            <a:pPr marL="0" indent="0">
              <a:buNone/>
            </a:pPr>
            <a:r>
              <a:rPr lang="en-US" dirty="0" smtClean="0">
                <a:latin typeface="Calibri" panose="020F0502020204030204" pitchFamily="34" charset="0"/>
                <a:cs typeface="Calibri" panose="020F0502020204030204" pitchFamily="34" charset="0"/>
              </a:rPr>
              <a:t> (b) </a:t>
            </a:r>
            <a:r>
              <a:rPr lang="en-US" dirty="0" smtClean="0">
                <a:latin typeface="Times New Roman" panose="02020603050405020304" pitchFamily="18" charset="0"/>
              </a:rPr>
              <a:t>A </a:t>
            </a:r>
            <a:r>
              <a:rPr lang="en-US" dirty="0">
                <a:latin typeface="Times New Roman" panose="02020603050405020304" pitchFamily="18" charset="0"/>
              </a:rPr>
              <a:t>barking dog seldom bites, </a:t>
            </a:r>
            <a:r>
              <a:rPr lang="en-US" dirty="0" smtClean="0">
                <a:latin typeface="Times New Roman" panose="02020603050405020304" pitchFamily="18" charset="0"/>
              </a:rPr>
              <a:t>does it?</a:t>
            </a:r>
            <a:endParaRPr lang="en-US" dirty="0">
              <a:latin typeface="Times New Roman" panose="02020603050405020304" pitchFamily="18" charset="0"/>
            </a:endParaRPr>
          </a:p>
          <a:p>
            <a:pPr marL="514350" indent="-514350">
              <a:buAutoNum type="alphaLcParenBoth"/>
            </a:pPr>
            <a:r>
              <a:rPr lang="en-US" dirty="0" smtClean="0">
                <a:latin typeface="Calibri" panose="020F0502020204030204" pitchFamily="34" charset="0"/>
                <a:cs typeface="Calibri" panose="020F0502020204030204" pitchFamily="34" charset="0"/>
              </a:rPr>
              <a:t>He never came back, did he?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040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49816"/>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46" fill="hold">
                                          <p:stCondLst>
                                            <p:cond delay="0"/>
                                          </p:stCondLst>
                                        </p:cTn>
                                        <p:tgtEl>
                                          <p:spTgt spid="3">
                                            <p:txEl>
                                              <p:pRg st="0" end="0"/>
                                            </p:txEl>
                                          </p:spTgt>
                                        </p:tgtEl>
                                        <p:attrNameLst>
                                          <p:attrName>style.rotation</p:attrName>
                                        </p:attrNameLst>
                                      </p:cBhvr>
                                      <p:to>
                                        <p:strVal val="-45.0"/>
                                      </p:to>
                                    </p:set>
                                    <p:anim calcmode="lin" valueType="num">
                                      <p:cBhvr>
                                        <p:cTn id="8" dur="46" fill="hold">
                                          <p:stCondLst>
                                            <p:cond delay="46"/>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6"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2" decel="50000" autoRev="1" fill="hold">
                                          <p:stCondLst>
                                            <p:cond delay="46"/>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 fill="hold">
                                          <p:stCondLst>
                                            <p:cond delay="99"/>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childTnLst>
                                </p:cTn>
                              </p:par>
                              <p:par>
                                <p:cTn id="19" presetID="53"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2400" y="228600"/>
            <a:ext cx="8915400" cy="5440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33. ‘Used to’ in the statement is transformed to ‘didn’t’ in the tag.</a:t>
            </a: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p>
          <a:p>
            <a:pPr marL="0" indent="0">
              <a:buFont typeface="Arial" pitchFamily="34" charset="0"/>
              <a:buNone/>
            </a:pPr>
            <a:r>
              <a:rPr lang="en-US" dirty="0" smtClean="0">
                <a:latin typeface="Times New Roman" pitchFamily="18" charset="0"/>
              </a:rPr>
              <a:t>(a) I used to swim in the river, didn’t </a:t>
            </a:r>
            <a:r>
              <a:rPr lang="en-US" dirty="0">
                <a:latin typeface="Times New Roman" pitchFamily="18" charset="0"/>
              </a:rPr>
              <a:t>I</a:t>
            </a:r>
            <a:r>
              <a:rPr lang="en-US" dirty="0" smtClean="0">
                <a:latin typeface="Times New Roman" pitchFamily="18" charset="0"/>
              </a:rPr>
              <a:t>?</a:t>
            </a:r>
          </a:p>
          <a:p>
            <a:pPr marL="0" indent="0">
              <a:buNone/>
            </a:pPr>
            <a:r>
              <a:rPr lang="en-US" dirty="0" smtClean="0">
                <a:latin typeface="Times New Roman" pitchFamily="18" charset="0"/>
              </a:rPr>
              <a:t>(b) She used to use sun ray protecting lotion, </a:t>
            </a:r>
            <a:r>
              <a:rPr lang="en-US" dirty="0">
                <a:latin typeface="Times New Roman" pitchFamily="18" charset="0"/>
              </a:rPr>
              <a:t>d</a:t>
            </a:r>
            <a:r>
              <a:rPr lang="en-US" dirty="0" smtClean="0">
                <a:latin typeface="Times New Roman" pitchFamily="18" charset="0"/>
              </a:rPr>
              <a:t>idn’t she?</a:t>
            </a:r>
            <a:endParaRPr lang="en-US" dirty="0">
              <a:latin typeface="Times New Roman" pitchFamily="18" charset="0"/>
            </a:endParaRPr>
          </a:p>
          <a:p>
            <a:pPr marL="0" indent="0">
              <a:buNone/>
            </a:pPr>
            <a:r>
              <a:rPr lang="en-US" dirty="0" smtClean="0">
                <a:latin typeface="Times New Roman" pitchFamily="18" charset="0"/>
              </a:rPr>
              <a:t>(c) He used to take exercise regularly, didn’t he?</a:t>
            </a:r>
            <a:endParaRPr lang="en-US" dirty="0">
              <a:latin typeface="Times New Roman" pitchFamily="18" charset="0"/>
            </a:endParaRPr>
          </a:p>
        </p:txBody>
      </p:sp>
    </p:spTree>
    <p:extLst>
      <p:ext uri="{BB962C8B-B14F-4D97-AF65-F5344CB8AC3E}">
        <p14:creationId xmlns:p14="http://schemas.microsoft.com/office/powerpoint/2010/main" val="348373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00891" y="533400"/>
            <a:ext cx="8915400" cy="5440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34. If the statement is ‘To be </a:t>
            </a:r>
            <a:r>
              <a:rPr lang="en-US" dirty="0" err="1" smtClean="0">
                <a:latin typeface="Times New Roman" pitchFamily="18" charset="0"/>
              </a:rPr>
              <a:t>verb+Used</a:t>
            </a:r>
            <a:r>
              <a:rPr lang="en-US" dirty="0" smtClean="0">
                <a:latin typeface="Times New Roman" pitchFamily="18" charset="0"/>
              </a:rPr>
              <a:t> </a:t>
            </a:r>
            <a:r>
              <a:rPr lang="en-US" dirty="0" err="1" smtClean="0">
                <a:latin typeface="Times New Roman" pitchFamily="18" charset="0"/>
              </a:rPr>
              <a:t>to+main</a:t>
            </a:r>
            <a:r>
              <a:rPr lang="en-US" dirty="0" smtClean="0">
                <a:latin typeface="Times New Roman" pitchFamily="18" charset="0"/>
              </a:rPr>
              <a:t> verb’ form,  The tag also begin with the same ‘to be verb’.         </a:t>
            </a:r>
          </a:p>
          <a:p>
            <a:pPr marL="0" indent="0">
              <a:buFont typeface="Arial" pitchFamily="34" charset="0"/>
              <a:buNone/>
            </a:pPr>
            <a:r>
              <a:rPr lang="en-US" dirty="0">
                <a:latin typeface="Times New Roman" pitchFamily="18" charset="0"/>
              </a:rPr>
              <a:t> </a:t>
            </a:r>
            <a:r>
              <a:rPr lang="en-US" dirty="0" smtClean="0">
                <a:latin typeface="Times New Roman" pitchFamily="18" charset="0"/>
              </a:rPr>
              <a:t>                           </a:t>
            </a:r>
            <a:r>
              <a:rPr lang="en-US" b="1" u="sng" dirty="0" smtClean="0">
                <a:latin typeface="Times New Roman" panose="02020603050405020304" pitchFamily="18" charset="0"/>
              </a:rPr>
              <a:t>Example:</a:t>
            </a:r>
          </a:p>
          <a:p>
            <a:pPr marL="0" indent="0">
              <a:buFont typeface="Arial" pitchFamily="34" charset="0"/>
              <a:buNone/>
            </a:pPr>
            <a:r>
              <a:rPr lang="en-US" dirty="0" smtClean="0">
                <a:latin typeface="Times New Roman" pitchFamily="18" charset="0"/>
              </a:rPr>
              <a:t>(a) I was used to taking black coffee, wasn’t </a:t>
            </a:r>
            <a:r>
              <a:rPr lang="en-US" dirty="0">
                <a:latin typeface="Times New Roman" pitchFamily="18" charset="0"/>
              </a:rPr>
              <a:t>I</a:t>
            </a:r>
            <a:r>
              <a:rPr lang="en-US" dirty="0" smtClean="0">
                <a:latin typeface="Times New Roman" pitchFamily="18" charset="0"/>
              </a:rPr>
              <a:t>?</a:t>
            </a:r>
          </a:p>
          <a:p>
            <a:pPr marL="0" indent="0">
              <a:buNone/>
            </a:pPr>
            <a:r>
              <a:rPr lang="en-US" dirty="0" smtClean="0">
                <a:latin typeface="Times New Roman" pitchFamily="18" charset="0"/>
              </a:rPr>
              <a:t>(b) They were used to playing ‘</a:t>
            </a:r>
            <a:r>
              <a:rPr lang="en-US" dirty="0" err="1" smtClean="0">
                <a:latin typeface="Times New Roman" pitchFamily="18" charset="0"/>
              </a:rPr>
              <a:t>Kabadi</a:t>
            </a:r>
            <a:r>
              <a:rPr lang="en-US" dirty="0" smtClean="0">
                <a:latin typeface="Times New Roman" pitchFamily="18" charset="0"/>
              </a:rPr>
              <a:t>’ in their boyhood, weren’t they?</a:t>
            </a:r>
            <a:endParaRPr lang="en-US" dirty="0">
              <a:latin typeface="Times New Roman" pitchFamily="18" charset="0"/>
            </a:endParaRPr>
          </a:p>
          <a:p>
            <a:pPr marL="0" indent="0">
              <a:buNone/>
            </a:pPr>
            <a:r>
              <a:rPr lang="en-US" dirty="0" smtClean="0">
                <a:latin typeface="Times New Roman" pitchFamily="18" charset="0"/>
              </a:rPr>
              <a:t>(c) He is not used to watching television, is he?</a:t>
            </a:r>
          </a:p>
          <a:p>
            <a:pPr marL="0" indent="0">
              <a:buNone/>
            </a:pPr>
            <a:r>
              <a:rPr lang="en-US" dirty="0" smtClean="0">
                <a:latin typeface="Times New Roman" pitchFamily="18" charset="0"/>
              </a:rPr>
              <a:t>(d)  I am not used to reading science fictions, am I?</a:t>
            </a:r>
            <a:endParaRPr lang="en-US" dirty="0">
              <a:latin typeface="Times New Roman" pitchFamily="18" charset="0"/>
            </a:endParaRPr>
          </a:p>
        </p:txBody>
      </p:sp>
    </p:spTree>
    <p:extLst>
      <p:ext uri="{BB962C8B-B14F-4D97-AF65-F5344CB8AC3E}">
        <p14:creationId xmlns:p14="http://schemas.microsoft.com/office/powerpoint/2010/main" val="211863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p:cTn id="2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4">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p:cTn id="34"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609600"/>
            <a:ext cx="8686800" cy="5791199"/>
          </a:xfrm>
          <a:prstGeom prst="rect">
            <a:avLst/>
          </a:prstGeom>
          <a:effectLst>
            <a:glow rad="228600">
              <a:schemeClr val="accent4">
                <a:satMod val="175000"/>
                <a:alpha val="40000"/>
              </a:schemeClr>
            </a:glow>
          </a:effectLst>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35. If the statement begin with ‘There’ .“The subject of the tag will also be </a:t>
            </a:r>
            <a:r>
              <a:rPr lang="en-US" b="1" dirty="0" smtClean="0">
                <a:latin typeface="Times New Roman" pitchFamily="18" charset="0"/>
              </a:rPr>
              <a:t>‘there’</a:t>
            </a:r>
          </a:p>
          <a:p>
            <a:pPr marL="0" indent="0">
              <a:buNone/>
            </a:pPr>
            <a:r>
              <a:rPr lang="en-US" dirty="0" smtClean="0">
                <a:latin typeface="Times New Roman" pitchFamily="18" charset="0"/>
              </a:rPr>
              <a:t>                                  </a:t>
            </a:r>
            <a:r>
              <a:rPr lang="en-US" b="1" u="sng" dirty="0">
                <a:latin typeface="Times New Roman" panose="02020603050405020304" pitchFamily="18" charset="0"/>
              </a:rPr>
              <a:t>Example:</a:t>
            </a:r>
          </a:p>
          <a:p>
            <a:pPr marL="0" indent="0">
              <a:buNone/>
            </a:pPr>
            <a:r>
              <a:rPr lang="en-US" dirty="0">
                <a:latin typeface="Times New Roman" pitchFamily="18" charset="0"/>
              </a:rPr>
              <a:t>(a) </a:t>
            </a:r>
            <a:r>
              <a:rPr lang="en-US" dirty="0" smtClean="0">
                <a:latin typeface="Times New Roman" pitchFamily="18" charset="0"/>
              </a:rPr>
              <a:t>There is a king in China, isn’t there?</a:t>
            </a:r>
            <a:endParaRPr lang="en-US" dirty="0">
              <a:latin typeface="Times New Roman" pitchFamily="18" charset="0"/>
            </a:endParaRPr>
          </a:p>
          <a:p>
            <a:pPr marL="0" indent="0">
              <a:buNone/>
            </a:pPr>
            <a:r>
              <a:rPr lang="en-US" dirty="0">
                <a:latin typeface="Times New Roman" pitchFamily="18" charset="0"/>
              </a:rPr>
              <a:t>(b) </a:t>
            </a:r>
            <a:r>
              <a:rPr lang="en-US" dirty="0" smtClean="0">
                <a:latin typeface="Times New Roman" pitchFamily="18" charset="0"/>
              </a:rPr>
              <a:t>There was no way to solve the problem, was there?</a:t>
            </a:r>
          </a:p>
          <a:p>
            <a:pPr marL="0" indent="0">
              <a:buNone/>
            </a:pPr>
            <a:r>
              <a:rPr lang="en-US" dirty="0" smtClean="0">
                <a:latin typeface="Times New Roman" pitchFamily="18" charset="0"/>
              </a:rPr>
              <a:t>(</a:t>
            </a:r>
            <a:r>
              <a:rPr lang="en-US" dirty="0">
                <a:latin typeface="Times New Roman" pitchFamily="18" charset="0"/>
              </a:rPr>
              <a:t>c) </a:t>
            </a:r>
            <a:r>
              <a:rPr lang="en-US" dirty="0" smtClean="0">
                <a:latin typeface="Times New Roman" pitchFamily="18" charset="0"/>
              </a:rPr>
              <a:t>There has not been any rainfall in the ‘</a:t>
            </a:r>
            <a:r>
              <a:rPr lang="en-US" dirty="0" err="1" smtClean="0">
                <a:latin typeface="Times New Roman" pitchFamily="18" charset="0"/>
              </a:rPr>
              <a:t>Atakama</a:t>
            </a:r>
            <a:r>
              <a:rPr lang="en-US" dirty="0" smtClean="0">
                <a:latin typeface="Times New Roman" pitchFamily="18" charset="0"/>
              </a:rPr>
              <a:t>’ desert for 400 years, has there?</a:t>
            </a:r>
          </a:p>
          <a:p>
            <a:pPr marL="0" indent="0">
              <a:buNone/>
            </a:pPr>
            <a:r>
              <a:rPr lang="en-US" dirty="0" smtClean="0">
                <a:latin typeface="Times New Roman" pitchFamily="18" charset="0"/>
              </a:rPr>
              <a:t>(</a:t>
            </a:r>
            <a:r>
              <a:rPr lang="en-US" dirty="0">
                <a:latin typeface="Times New Roman" pitchFamily="18" charset="0"/>
              </a:rPr>
              <a:t>d) </a:t>
            </a:r>
            <a:r>
              <a:rPr lang="en-US" dirty="0" smtClean="0">
                <a:latin typeface="Times New Roman" pitchFamily="18" charset="0"/>
              </a:rPr>
              <a:t>There is a 500-year old cotton tree in Sierra Leone, isn’t there?</a:t>
            </a:r>
            <a:endParaRPr lang="en-US" dirty="0">
              <a:latin typeface="Times New Roman" pitchFamily="18" charset="0"/>
            </a:endParaRPr>
          </a:p>
        </p:txBody>
      </p:sp>
    </p:spTree>
    <p:extLst>
      <p:ext uri="{BB962C8B-B14F-4D97-AF65-F5344CB8AC3E}">
        <p14:creationId xmlns:p14="http://schemas.microsoft.com/office/powerpoint/2010/main" val="332473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4">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 calcmode="lin" valueType="num">
                                      <p:cBhvr>
                                        <p:cTn id="2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4">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p:cTn id="29"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4">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 calcmode="lin" valueType="num">
                                      <p:cBhvr>
                                        <p:cTn id="34"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609600"/>
            <a:ext cx="8534400" cy="5791199"/>
          </a:xfrm>
          <a:prstGeom prst="rect">
            <a:avLst/>
          </a:prstGeom>
          <a:effectLst>
            <a:glow rad="228600">
              <a:schemeClr val="accent4">
                <a:satMod val="175000"/>
                <a:alpha val="40000"/>
              </a:schemeClr>
            </a:glow>
          </a:effectLst>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itchFamily="18" charset="0"/>
              </a:rPr>
              <a:t>36. If the statement contains auxiliary verbs like ‘had better/had rather/would better/would rather’ the tag begins with ‘shouldn’t,</a:t>
            </a:r>
          </a:p>
          <a:p>
            <a:pPr marL="0" indent="0">
              <a:buNone/>
            </a:pPr>
            <a:r>
              <a:rPr lang="en-US" dirty="0" smtClean="0">
                <a:latin typeface="Times New Roman" pitchFamily="18" charset="0"/>
              </a:rPr>
              <a:t>                                  </a:t>
            </a:r>
            <a:r>
              <a:rPr lang="en-US" b="1" u="sng" dirty="0">
                <a:latin typeface="Times New Roman" panose="02020603050405020304" pitchFamily="18" charset="0"/>
              </a:rPr>
              <a:t>Example:</a:t>
            </a:r>
          </a:p>
          <a:p>
            <a:pPr marL="0" indent="0">
              <a:buNone/>
            </a:pPr>
            <a:r>
              <a:rPr lang="en-US" dirty="0">
                <a:latin typeface="Times New Roman" pitchFamily="18" charset="0"/>
              </a:rPr>
              <a:t>(a) </a:t>
            </a:r>
            <a:r>
              <a:rPr lang="en-US" dirty="0" smtClean="0">
                <a:latin typeface="Times New Roman" pitchFamily="18" charset="0"/>
              </a:rPr>
              <a:t>We had better wait for the next train, shouldn’t we?</a:t>
            </a:r>
            <a:endParaRPr lang="en-US" dirty="0">
              <a:latin typeface="Times New Roman" pitchFamily="18" charset="0"/>
            </a:endParaRPr>
          </a:p>
          <a:p>
            <a:pPr marL="0" indent="0">
              <a:buNone/>
            </a:pPr>
            <a:r>
              <a:rPr lang="en-US" dirty="0">
                <a:latin typeface="Times New Roman" pitchFamily="18" charset="0"/>
              </a:rPr>
              <a:t>(b) </a:t>
            </a:r>
            <a:r>
              <a:rPr lang="en-US" dirty="0" smtClean="0">
                <a:latin typeface="Times New Roman" pitchFamily="18" charset="0"/>
              </a:rPr>
              <a:t>She would rather use </a:t>
            </a:r>
            <a:r>
              <a:rPr lang="en-US" dirty="0" err="1" smtClean="0">
                <a:latin typeface="Times New Roman" pitchFamily="18" charset="0"/>
              </a:rPr>
              <a:t>cocont</a:t>
            </a:r>
            <a:r>
              <a:rPr lang="en-US" dirty="0" smtClean="0">
                <a:latin typeface="Times New Roman" pitchFamily="18" charset="0"/>
              </a:rPr>
              <a:t> shampoo, shouldn’t she?</a:t>
            </a:r>
          </a:p>
          <a:p>
            <a:pPr marL="0" indent="0">
              <a:buNone/>
            </a:pPr>
            <a:r>
              <a:rPr lang="en-US" dirty="0" smtClean="0">
                <a:latin typeface="Times New Roman" pitchFamily="18" charset="0"/>
              </a:rPr>
              <a:t>(</a:t>
            </a:r>
            <a:r>
              <a:rPr lang="en-US" dirty="0">
                <a:latin typeface="Times New Roman" pitchFamily="18" charset="0"/>
              </a:rPr>
              <a:t>c) </a:t>
            </a:r>
            <a:r>
              <a:rPr lang="en-US" dirty="0" smtClean="0">
                <a:latin typeface="Times New Roman" pitchFamily="18" charset="0"/>
              </a:rPr>
              <a:t>They had rather do it as early as possible, shouldn’t they?</a:t>
            </a:r>
          </a:p>
          <a:p>
            <a:pPr marL="0" indent="0">
              <a:buNone/>
            </a:pPr>
            <a:r>
              <a:rPr lang="en-US" dirty="0" smtClean="0">
                <a:latin typeface="Times New Roman" pitchFamily="18" charset="0"/>
              </a:rPr>
              <a:t>(</a:t>
            </a:r>
            <a:r>
              <a:rPr lang="en-US" dirty="0">
                <a:latin typeface="Times New Roman" pitchFamily="18" charset="0"/>
              </a:rPr>
              <a:t>d) </a:t>
            </a:r>
            <a:r>
              <a:rPr lang="en-US" dirty="0" smtClean="0">
                <a:latin typeface="Times New Roman" pitchFamily="18" charset="0"/>
              </a:rPr>
              <a:t>Boys would better take their decision later on</a:t>
            </a:r>
            <a:r>
              <a:rPr lang="en-US" dirty="0">
                <a:latin typeface="Times New Roman" pitchFamily="18" charset="0"/>
              </a:rPr>
              <a:t>, shouldn’t they?</a:t>
            </a:r>
          </a:p>
        </p:txBody>
      </p:sp>
    </p:spTree>
    <p:extLst>
      <p:ext uri="{BB962C8B-B14F-4D97-AF65-F5344CB8AC3E}">
        <p14:creationId xmlns:p14="http://schemas.microsoft.com/office/powerpoint/2010/main" val="242501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1000"/>
                                        <p:tgtEl>
                                          <p:spTgt spid="4">
                                            <p:txEl>
                                              <p:pRg st="5" end="5"/>
                                            </p:txEl>
                                          </p:spTgt>
                                        </p:tgtEl>
                                      </p:cBhvr>
                                    </p:animEffect>
                                    <p:anim calcmode="lin" valueType="num">
                                      <p:cBhvr>
                                        <p:cTn id="3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9719" y="228600"/>
            <a:ext cx="8625681" cy="655319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37. The noun such as ‘The moon, the earth, the spring, the autumn, the nature, liberty, justice, mercy, hope, love, charity, etc. belong to feminine gender. If any of them is the subject of the statement. the subject of the tag will be ‘it/she’.</a:t>
            </a: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r>
              <a:rPr lang="en-US" dirty="0" smtClean="0">
                <a:latin typeface="Times New Roman" pitchFamily="18" charset="0"/>
              </a:rPr>
              <a:t>        </a:t>
            </a:r>
          </a:p>
          <a:p>
            <a:pPr marL="0" indent="0">
              <a:buFont typeface="Arial" pitchFamily="34" charset="0"/>
              <a:buNone/>
            </a:pPr>
            <a:r>
              <a:rPr lang="en-US" dirty="0" smtClean="0">
                <a:latin typeface="Times New Roman" pitchFamily="18" charset="0"/>
              </a:rPr>
              <a:t>(a) The moon gives silvery beams, doesn’t it/she?</a:t>
            </a:r>
          </a:p>
          <a:p>
            <a:pPr marL="0" indent="0">
              <a:buFont typeface="Arial" pitchFamily="34" charset="0"/>
              <a:buNone/>
            </a:pPr>
            <a:r>
              <a:rPr lang="en-US" dirty="0" smtClean="0">
                <a:latin typeface="Times New Roman" pitchFamily="18" charset="0"/>
              </a:rPr>
              <a:t>(b) The earth is round, isn’t she /it?</a:t>
            </a:r>
          </a:p>
          <a:p>
            <a:pPr marL="0" indent="0">
              <a:buFont typeface="Arial" pitchFamily="34" charset="0"/>
              <a:buNone/>
            </a:pPr>
            <a:r>
              <a:rPr lang="en-US" dirty="0" smtClean="0">
                <a:latin typeface="Times New Roman" pitchFamily="18" charset="0"/>
              </a:rPr>
              <a:t>(c) Love does not keep a record of wrong, does she/it?</a:t>
            </a:r>
          </a:p>
          <a:p>
            <a:pPr marL="0" indent="0">
              <a:buNone/>
            </a:pPr>
            <a:r>
              <a:rPr lang="en-US" dirty="0" smtClean="0">
                <a:latin typeface="Times New Roman" pitchFamily="18" charset="0"/>
              </a:rPr>
              <a:t>(d) Charity begins at </a:t>
            </a:r>
            <a:r>
              <a:rPr lang="en-US" dirty="0">
                <a:latin typeface="Times New Roman" pitchFamily="18" charset="0"/>
              </a:rPr>
              <a:t>home, doesn’t it/she?</a:t>
            </a:r>
          </a:p>
          <a:p>
            <a:pPr marL="0" indent="0">
              <a:buFont typeface="Arial" pitchFamily="34" charset="0"/>
              <a:buNone/>
            </a:pPr>
            <a:r>
              <a:rPr lang="en-US" dirty="0" smtClean="0">
                <a:latin typeface="Times New Roman" pitchFamily="18" charset="0"/>
              </a:rPr>
              <a:t> </a:t>
            </a:r>
          </a:p>
          <a:p>
            <a:pPr marL="0" indent="0">
              <a:buFont typeface="Arial" pitchFamily="34" charset="0"/>
              <a:buNone/>
            </a:pPr>
            <a:endParaRPr lang="en-US" dirty="0">
              <a:latin typeface="Times New Roman" pitchFamily="18" charset="0"/>
            </a:endParaRPr>
          </a:p>
        </p:txBody>
      </p:sp>
    </p:spTree>
    <p:extLst>
      <p:ext uri="{BB962C8B-B14F-4D97-AF65-F5344CB8AC3E}">
        <p14:creationId xmlns:p14="http://schemas.microsoft.com/office/powerpoint/2010/main" val="340276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nodeType="clickEffect">
                                  <p:stCondLst>
                                    <p:cond delay="0"/>
                                  </p:stCondLst>
                                  <p:iterate type="lt">
                                    <p:tmPct val="10000"/>
                                  </p:iterate>
                                  <p:childTnLst>
                                    <p:set>
                                      <p:cBhvr>
                                        <p:cTn id="40" dur="1" fill="hold">
                                          <p:stCondLst>
                                            <p:cond delay="0"/>
                                          </p:stCondLst>
                                        </p:cTn>
                                        <p:tgtEl>
                                          <p:spTgt spid="3">
                                            <p:txEl>
                                              <p:pRg st="6" end="6"/>
                                            </p:txEl>
                                          </p:spTgt>
                                        </p:tgtEl>
                                        <p:attrNameLst>
                                          <p:attrName>style.visibility</p:attrName>
                                        </p:attrNameLst>
                                      </p:cBhvr>
                                      <p:to>
                                        <p:strVal val="visible"/>
                                      </p:to>
                                    </p:set>
                                    <p:anim by="(-#ppt_w*2)" calcmode="lin" valueType="num">
                                      <p:cBhvr rctx="PPT">
                                        <p:cTn id="41" dur="500" autoRev="1" fill="hold">
                                          <p:stCondLst>
                                            <p:cond delay="0"/>
                                          </p:stCondLst>
                                        </p:cTn>
                                        <p:tgtEl>
                                          <p:spTgt spid="3">
                                            <p:txEl>
                                              <p:pRg st="6" end="6"/>
                                            </p:txEl>
                                          </p:spTgt>
                                        </p:tgtEl>
                                        <p:attrNameLst>
                                          <p:attrName>ppt_w</p:attrName>
                                        </p:attrNameLst>
                                      </p:cBhvr>
                                    </p:anim>
                                    <p:anim by="(#ppt_w*0.50)" calcmode="lin" valueType="num">
                                      <p:cBhvr>
                                        <p:cTn id="42" dur="500" decel="50000" autoRev="1" fill="hold">
                                          <p:stCondLst>
                                            <p:cond delay="0"/>
                                          </p:stCondLst>
                                        </p:cTn>
                                        <p:tgtEl>
                                          <p:spTgt spid="3">
                                            <p:txEl>
                                              <p:pRg st="6" end="6"/>
                                            </p:txEl>
                                          </p:spTgt>
                                        </p:tgtEl>
                                        <p:attrNameLst>
                                          <p:attrName>ppt_x</p:attrName>
                                        </p:attrNameLst>
                                      </p:cBhvr>
                                    </p:anim>
                                    <p:anim from="(-#ppt_h/2)" to="(#ppt_y)" calcmode="lin" valueType="num">
                                      <p:cBhvr>
                                        <p:cTn id="43" dur="1000" fill="hold">
                                          <p:stCondLst>
                                            <p:cond delay="0"/>
                                          </p:stCondLst>
                                        </p:cTn>
                                        <p:tgtEl>
                                          <p:spTgt spid="3">
                                            <p:txEl>
                                              <p:pRg st="6" end="6"/>
                                            </p:txEl>
                                          </p:spTgt>
                                        </p:tgtEl>
                                        <p:attrNameLst>
                                          <p:attrName>ppt_y</p:attrName>
                                        </p:attrNameLst>
                                      </p:cBhvr>
                                    </p:anim>
                                    <p:animRot by="21600000">
                                      <p:cBhvr>
                                        <p:cTn id="44"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9719" y="228600"/>
            <a:ext cx="8854281" cy="655319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38. The noun such as ‘The sun, the summer, the winter, the fire, the death, the storm, the flood, the cyclone earthquake, etc. belong to masculine gender. If any of them is the subject of the statement. the subject of the tag will be </a:t>
            </a:r>
            <a:r>
              <a:rPr lang="en-US" b="1" dirty="0" smtClean="0">
                <a:latin typeface="Times New Roman" pitchFamily="18" charset="0"/>
              </a:rPr>
              <a:t>‘it’.</a:t>
            </a: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r>
              <a:rPr lang="en-US" dirty="0" smtClean="0">
                <a:latin typeface="Times New Roman" pitchFamily="18" charset="0"/>
              </a:rPr>
              <a:t>        </a:t>
            </a:r>
          </a:p>
          <a:p>
            <a:pPr marL="0" indent="0">
              <a:buFont typeface="Arial" pitchFamily="34" charset="0"/>
              <a:buNone/>
            </a:pPr>
            <a:r>
              <a:rPr lang="en-US" dirty="0" smtClean="0">
                <a:latin typeface="Times New Roman" pitchFamily="18" charset="0"/>
              </a:rPr>
              <a:t>(a) Fire burns, doesn’t it?</a:t>
            </a:r>
          </a:p>
          <a:p>
            <a:pPr marL="0" indent="0">
              <a:buFont typeface="Arial" pitchFamily="34" charset="0"/>
              <a:buNone/>
            </a:pPr>
            <a:r>
              <a:rPr lang="en-US" dirty="0" smtClean="0">
                <a:latin typeface="Times New Roman" pitchFamily="18" charset="0"/>
              </a:rPr>
              <a:t>(b) Death is the ultimate destiny, isn’t it?</a:t>
            </a:r>
          </a:p>
          <a:p>
            <a:pPr marL="0" indent="0">
              <a:buNone/>
            </a:pPr>
            <a:r>
              <a:rPr lang="en-US" dirty="0" smtClean="0">
                <a:latin typeface="Times New Roman" pitchFamily="18" charset="0"/>
              </a:rPr>
              <a:t>(c) Earthquake hits Japan every three </a:t>
            </a:r>
            <a:r>
              <a:rPr lang="en-US" dirty="0">
                <a:latin typeface="Times New Roman" pitchFamily="18" charset="0"/>
              </a:rPr>
              <a:t>minutes, doesn’t it</a:t>
            </a:r>
            <a:r>
              <a:rPr lang="en-US" dirty="0" smtClean="0">
                <a:latin typeface="Times New Roman" pitchFamily="18" charset="0"/>
              </a:rPr>
              <a:t>?</a:t>
            </a:r>
          </a:p>
          <a:p>
            <a:pPr marL="0" indent="0">
              <a:buNone/>
            </a:pPr>
            <a:r>
              <a:rPr lang="en-US" dirty="0" smtClean="0">
                <a:latin typeface="Times New Roman" pitchFamily="18" charset="0"/>
              </a:rPr>
              <a:t>(d) The sun is the center of the solar </a:t>
            </a:r>
            <a:r>
              <a:rPr lang="en-US" dirty="0">
                <a:latin typeface="Times New Roman" pitchFamily="18" charset="0"/>
              </a:rPr>
              <a:t>system, isn’t </a:t>
            </a:r>
            <a:r>
              <a:rPr lang="en-US" dirty="0" smtClean="0">
                <a:latin typeface="Times New Roman" pitchFamily="18" charset="0"/>
              </a:rPr>
              <a:t>it?</a:t>
            </a:r>
            <a:endParaRPr lang="en-US" dirty="0">
              <a:latin typeface="Times New Roman" pitchFamily="18" charset="0"/>
            </a:endParaRPr>
          </a:p>
          <a:p>
            <a:pPr marL="0" indent="0">
              <a:buNone/>
            </a:pPr>
            <a:r>
              <a:rPr lang="en-US" dirty="0">
                <a:latin typeface="Times New Roman" pitchFamily="18" charset="0"/>
              </a:rPr>
              <a:t> </a:t>
            </a:r>
          </a:p>
        </p:txBody>
      </p:sp>
    </p:spTree>
    <p:extLst>
      <p:ext uri="{BB962C8B-B14F-4D97-AF65-F5344CB8AC3E}">
        <p14:creationId xmlns:p14="http://schemas.microsoft.com/office/powerpoint/2010/main" val="2941275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nodeType="clickEffect">
                                  <p:stCondLst>
                                    <p:cond delay="0"/>
                                  </p:stCondLst>
                                  <p:iterate type="lt">
                                    <p:tmPct val="10000"/>
                                  </p:iterate>
                                  <p:childTnLst>
                                    <p:set>
                                      <p:cBhvr>
                                        <p:cTn id="40" dur="1" fill="hold">
                                          <p:stCondLst>
                                            <p:cond delay="0"/>
                                          </p:stCondLst>
                                        </p:cTn>
                                        <p:tgtEl>
                                          <p:spTgt spid="3">
                                            <p:txEl>
                                              <p:pRg st="6" end="6"/>
                                            </p:txEl>
                                          </p:spTgt>
                                        </p:tgtEl>
                                        <p:attrNameLst>
                                          <p:attrName>style.visibility</p:attrName>
                                        </p:attrNameLst>
                                      </p:cBhvr>
                                      <p:to>
                                        <p:strVal val="visible"/>
                                      </p:to>
                                    </p:set>
                                    <p:anim by="(-#ppt_w*2)" calcmode="lin" valueType="num">
                                      <p:cBhvr rctx="PPT">
                                        <p:cTn id="41" dur="500" autoRev="1" fill="hold">
                                          <p:stCondLst>
                                            <p:cond delay="0"/>
                                          </p:stCondLst>
                                        </p:cTn>
                                        <p:tgtEl>
                                          <p:spTgt spid="3">
                                            <p:txEl>
                                              <p:pRg st="6" end="6"/>
                                            </p:txEl>
                                          </p:spTgt>
                                        </p:tgtEl>
                                        <p:attrNameLst>
                                          <p:attrName>ppt_w</p:attrName>
                                        </p:attrNameLst>
                                      </p:cBhvr>
                                    </p:anim>
                                    <p:anim by="(#ppt_w*0.50)" calcmode="lin" valueType="num">
                                      <p:cBhvr>
                                        <p:cTn id="42" dur="500" decel="50000" autoRev="1" fill="hold">
                                          <p:stCondLst>
                                            <p:cond delay="0"/>
                                          </p:stCondLst>
                                        </p:cTn>
                                        <p:tgtEl>
                                          <p:spTgt spid="3">
                                            <p:txEl>
                                              <p:pRg st="6" end="6"/>
                                            </p:txEl>
                                          </p:spTgt>
                                        </p:tgtEl>
                                        <p:attrNameLst>
                                          <p:attrName>ppt_x</p:attrName>
                                        </p:attrNameLst>
                                      </p:cBhvr>
                                    </p:anim>
                                    <p:anim from="(-#ppt_h/2)" to="(#ppt_y)" calcmode="lin" valueType="num">
                                      <p:cBhvr>
                                        <p:cTn id="43" dur="1000" fill="hold">
                                          <p:stCondLst>
                                            <p:cond delay="0"/>
                                          </p:stCondLst>
                                        </p:cTn>
                                        <p:tgtEl>
                                          <p:spTgt spid="3">
                                            <p:txEl>
                                              <p:pRg st="6" end="6"/>
                                            </p:txEl>
                                          </p:spTgt>
                                        </p:tgtEl>
                                        <p:attrNameLst>
                                          <p:attrName>ppt_y</p:attrName>
                                        </p:attrNameLst>
                                      </p:cBhvr>
                                    </p:anim>
                                    <p:animRot by="21600000">
                                      <p:cBhvr>
                                        <p:cTn id="44"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9719" y="228600"/>
            <a:ext cx="8854281" cy="655319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39. If the statement is a complex sentence, the subject and verb of the tag will follow the subject and verb of the principal clause of the complex sentence.</a:t>
            </a:r>
            <a:endParaRPr lang="en-US" b="1" dirty="0" smtClean="0">
              <a:latin typeface="Times New Roman" pitchFamily="18" charset="0"/>
            </a:endParaRP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r>
              <a:rPr lang="en-US" dirty="0" smtClean="0">
                <a:latin typeface="Times New Roman" pitchFamily="18" charset="0"/>
              </a:rPr>
              <a:t>        </a:t>
            </a:r>
          </a:p>
          <a:p>
            <a:pPr marL="0" indent="0">
              <a:buFont typeface="Arial" pitchFamily="34" charset="0"/>
              <a:buNone/>
            </a:pPr>
            <a:r>
              <a:rPr lang="en-US" dirty="0" smtClean="0">
                <a:latin typeface="Times New Roman" pitchFamily="18" charset="0"/>
              </a:rPr>
              <a:t>(a) Though he is rich, he is honest, isn’t he?</a:t>
            </a:r>
          </a:p>
          <a:p>
            <a:pPr marL="0" indent="0">
              <a:buFont typeface="Arial" pitchFamily="34" charset="0"/>
              <a:buNone/>
            </a:pPr>
            <a:r>
              <a:rPr lang="en-US" dirty="0" smtClean="0">
                <a:latin typeface="Times New Roman" pitchFamily="18" charset="0"/>
              </a:rPr>
              <a:t>(b) If you come, I shall go with you, shan’t I?</a:t>
            </a:r>
          </a:p>
          <a:p>
            <a:pPr marL="0" indent="0">
              <a:buNone/>
            </a:pPr>
            <a:r>
              <a:rPr lang="en-US" dirty="0" smtClean="0">
                <a:latin typeface="Times New Roman" pitchFamily="18" charset="0"/>
              </a:rPr>
              <a:t>(c) If he hurts me, I’ll take revenge, won’t I?</a:t>
            </a:r>
          </a:p>
          <a:p>
            <a:pPr marL="0" indent="0">
              <a:buNone/>
            </a:pPr>
            <a:r>
              <a:rPr lang="en-US" dirty="0" smtClean="0">
                <a:latin typeface="Times New Roman" pitchFamily="18" charset="0"/>
              </a:rPr>
              <a:t>(d) He took the umbrella as it was raining, didn’t he?</a:t>
            </a:r>
            <a:endParaRPr lang="en-US" dirty="0">
              <a:latin typeface="Times New Roman" pitchFamily="18" charset="0"/>
            </a:endParaRPr>
          </a:p>
          <a:p>
            <a:pPr marL="0" indent="0">
              <a:buNone/>
            </a:pPr>
            <a:r>
              <a:rPr lang="en-US" dirty="0">
                <a:latin typeface="Times New Roman" pitchFamily="18" charset="0"/>
              </a:rPr>
              <a:t> </a:t>
            </a:r>
          </a:p>
        </p:txBody>
      </p:sp>
    </p:spTree>
    <p:extLst>
      <p:ext uri="{BB962C8B-B14F-4D97-AF65-F5344CB8AC3E}">
        <p14:creationId xmlns:p14="http://schemas.microsoft.com/office/powerpoint/2010/main" val="385501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53268" y="121588"/>
            <a:ext cx="277191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anose="020B0606020202030204" pitchFamily="34" charset="0"/>
              </a:rPr>
              <a:t>IDENTITY</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panose="020B0606020202030204" pitchFamily="34" charset="0"/>
            </a:endParaRPr>
          </a:p>
        </p:txBody>
      </p:sp>
      <p:grpSp>
        <p:nvGrpSpPr>
          <p:cNvPr id="19" name="Group 18"/>
          <p:cNvGrpSpPr/>
          <p:nvPr/>
        </p:nvGrpSpPr>
        <p:grpSpPr>
          <a:xfrm>
            <a:off x="20782" y="838200"/>
            <a:ext cx="9022217" cy="5325291"/>
            <a:chOff x="-262287" y="990600"/>
            <a:chExt cx="9022217" cy="5325291"/>
          </a:xfrm>
        </p:grpSpPr>
        <p:cxnSp>
          <p:nvCxnSpPr>
            <p:cNvPr id="9" name="Straight Connector 8"/>
            <p:cNvCxnSpPr/>
            <p:nvPr/>
          </p:nvCxnSpPr>
          <p:spPr>
            <a:xfrm>
              <a:off x="4784279" y="2145897"/>
              <a:ext cx="0" cy="256032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sp>
          <p:nvSpPr>
            <p:cNvPr id="10" name="Rounded Rectangle 9"/>
            <p:cNvSpPr/>
            <p:nvPr/>
          </p:nvSpPr>
          <p:spPr>
            <a:xfrm>
              <a:off x="217016" y="1044918"/>
              <a:ext cx="3821373" cy="3576689"/>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indent="0" algn="ctr" defTabSz="914400" eaLnBrk="1" fontAlgn="auto" latinLnBrk="0" hangingPunct="1">
                <a:lnSpc>
                  <a:spcPct val="100000"/>
                </a:lnSpc>
                <a:spcBef>
                  <a:spcPts val="0"/>
                </a:spcBef>
                <a:spcAft>
                  <a:spcPts val="0"/>
                </a:spcAft>
                <a:buClrTx/>
                <a:buSzTx/>
                <a:buFontTx/>
                <a:buNone/>
                <a:tabLst/>
              </a:pPr>
              <a:endParaRPr kumimoji="0" lang="en-US" sz="2400" b="0" i="0" u="none" strike="noStrike" kern="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cxnSp>
          <p:nvCxnSpPr>
            <p:cNvPr id="11" name="Straight Connector 10"/>
            <p:cNvCxnSpPr/>
            <p:nvPr/>
          </p:nvCxnSpPr>
          <p:spPr>
            <a:xfrm>
              <a:off x="4936679" y="2563342"/>
              <a:ext cx="0" cy="1828800"/>
            </a:xfrm>
            <a:prstGeom prst="line">
              <a:avLst/>
            </a:prstGeom>
            <a:ln w="38100">
              <a:solidFill>
                <a:srgbClr val="6600FF"/>
              </a:solidFill>
            </a:ln>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4611404" y="2579262"/>
              <a:ext cx="0" cy="1828800"/>
            </a:xfrm>
            <a:prstGeom prst="line">
              <a:avLst/>
            </a:prstGeom>
            <a:ln w="38100">
              <a:solidFill>
                <a:srgbClr val="6600FF"/>
              </a:solidFill>
            </a:ln>
          </p:spPr>
          <p:style>
            <a:lnRef idx="3">
              <a:schemeClr val="accent2"/>
            </a:lnRef>
            <a:fillRef idx="0">
              <a:schemeClr val="accent2"/>
            </a:fillRef>
            <a:effectRef idx="2">
              <a:schemeClr val="accent2"/>
            </a:effectRef>
            <a:fontRef idx="minor">
              <a:schemeClr val="tx1"/>
            </a:fontRef>
          </p:style>
        </p:cxn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1" y="990600"/>
              <a:ext cx="3134174" cy="3686790"/>
            </a:xfrm>
            <a:prstGeom prst="rect">
              <a:avLst/>
            </a:prstGeom>
          </p:spPr>
        </p:pic>
        <p:sp>
          <p:nvSpPr>
            <p:cNvPr id="16" name="Rectangle 15"/>
            <p:cNvSpPr/>
            <p:nvPr/>
          </p:nvSpPr>
          <p:spPr>
            <a:xfrm>
              <a:off x="5042246" y="5040059"/>
              <a:ext cx="3717684" cy="707886"/>
            </a:xfrm>
            <a:prstGeom prst="rect">
              <a:avLst/>
            </a:prstGeom>
            <a:noFill/>
          </p:spPr>
          <p:txBody>
            <a:bodyPr wrap="none" lIns="91440" tIns="45720" rIns="91440" bIns="45720">
              <a:spAutoFit/>
            </a:bodyPr>
            <a:lstStyle/>
            <a:p>
              <a:pPr algn="ctr"/>
              <a:r>
                <a:rPr kumimoji="0" lang="en-US" sz="2000" i="0" u="none" strike="noStrike" kern="0" normalizeH="0" baseline="0" noProof="0" dirty="0" smtClean="0">
                  <a:uLnTx/>
                  <a:uFillTx/>
                  <a:latin typeface="Times New Roman" panose="02020603050405020304" pitchFamily="18" charset="0"/>
                  <a:cs typeface="Times New Roman" panose="02020603050405020304" pitchFamily="18" charset="0"/>
                </a:rPr>
                <a:t>English grammar and composition</a:t>
              </a:r>
            </a:p>
            <a:p>
              <a:pPr algn="ctr"/>
              <a:r>
                <a:rPr lang="en-US" sz="2000" kern="0" dirty="0" smtClean="0">
                  <a:latin typeface="Times New Roman" panose="02020603050405020304" pitchFamily="18" charset="0"/>
                  <a:cs typeface="Times New Roman" panose="02020603050405020304" pitchFamily="18" charset="0"/>
                </a:rPr>
                <a:t>Class: IX-X</a:t>
              </a:r>
              <a:endParaRPr lang="en-US" sz="2000" dirty="0"/>
            </a:p>
          </p:txBody>
        </p:sp>
        <p:sp>
          <p:nvSpPr>
            <p:cNvPr id="17" name="Rectangle 16"/>
            <p:cNvSpPr/>
            <p:nvPr/>
          </p:nvSpPr>
          <p:spPr>
            <a:xfrm>
              <a:off x="-262287" y="4838563"/>
              <a:ext cx="4343397" cy="147732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1440" tIns="45720" rIns="91440" bIns="45720">
              <a:spAutoFit/>
            </a:bodyPr>
            <a:lstStyle/>
            <a:p>
              <a:pPr marL="0" marR="0" indent="0" algn="ctr" defTabSz="914400" eaLnBrk="1" fontAlgn="auto" latinLnBrk="0" hangingPunct="1">
                <a:lnSpc>
                  <a:spcPct val="100000"/>
                </a:lnSpc>
                <a:spcBef>
                  <a:spcPts val="0"/>
                </a:spcBef>
                <a:spcAft>
                  <a:spcPts val="0"/>
                </a:spcAft>
                <a:buClrTx/>
                <a:buSzTx/>
                <a:buFontTx/>
                <a:buNone/>
                <a:tabLst/>
              </a:pPr>
              <a:r>
                <a:rPr kumimoji="0" lang="en-US" i="0" u="none" strike="noStrike" kern="0" normalizeH="0" baseline="0" noProof="0" dirty="0">
                  <a:solidFill>
                    <a:schemeClr val="tx1"/>
                  </a:solidFill>
                  <a:uLnTx/>
                  <a:uFillTx/>
                  <a:latin typeface="Times New Roman" panose="02020603050405020304" pitchFamily="18" charset="0"/>
                  <a:cs typeface="Times New Roman" panose="02020603050405020304" pitchFamily="18" charset="0"/>
                </a:rPr>
                <a:t>Md. </a:t>
              </a:r>
              <a:r>
                <a:rPr kumimoji="0" lang="en-US" i="0" u="none" strike="noStrike" kern="0" normalizeH="0" baseline="0" noProof="0" dirty="0" err="1">
                  <a:solidFill>
                    <a:schemeClr val="tx1"/>
                  </a:solidFill>
                  <a:uLnTx/>
                  <a:uFillTx/>
                  <a:latin typeface="Times New Roman" panose="02020603050405020304" pitchFamily="18" charset="0"/>
                  <a:cs typeface="Times New Roman" panose="02020603050405020304" pitchFamily="18" charset="0"/>
                </a:rPr>
                <a:t>Afsar</a:t>
              </a:r>
              <a:r>
                <a:rPr kumimoji="0" lang="en-US" i="0" u="none" strike="noStrike" kern="0" normalizeH="0" baseline="0" noProof="0" dirty="0">
                  <a:solidFill>
                    <a:schemeClr val="tx1"/>
                  </a:solidFill>
                  <a:uLnTx/>
                  <a:uFillTx/>
                  <a:latin typeface="Times New Roman" panose="02020603050405020304" pitchFamily="18" charset="0"/>
                  <a:cs typeface="Times New Roman" panose="02020603050405020304" pitchFamily="18" charset="0"/>
                </a:rPr>
                <a:t> Ali</a:t>
              </a:r>
            </a:p>
            <a:p>
              <a:pPr marL="0" marR="0" indent="0" algn="ctr" defTabSz="914400" eaLnBrk="1" fontAlgn="auto" latinLnBrk="0" hangingPunct="1">
                <a:lnSpc>
                  <a:spcPct val="100000"/>
                </a:lnSpc>
                <a:spcBef>
                  <a:spcPts val="0"/>
                </a:spcBef>
                <a:spcAft>
                  <a:spcPts val="0"/>
                </a:spcAft>
                <a:buClrTx/>
                <a:buSzTx/>
                <a:buFontTx/>
                <a:buNone/>
                <a:tabLst/>
              </a:pPr>
              <a:r>
                <a:rPr lang="en-US" kern="0" dirty="0">
                  <a:solidFill>
                    <a:schemeClr val="tx1"/>
                  </a:solidFill>
                  <a:latin typeface="Times New Roman" panose="02020603050405020304" pitchFamily="18" charset="0"/>
                  <a:cs typeface="Times New Roman" panose="02020603050405020304" pitchFamily="18" charset="0"/>
                </a:rPr>
                <a:t>Senior Teacher</a:t>
              </a:r>
            </a:p>
            <a:p>
              <a:pPr marL="0" marR="0" indent="0" algn="ctr" defTabSz="914400" eaLnBrk="1" fontAlgn="auto" latinLnBrk="0" hangingPunct="1">
                <a:lnSpc>
                  <a:spcPct val="100000"/>
                </a:lnSpc>
                <a:spcBef>
                  <a:spcPts val="0"/>
                </a:spcBef>
                <a:spcAft>
                  <a:spcPts val="0"/>
                </a:spcAft>
                <a:buClrTx/>
                <a:buSzTx/>
                <a:buFontTx/>
                <a:buNone/>
                <a:tabLst/>
              </a:pPr>
              <a:r>
                <a:rPr kumimoji="0" lang="en-US" i="0" u="none" strike="noStrike" kern="0" normalizeH="0" baseline="0" noProof="0" dirty="0" err="1">
                  <a:solidFill>
                    <a:schemeClr val="tx1"/>
                  </a:solidFill>
                  <a:uLnTx/>
                  <a:uFillTx/>
                  <a:latin typeface="Times New Roman" panose="02020603050405020304" pitchFamily="18" charset="0"/>
                  <a:cs typeface="Times New Roman" panose="02020603050405020304" pitchFamily="18" charset="0"/>
                </a:rPr>
                <a:t>Majhira</a:t>
              </a:r>
              <a:r>
                <a:rPr kumimoji="0" lang="en-US" i="0" u="none" strike="noStrike" kern="0" normalizeH="0" baseline="0" noProof="0" dirty="0">
                  <a:solidFill>
                    <a:schemeClr val="tx1"/>
                  </a:solidFill>
                  <a:uLnTx/>
                  <a:uFillTx/>
                  <a:latin typeface="Times New Roman" panose="02020603050405020304" pitchFamily="18" charset="0"/>
                  <a:cs typeface="Times New Roman" panose="02020603050405020304" pitchFamily="18" charset="0"/>
                </a:rPr>
                <a:t> Model</a:t>
              </a:r>
              <a:r>
                <a:rPr kumimoji="0" lang="en-US" i="0" u="none" strike="noStrike" kern="0" normalizeH="0" noProof="0" dirty="0">
                  <a:solidFill>
                    <a:schemeClr val="tx1"/>
                  </a:solidFill>
                  <a:uLnTx/>
                  <a:uFillTx/>
                  <a:latin typeface="Times New Roman" panose="02020603050405020304" pitchFamily="18" charset="0"/>
                  <a:cs typeface="Times New Roman" panose="02020603050405020304" pitchFamily="18" charset="0"/>
                </a:rPr>
                <a:t> High School</a:t>
              </a:r>
            </a:p>
            <a:p>
              <a:pPr marL="0" marR="0" indent="0" algn="ctr" defTabSz="914400" eaLnBrk="1" fontAlgn="auto" latinLnBrk="0" hangingPunct="1">
                <a:lnSpc>
                  <a:spcPct val="100000"/>
                </a:lnSpc>
                <a:spcBef>
                  <a:spcPts val="0"/>
                </a:spcBef>
                <a:spcAft>
                  <a:spcPts val="0"/>
                </a:spcAft>
                <a:buClrTx/>
                <a:buSzTx/>
                <a:buFontTx/>
                <a:buNone/>
                <a:tabLst/>
              </a:pPr>
              <a:r>
                <a:rPr lang="en-US" kern="0" baseline="0" dirty="0" err="1">
                  <a:solidFill>
                    <a:schemeClr val="tx1"/>
                  </a:solidFill>
                  <a:latin typeface="Times New Roman" panose="02020603050405020304" pitchFamily="18" charset="0"/>
                  <a:cs typeface="Times New Roman" panose="02020603050405020304" pitchFamily="18" charset="0"/>
                </a:rPr>
                <a:t>Shajahanpur</a:t>
              </a:r>
              <a:r>
                <a:rPr lang="en-US" kern="0" baseline="0" dirty="0">
                  <a:solidFill>
                    <a:schemeClr val="tx1"/>
                  </a:solidFill>
                  <a:latin typeface="Times New Roman" panose="02020603050405020304" pitchFamily="18" charset="0"/>
                  <a:cs typeface="Times New Roman" panose="02020603050405020304" pitchFamily="18" charset="0"/>
                </a:rPr>
                <a:t>,</a:t>
              </a:r>
              <a:r>
                <a:rPr lang="en-US" kern="0" dirty="0">
                  <a:solidFill>
                    <a:schemeClr val="tx1"/>
                  </a:solidFill>
                  <a:latin typeface="Times New Roman" panose="02020603050405020304" pitchFamily="18" charset="0"/>
                  <a:cs typeface="Times New Roman" panose="02020603050405020304" pitchFamily="18" charset="0"/>
                </a:rPr>
                <a:t> </a:t>
              </a:r>
              <a:r>
                <a:rPr lang="en-US" kern="0" dirty="0" err="1" smtClean="0">
                  <a:solidFill>
                    <a:schemeClr val="tx1"/>
                  </a:solidFill>
                  <a:latin typeface="Times New Roman" panose="02020603050405020304" pitchFamily="18" charset="0"/>
                  <a:cs typeface="Times New Roman" panose="02020603050405020304" pitchFamily="18" charset="0"/>
                </a:rPr>
                <a:t>Bogura</a:t>
              </a:r>
              <a:endParaRPr lang="en-US" kern="0" dirty="0">
                <a:solidFill>
                  <a:schemeClr val="tx1"/>
                </a:solidFill>
                <a:latin typeface="Times New Roman" panose="02020603050405020304" pitchFamily="18" charset="0"/>
                <a:cs typeface="Times New Roman" panose="02020603050405020304" pitchFamily="18" charset="0"/>
              </a:endParaRPr>
            </a:p>
            <a:p>
              <a:pPr marL="0" marR="0" indent="0" algn="ctr" defTabSz="914400" eaLnBrk="1" fontAlgn="auto" latinLnBrk="0" hangingPunct="1">
                <a:lnSpc>
                  <a:spcPct val="100000"/>
                </a:lnSpc>
                <a:spcBef>
                  <a:spcPts val="0"/>
                </a:spcBef>
                <a:spcAft>
                  <a:spcPts val="0"/>
                </a:spcAft>
                <a:buClrTx/>
                <a:buSzTx/>
                <a:buFontTx/>
                <a:buNone/>
                <a:tabLst/>
              </a:pPr>
              <a:r>
                <a:rPr kumimoji="0" lang="en-US" i="0" u="none" strike="noStrike" kern="0" normalizeH="0" baseline="0" noProof="0" dirty="0">
                  <a:solidFill>
                    <a:schemeClr val="tx1"/>
                  </a:solidFill>
                  <a:uLnTx/>
                  <a:uFillTx/>
                  <a:latin typeface="Times New Roman" panose="02020603050405020304" pitchFamily="18" charset="0"/>
                  <a:cs typeface="Times New Roman" panose="02020603050405020304" pitchFamily="18" charset="0"/>
                </a:rPr>
                <a:t>Email:</a:t>
              </a:r>
              <a:r>
                <a:rPr kumimoji="0" lang="en-US" i="0" u="none" strike="noStrike" kern="0" normalizeH="0" noProof="0" dirty="0">
                  <a:solidFill>
                    <a:schemeClr val="tx1"/>
                  </a:solidFill>
                  <a:uLnTx/>
                  <a:uFillTx/>
                  <a:latin typeface="Times New Roman" panose="02020603050405020304" pitchFamily="18" charset="0"/>
                  <a:cs typeface="Times New Roman" panose="02020603050405020304" pitchFamily="18" charset="0"/>
                </a:rPr>
                <a:t> </a:t>
              </a:r>
              <a:r>
                <a:rPr kumimoji="0" lang="en-US" i="0" u="none" strike="noStrike" kern="0" normalizeH="0" noProof="0" dirty="0" smtClean="0">
                  <a:solidFill>
                    <a:schemeClr val="tx1"/>
                  </a:solidFill>
                  <a:uLnTx/>
                  <a:uFillTx/>
                  <a:latin typeface="Times New Roman" panose="02020603050405020304" pitchFamily="18" charset="0"/>
                  <a:cs typeface="Times New Roman" panose="02020603050405020304" pitchFamily="18" charset="0"/>
                </a:rPr>
                <a:t>afsar0903@gmail.com</a:t>
              </a:r>
              <a:endParaRPr lang="en-US" dirty="0">
                <a:solidFill>
                  <a:schemeClr val="tx1"/>
                </a:solidFill>
              </a:endParaRPr>
            </a:p>
          </p:txBody>
        </p:sp>
      </p:grpSp>
    </p:spTree>
    <p:extLst>
      <p:ext uri="{BB962C8B-B14F-4D97-AF65-F5344CB8AC3E}">
        <p14:creationId xmlns:p14="http://schemas.microsoft.com/office/powerpoint/2010/main" val="19082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3964" y="609600"/>
            <a:ext cx="8915400" cy="4800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rPr>
              <a:t>40. If the statement does not have any conjunction/</a:t>
            </a:r>
          </a:p>
          <a:p>
            <a:pPr marL="0" indent="0">
              <a:buFont typeface="Arial" pitchFamily="34" charset="0"/>
              <a:buNone/>
            </a:pPr>
            <a:r>
              <a:rPr lang="en-US" dirty="0" smtClean="0">
                <a:latin typeface="Times New Roman" pitchFamily="18" charset="0"/>
              </a:rPr>
              <a:t>relative pronoun/relative adverb, the tag will follow </a:t>
            </a:r>
          </a:p>
          <a:p>
            <a:pPr marL="0" indent="0">
              <a:buFont typeface="Arial" pitchFamily="34" charset="0"/>
              <a:buNone/>
            </a:pPr>
            <a:r>
              <a:rPr lang="en-US" dirty="0" smtClean="0">
                <a:latin typeface="Times New Roman" pitchFamily="18" charset="0"/>
              </a:rPr>
              <a:t>the second clause.</a:t>
            </a:r>
            <a:endParaRPr lang="en-US" b="1" dirty="0" smtClean="0">
              <a:latin typeface="Times New Roman" pitchFamily="18" charset="0"/>
            </a:endParaRP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r>
              <a:rPr lang="en-US" dirty="0" smtClean="0">
                <a:latin typeface="Times New Roman" pitchFamily="18" charset="0"/>
              </a:rPr>
              <a:t>        </a:t>
            </a:r>
          </a:p>
          <a:p>
            <a:pPr marL="0" indent="0">
              <a:buFont typeface="Arial" pitchFamily="34" charset="0"/>
              <a:buNone/>
            </a:pPr>
            <a:r>
              <a:rPr lang="en-US" dirty="0" smtClean="0">
                <a:latin typeface="Times New Roman" pitchFamily="18" charset="0"/>
              </a:rPr>
              <a:t>(a) I see, you are a </a:t>
            </a:r>
            <a:r>
              <a:rPr lang="en-US" dirty="0" err="1" smtClean="0">
                <a:latin typeface="Times New Roman" pitchFamily="18" charset="0"/>
              </a:rPr>
              <a:t>Nazrul</a:t>
            </a:r>
            <a:r>
              <a:rPr lang="en-US" dirty="0" smtClean="0">
                <a:latin typeface="Times New Roman" pitchFamily="18" charset="0"/>
              </a:rPr>
              <a:t>, aren’t you?</a:t>
            </a:r>
          </a:p>
          <a:p>
            <a:pPr marL="0" indent="0">
              <a:buFont typeface="Arial" pitchFamily="34" charset="0"/>
              <a:buNone/>
            </a:pPr>
            <a:r>
              <a:rPr lang="en-US" dirty="0" smtClean="0">
                <a:latin typeface="Times New Roman" pitchFamily="18" charset="0"/>
              </a:rPr>
              <a:t>(b) You are a </a:t>
            </a:r>
            <a:r>
              <a:rPr lang="en-US" dirty="0" err="1" smtClean="0">
                <a:latin typeface="Times New Roman" pitchFamily="18" charset="0"/>
              </a:rPr>
              <a:t>Nazrul</a:t>
            </a:r>
            <a:r>
              <a:rPr lang="en-US" dirty="0" smtClean="0">
                <a:latin typeface="Times New Roman" pitchFamily="18" charset="0"/>
              </a:rPr>
              <a:t>, I see, don’t I?</a:t>
            </a:r>
          </a:p>
          <a:p>
            <a:pPr marL="0" indent="0">
              <a:buNone/>
            </a:pPr>
            <a:r>
              <a:rPr lang="en-US" dirty="0" smtClean="0">
                <a:latin typeface="Times New Roman" pitchFamily="18" charset="0"/>
              </a:rPr>
              <a:t>(c) I agree, she is right, isn’t she?</a:t>
            </a:r>
          </a:p>
          <a:p>
            <a:pPr marL="0" indent="0">
              <a:buNone/>
            </a:pPr>
            <a:r>
              <a:rPr lang="en-US" dirty="0" smtClean="0">
                <a:latin typeface="Times New Roman" pitchFamily="18" charset="0"/>
              </a:rPr>
              <a:t>(d) She is right, I agree, don’t I?</a:t>
            </a:r>
            <a:endParaRPr lang="en-US" dirty="0">
              <a:latin typeface="Times New Roman" pitchFamily="18" charset="0"/>
            </a:endParaRPr>
          </a:p>
        </p:txBody>
      </p:sp>
    </p:spTree>
    <p:extLst>
      <p:ext uri="{BB962C8B-B14F-4D97-AF65-F5344CB8AC3E}">
        <p14:creationId xmlns:p14="http://schemas.microsoft.com/office/powerpoint/2010/main" val="389810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1" dur="500"/>
                                        <p:tgtEl>
                                          <p:spTgt spid="3">
                                            <p:txEl>
                                              <p:pRg st="6" end="6"/>
                                            </p:txEl>
                                          </p:spTgt>
                                        </p:tgtEl>
                                      </p:cBhvr>
                                    </p:animEffect>
                                  </p:childTnLst>
                                </p:cTn>
                              </p:par>
                              <p:par>
                                <p:cTn id="42" presetID="53" presetClass="entr" presetSubtype="16"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3964" y="609600"/>
            <a:ext cx="8915400" cy="48006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anose="02020603050405020304" pitchFamily="18" charset="0"/>
                <a:cs typeface="Times New Roman" panose="02020603050405020304" pitchFamily="18" charset="0"/>
              </a:rPr>
              <a:t>41. As the from of verb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present, past and past participle) ‘</a:t>
            </a:r>
            <a:r>
              <a:rPr lang="af-ZA" dirty="0" smtClean="0">
                <a:latin typeface="Times New Roman" panose="02020603050405020304" pitchFamily="18" charset="0"/>
                <a:cs typeface="Times New Roman" panose="02020603050405020304" pitchFamily="18" charset="0"/>
              </a:rPr>
              <a:t>put</a:t>
            </a:r>
            <a:r>
              <a:rPr lang="af-ZA" dirty="0">
                <a:latin typeface="Times New Roman" panose="02020603050405020304" pitchFamily="18" charset="0"/>
                <a:cs typeface="Times New Roman" panose="02020603050405020304" pitchFamily="18" charset="0"/>
              </a:rPr>
              <a:t>, cut, read, cast, spread, hurt, beat, </a:t>
            </a:r>
            <a:r>
              <a:rPr lang="af-ZA" dirty="0" smtClean="0">
                <a:latin typeface="Times New Roman" panose="02020603050405020304" pitchFamily="18" charset="0"/>
                <a:cs typeface="Times New Roman" panose="02020603050405020304" pitchFamily="18" charset="0"/>
              </a:rPr>
              <a:t>hit  etc. are same. </a:t>
            </a:r>
            <a:r>
              <a:rPr lang="af-ZA" dirty="0">
                <a:latin typeface="Times New Roman" panose="02020603050405020304" pitchFamily="18" charset="0"/>
                <a:cs typeface="Times New Roman" panose="02020603050405020304" pitchFamily="18" charset="0"/>
              </a:rPr>
              <a:t>So, be careful while making Tag of those verbs</a:t>
            </a:r>
            <a:r>
              <a:rPr lang="af-ZA" dirty="0" smtClean="0">
                <a:latin typeface="Times New Roman" panose="02020603050405020304" pitchFamily="18" charset="0"/>
                <a:cs typeface="Times New Roman" panose="02020603050405020304" pitchFamily="18" charset="0"/>
              </a:rPr>
              <a:t>.</a:t>
            </a:r>
          </a:p>
          <a:p>
            <a:pPr marL="0" indent="0">
              <a:buNone/>
            </a:pPr>
            <a:r>
              <a:rPr lang="af-ZA" dirty="0">
                <a:latin typeface="Times New Roman" panose="02020603050405020304" pitchFamily="18" charset="0"/>
                <a:cs typeface="Times New Roman" panose="02020603050405020304" pitchFamily="18" charset="0"/>
              </a:rPr>
              <a:t> </a:t>
            </a:r>
            <a:r>
              <a:rPr lang="af-ZA"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Example:</a:t>
            </a:r>
            <a:r>
              <a:rPr lang="en-US" dirty="0" smtClean="0">
                <a:latin typeface="Times New Roman" panose="02020603050405020304" pitchFamily="18" charset="0"/>
                <a:cs typeface="Times New Roman" panose="02020603050405020304" pitchFamily="18" charset="0"/>
              </a:rPr>
              <a:t>        </a:t>
            </a:r>
          </a:p>
          <a:p>
            <a:pPr marL="0" indent="0">
              <a:buNone/>
            </a:pPr>
            <a:r>
              <a:rPr lang="en-US" dirty="0" smtClean="0">
                <a:latin typeface="Times New Roman" panose="02020603050405020304" pitchFamily="18" charset="0"/>
                <a:cs typeface="Times New Roman" panose="02020603050405020304" pitchFamily="18" charset="0"/>
              </a:rPr>
              <a:t>(a) </a:t>
            </a:r>
            <a:r>
              <a:rPr lang="af-ZA" dirty="0">
                <a:latin typeface="Times New Roman" panose="02020603050405020304" pitchFamily="18" charset="0"/>
                <a:cs typeface="Times New Roman" panose="02020603050405020304" pitchFamily="18" charset="0"/>
              </a:rPr>
              <a:t>He put the book on the table, </a:t>
            </a:r>
            <a:r>
              <a:rPr lang="af-ZA" u="sng" dirty="0">
                <a:latin typeface="Times New Roman" panose="02020603050405020304" pitchFamily="18" charset="0"/>
                <a:cs typeface="Times New Roman" panose="02020603050405020304" pitchFamily="18" charset="0"/>
              </a:rPr>
              <a:t>didn’t he?</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 </a:t>
            </a:r>
            <a:r>
              <a:rPr lang="af-ZA" dirty="0">
                <a:latin typeface="Times New Roman" panose="02020603050405020304" pitchFamily="18" charset="0"/>
                <a:cs typeface="Times New Roman" panose="02020603050405020304" pitchFamily="18" charset="0"/>
              </a:rPr>
              <a:t>She hurt her self, </a:t>
            </a:r>
            <a:r>
              <a:rPr lang="af-ZA" u="sng" dirty="0">
                <a:latin typeface="Times New Roman" panose="02020603050405020304" pitchFamily="18" charset="0"/>
                <a:cs typeface="Times New Roman" panose="02020603050405020304" pitchFamily="18" charset="0"/>
              </a:rPr>
              <a:t>didn’t she?</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(c) He read the book of </a:t>
            </a:r>
            <a:r>
              <a:rPr lang="en-US" dirty="0" err="1" smtClean="0">
                <a:latin typeface="Times New Roman" panose="02020603050405020304" pitchFamily="18" charset="0"/>
                <a:cs typeface="Times New Roman" panose="02020603050405020304" pitchFamily="18" charset="0"/>
              </a:rPr>
              <a:t>Kazi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Nazrul</a:t>
            </a:r>
            <a:r>
              <a:rPr lang="en-US" dirty="0" smtClean="0">
                <a:latin typeface="Times New Roman" panose="02020603050405020304" pitchFamily="18" charset="0"/>
                <a:cs typeface="Times New Roman" panose="02020603050405020304" pitchFamily="18" charset="0"/>
              </a:rPr>
              <a:t> Islam, didn’t he?</a:t>
            </a:r>
          </a:p>
          <a:p>
            <a:pPr marL="0" indent="0">
              <a:buNone/>
            </a:pPr>
            <a:r>
              <a:rPr lang="en-US" dirty="0" smtClean="0">
                <a:latin typeface="Times New Roman" panose="02020603050405020304" pitchFamily="18" charset="0"/>
                <a:cs typeface="Times New Roman" panose="02020603050405020304" pitchFamily="18" charset="0"/>
              </a:rPr>
              <a:t>(d) She hit the dog, didn’t she?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28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3964" y="609600"/>
            <a:ext cx="8915400" cy="4800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anose="02020603050405020304" pitchFamily="18" charset="0"/>
                <a:cs typeface="Times New Roman" panose="02020603050405020304" pitchFamily="18" charset="0"/>
              </a:rPr>
              <a:t>42. If structure of the statement is</a:t>
            </a:r>
            <a:r>
              <a:rPr lang="af-ZA" dirty="0" smtClean="0">
                <a:latin typeface="Times New Roman" panose="02020603050405020304" pitchFamily="18" charset="0"/>
                <a:cs typeface="Times New Roman" panose="02020603050405020304" pitchFamily="18" charset="0"/>
              </a:rPr>
              <a:t>The </a:t>
            </a:r>
            <a:r>
              <a:rPr lang="af-ZA" dirty="0">
                <a:latin typeface="Times New Roman" panose="02020603050405020304" pitchFamily="18" charset="0"/>
                <a:cs typeface="Times New Roman" panose="02020603050405020304" pitchFamily="18" charset="0"/>
              </a:rPr>
              <a:t>+ Adjective (Virtuous, Pious, Poor, Rich, Educated, Civilized, Unfed.........) </a:t>
            </a:r>
            <a:r>
              <a:rPr lang="af-ZA" dirty="0" smtClean="0">
                <a:latin typeface="Times New Roman" panose="02020603050405020304" pitchFamily="18" charset="0"/>
                <a:cs typeface="Times New Roman" panose="02020603050405020304" pitchFamily="18" charset="0"/>
              </a:rPr>
              <a:t>the Pronoun will be </a:t>
            </a:r>
            <a:r>
              <a:rPr lang="af-ZA" b="1" dirty="0" smtClean="0">
                <a:latin typeface="Times New Roman" panose="02020603050405020304" pitchFamily="18" charset="0"/>
                <a:cs typeface="Times New Roman" panose="02020603050405020304" pitchFamily="18" charset="0"/>
              </a:rPr>
              <a:t>`they’.</a:t>
            </a:r>
            <a:endParaRPr lang="en-US" b="1" dirty="0">
              <a:latin typeface="Times New Roman" panose="02020603050405020304" pitchFamily="18" charset="0"/>
              <a:cs typeface="Times New Roman" panose="02020603050405020304" pitchFamily="18" charset="0"/>
            </a:endParaRPr>
          </a:p>
          <a:p>
            <a:pPr marL="0" indent="0">
              <a:buNone/>
            </a:pPr>
            <a:r>
              <a:rPr lang="af-ZA"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b="1" u="sng" dirty="0" smtClean="0">
                <a:latin typeface="Times New Roman" panose="02020603050405020304" pitchFamily="18" charset="0"/>
                <a:cs typeface="Times New Roman" panose="02020603050405020304" pitchFamily="18" charset="0"/>
              </a:rPr>
              <a:t>Example:</a:t>
            </a:r>
            <a:r>
              <a:rPr lang="en-US" dirty="0" smtClean="0">
                <a:latin typeface="Times New Roman" panose="02020603050405020304" pitchFamily="18" charset="0"/>
                <a:cs typeface="Times New Roman" panose="02020603050405020304" pitchFamily="18" charset="0"/>
              </a:rPr>
              <a:t>        </a:t>
            </a:r>
          </a:p>
          <a:p>
            <a:pPr marL="514350" indent="-514350">
              <a:buAutoNum type="alphaLcParenBoth"/>
            </a:pPr>
            <a:r>
              <a:rPr lang="af-ZA" dirty="0" smtClean="0">
                <a:latin typeface="Times New Roman" panose="02020603050405020304" pitchFamily="18" charset="0"/>
                <a:cs typeface="Times New Roman" panose="02020603050405020304" pitchFamily="18" charset="0"/>
              </a:rPr>
              <a:t>The </a:t>
            </a:r>
            <a:r>
              <a:rPr lang="af-ZA" dirty="0">
                <a:latin typeface="Times New Roman" panose="02020603050405020304" pitchFamily="18" charset="0"/>
                <a:cs typeface="Times New Roman" panose="02020603050405020304" pitchFamily="18" charset="0"/>
              </a:rPr>
              <a:t>rich are not always happy, are they</a:t>
            </a:r>
            <a:r>
              <a:rPr lang="af-ZA"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(b) </a:t>
            </a:r>
            <a:r>
              <a:rPr lang="af-ZA" dirty="0">
                <a:latin typeface="Times New Roman" panose="02020603050405020304" pitchFamily="18" charset="0"/>
                <a:cs typeface="Times New Roman" panose="02020603050405020304" pitchFamily="18" charset="0"/>
              </a:rPr>
              <a:t>The educated should be respected, shouldn’t they?</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(c) The pious are happy, aren’t they?</a:t>
            </a:r>
          </a:p>
        </p:txBody>
      </p:sp>
    </p:spTree>
    <p:extLst>
      <p:ext uri="{BB962C8B-B14F-4D97-AF65-F5344CB8AC3E}">
        <p14:creationId xmlns:p14="http://schemas.microsoft.com/office/powerpoint/2010/main" val="395131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186" b="100000" l="0" r="97455"/>
                    </a14:imgEffect>
                  </a14:imgLayer>
                </a14:imgProps>
              </a:ext>
            </a:extLst>
          </a:blip>
          <a:stretch>
            <a:fillRect/>
          </a:stretch>
        </p:blipFill>
        <p:spPr>
          <a:xfrm>
            <a:off x="-152400" y="-245483"/>
            <a:ext cx="2619375" cy="1743075"/>
          </a:xfrm>
          <a:prstGeom prst="rect">
            <a:avLst/>
          </a:prstGeom>
        </p:spPr>
      </p:pic>
      <p:sp>
        <p:nvSpPr>
          <p:cNvPr id="6" name="Rectangle 5"/>
          <p:cNvSpPr/>
          <p:nvPr/>
        </p:nvSpPr>
        <p:spPr>
          <a:xfrm>
            <a:off x="2057400" y="195265"/>
            <a:ext cx="4038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accent1">
                    <a:lumMod val="75000"/>
                  </a:schemeClr>
                </a:solidFill>
              </a:rPr>
              <a:t>Individual work</a:t>
            </a:r>
            <a:endParaRPr lang="en-US" sz="3200" dirty="0">
              <a:solidFill>
                <a:schemeClr val="accent1">
                  <a:lumMod val="75000"/>
                </a:schemeClr>
              </a:solidFill>
            </a:endParaRPr>
          </a:p>
        </p:txBody>
      </p:sp>
      <p:sp>
        <p:nvSpPr>
          <p:cNvPr id="2" name="Rectangle 1"/>
          <p:cNvSpPr/>
          <p:nvPr/>
        </p:nvSpPr>
        <p:spPr>
          <a:xfrm>
            <a:off x="152400" y="1938340"/>
            <a:ext cx="7848600" cy="388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400" dirty="0" smtClean="0">
                <a:solidFill>
                  <a:schemeClr val="tx1"/>
                </a:solidFill>
                <a:latin typeface="Times New Roman" panose="02020603050405020304" pitchFamily="18" charset="0"/>
                <a:cs typeface="Times New Roman" panose="02020603050405020304" pitchFamily="18" charset="0"/>
              </a:rPr>
              <a:t>1. My </a:t>
            </a:r>
            <a:r>
              <a:rPr lang="af-ZA" sz="2400" dirty="0">
                <a:solidFill>
                  <a:schemeClr val="tx1"/>
                </a:solidFill>
                <a:latin typeface="Times New Roman" panose="02020603050405020304" pitchFamily="18" charset="0"/>
                <a:cs typeface="Times New Roman" panose="02020603050405020304" pitchFamily="18" charset="0"/>
              </a:rPr>
              <a:t>parents and I are happy,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2.</a:t>
            </a:r>
            <a:r>
              <a:rPr lang="af-ZA" sz="2400" dirty="0">
                <a:solidFill>
                  <a:schemeClr val="tx1"/>
                </a:solidFill>
                <a:latin typeface="Times New Roman" panose="02020603050405020304" pitchFamily="18" charset="0"/>
                <a:cs typeface="Times New Roman" panose="02020603050405020304" pitchFamily="18" charset="0"/>
              </a:rPr>
              <a:t>  Neither of them is guilty,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3.</a:t>
            </a:r>
            <a:r>
              <a:rPr lang="af-ZA" sz="2400" dirty="0">
                <a:solidFill>
                  <a:schemeClr val="tx1"/>
                </a:solidFill>
                <a:latin typeface="Times New Roman" panose="02020603050405020304" pitchFamily="18" charset="0"/>
                <a:cs typeface="Times New Roman" panose="02020603050405020304" pitchFamily="18" charset="0"/>
              </a:rPr>
              <a:t>  Study hard to succeed in life,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4.</a:t>
            </a:r>
            <a:r>
              <a:rPr lang="af-ZA" sz="2400" dirty="0">
                <a:solidFill>
                  <a:schemeClr val="tx1"/>
                </a:solidFill>
                <a:latin typeface="Times New Roman" panose="02020603050405020304" pitchFamily="18" charset="0"/>
                <a:cs typeface="Times New Roman" panose="02020603050405020304" pitchFamily="18" charset="0"/>
              </a:rPr>
              <a:t>  The sooner, the better,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5.</a:t>
            </a:r>
            <a:r>
              <a:rPr lang="af-ZA" sz="2400" dirty="0">
                <a:solidFill>
                  <a:schemeClr val="tx1"/>
                </a:solidFill>
                <a:latin typeface="Times New Roman" panose="02020603050405020304" pitchFamily="18" charset="0"/>
                <a:cs typeface="Times New Roman" panose="02020603050405020304" pitchFamily="18" charset="0"/>
              </a:rPr>
              <a:t>  Who dares to disobey the law,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6.</a:t>
            </a:r>
            <a:r>
              <a:rPr lang="af-ZA" sz="2400" dirty="0">
                <a:solidFill>
                  <a:schemeClr val="tx1"/>
                </a:solidFill>
                <a:latin typeface="Times New Roman" panose="02020603050405020304" pitchFamily="18" charset="0"/>
                <a:cs typeface="Times New Roman" panose="02020603050405020304" pitchFamily="18" charset="0"/>
              </a:rPr>
              <a:t>  You and he went there,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7.</a:t>
            </a:r>
            <a:r>
              <a:rPr lang="af-ZA" sz="2400" dirty="0">
                <a:solidFill>
                  <a:schemeClr val="tx1"/>
                </a:solidFill>
                <a:latin typeface="Times New Roman" panose="02020603050405020304" pitchFamily="18" charset="0"/>
                <a:cs typeface="Times New Roman" panose="02020603050405020304" pitchFamily="18" charset="0"/>
              </a:rPr>
              <a:t>  You and I came to terms,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8.</a:t>
            </a:r>
            <a:r>
              <a:rPr lang="af-ZA" sz="2400" dirty="0">
                <a:solidFill>
                  <a:schemeClr val="tx1"/>
                </a:solidFill>
                <a:latin typeface="Times New Roman" panose="02020603050405020304" pitchFamily="18" charset="0"/>
                <a:cs typeface="Times New Roman" panose="02020603050405020304" pitchFamily="18" charset="0"/>
              </a:rPr>
              <a:t>  Many a man will come, </a:t>
            </a:r>
            <a:r>
              <a:rPr lang="af-ZA" sz="2400" dirty="0" smtClean="0">
                <a:solidFill>
                  <a:schemeClr val="tx1"/>
                </a:solidFill>
                <a:latin typeface="Times New Roman" panose="02020603050405020304" pitchFamily="18" charset="0"/>
                <a:cs typeface="Times New Roman" panose="02020603050405020304" pitchFamily="18" charset="0"/>
              </a:rPr>
              <a:t>.......................?</a:t>
            </a:r>
          </a:p>
          <a:p>
            <a:r>
              <a:rPr lang="af-ZA" sz="2400" dirty="0" smtClean="0">
                <a:solidFill>
                  <a:schemeClr val="tx1"/>
                </a:solidFill>
                <a:latin typeface="Times New Roman" panose="02020603050405020304" pitchFamily="18" charset="0"/>
                <a:cs typeface="Times New Roman" panose="02020603050405020304" pitchFamily="18" charset="0"/>
              </a:rPr>
              <a:t>9. The </a:t>
            </a:r>
            <a:r>
              <a:rPr lang="af-ZA" sz="2400" dirty="0">
                <a:solidFill>
                  <a:schemeClr val="tx1"/>
                </a:solidFill>
                <a:latin typeface="Times New Roman" panose="02020603050405020304" pitchFamily="18" charset="0"/>
                <a:cs typeface="Times New Roman" panose="02020603050405020304" pitchFamily="18" charset="0"/>
              </a:rPr>
              <a:t>little girl knew a little of the matter,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10.</a:t>
            </a:r>
            <a:r>
              <a:rPr lang="af-ZA" sz="2400" dirty="0">
                <a:solidFill>
                  <a:schemeClr val="tx1"/>
                </a:solidFill>
                <a:latin typeface="Times New Roman" panose="02020603050405020304" pitchFamily="18" charset="0"/>
                <a:cs typeface="Times New Roman" panose="02020603050405020304" pitchFamily="18" charset="0"/>
              </a:rPr>
              <a:t>  A barking dog seldom bites, </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152400" y="5807656"/>
            <a:ext cx="8610600" cy="7169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400" dirty="0" smtClean="0">
                <a:solidFill>
                  <a:schemeClr val="tx1"/>
                </a:solidFill>
                <a:latin typeface="Times New Roman" panose="02020603050405020304" pitchFamily="18" charset="0"/>
                <a:cs typeface="Times New Roman" panose="02020603050405020304" pitchFamily="18" charset="0"/>
              </a:rPr>
              <a:t>1. aren’t we? 2.</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are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3.</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will </a:t>
            </a:r>
            <a:r>
              <a:rPr lang="af-ZA" sz="2400" dirty="0">
                <a:solidFill>
                  <a:schemeClr val="tx1"/>
                </a:solidFill>
                <a:latin typeface="Times New Roman" panose="02020603050405020304" pitchFamily="18" charset="0"/>
                <a:cs typeface="Times New Roman" panose="02020603050405020304" pitchFamily="18" charset="0"/>
              </a:rPr>
              <a:t>you</a:t>
            </a:r>
            <a:r>
              <a:rPr lang="af-ZA" sz="2400" dirty="0" smtClean="0">
                <a:solidFill>
                  <a:schemeClr val="tx1"/>
                </a:solidFill>
                <a:latin typeface="Times New Roman" panose="02020603050405020304" pitchFamily="18" charset="0"/>
                <a:cs typeface="Times New Roman" panose="02020603050405020304" pitchFamily="18" charset="0"/>
              </a:rPr>
              <a:t>? 4.</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isn’t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 5.</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6.</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didn’t </a:t>
            </a:r>
            <a:r>
              <a:rPr lang="af-ZA" sz="2400" dirty="0">
                <a:solidFill>
                  <a:schemeClr val="tx1"/>
                </a:solidFill>
                <a:latin typeface="Times New Roman" panose="02020603050405020304" pitchFamily="18" charset="0"/>
                <a:cs typeface="Times New Roman" panose="02020603050405020304" pitchFamily="18" charset="0"/>
              </a:rPr>
              <a:t>you</a:t>
            </a:r>
            <a:r>
              <a:rPr lang="af-ZA" sz="2400" dirty="0" smtClean="0">
                <a:solidFill>
                  <a:schemeClr val="tx1"/>
                </a:solidFill>
                <a:latin typeface="Times New Roman" panose="02020603050405020304" pitchFamily="18" charset="0"/>
                <a:cs typeface="Times New Roman" panose="02020603050405020304" pitchFamily="18" charset="0"/>
              </a:rPr>
              <a:t>? 7.</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didn’t </a:t>
            </a:r>
            <a:r>
              <a:rPr lang="af-ZA" sz="2400" dirty="0">
                <a:solidFill>
                  <a:schemeClr val="tx1"/>
                </a:solidFill>
                <a:latin typeface="Times New Roman" panose="02020603050405020304" pitchFamily="18" charset="0"/>
                <a:cs typeface="Times New Roman" panose="02020603050405020304" pitchFamily="18" charset="0"/>
              </a:rPr>
              <a:t>we</a:t>
            </a:r>
            <a:r>
              <a:rPr lang="af-ZA" sz="2400" dirty="0" smtClean="0">
                <a:solidFill>
                  <a:schemeClr val="tx1"/>
                </a:solidFill>
                <a:latin typeface="Times New Roman" panose="02020603050405020304" pitchFamily="18" charset="0"/>
                <a:cs typeface="Times New Roman" panose="02020603050405020304" pitchFamily="18" charset="0"/>
              </a:rPr>
              <a:t>? 8.</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won’t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9. did </a:t>
            </a:r>
            <a:r>
              <a:rPr lang="af-ZA" sz="2400" dirty="0">
                <a:solidFill>
                  <a:schemeClr val="tx1"/>
                </a:solidFill>
                <a:latin typeface="Times New Roman" panose="02020603050405020304" pitchFamily="18" charset="0"/>
                <a:cs typeface="Times New Roman" panose="02020603050405020304" pitchFamily="18" charset="0"/>
              </a:rPr>
              <a:t>she</a:t>
            </a:r>
            <a:r>
              <a:rPr lang="af-ZA" sz="2400" dirty="0" smtClean="0">
                <a:solidFill>
                  <a:schemeClr val="tx1"/>
                </a:solidFill>
                <a:latin typeface="Times New Roman" panose="02020603050405020304" pitchFamily="18" charset="0"/>
                <a:cs typeface="Times New Roman" panose="02020603050405020304" pitchFamily="18" charset="0"/>
              </a:rPr>
              <a:t>? 10.</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does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8" name="Rectangle 7"/>
          <p:cNvSpPr/>
          <p:nvPr/>
        </p:nvSpPr>
        <p:spPr>
          <a:xfrm>
            <a:off x="447675" y="1353211"/>
            <a:ext cx="4038600" cy="5667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anose="02020603050405020304" pitchFamily="18" charset="0"/>
                <a:cs typeface="Times New Roman" panose="02020603050405020304" pitchFamily="18" charset="0"/>
              </a:rPr>
              <a:t>Make tag questions</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36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par>
                                <p:cTn id="31" presetID="3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fltVal val="0"/>
                                          </p:val>
                                        </p:tav>
                                        <p:tav tm="100000">
                                          <p:val>
                                            <p:strVal val="#ppt_w"/>
                                          </p:val>
                                        </p:tav>
                                      </p:tavLst>
                                    </p:anim>
                                    <p:anim calcmode="lin" valueType="num">
                                      <p:cBhvr>
                                        <p:cTn id="34" dur="1000" fill="hold"/>
                                        <p:tgtEl>
                                          <p:spTgt spid="8"/>
                                        </p:tgtEl>
                                        <p:attrNameLst>
                                          <p:attrName>ppt_h</p:attrName>
                                        </p:attrNameLst>
                                      </p:cBhvr>
                                      <p:tavLst>
                                        <p:tav tm="0">
                                          <p:val>
                                            <p:fltVal val="0"/>
                                          </p:val>
                                        </p:tav>
                                        <p:tav tm="100000">
                                          <p:val>
                                            <p:strVal val="#ppt_h"/>
                                          </p:val>
                                        </p:tav>
                                      </p:tavLst>
                                    </p:anim>
                                    <p:anim calcmode="lin" valueType="num">
                                      <p:cBhvr>
                                        <p:cTn id="35" dur="1000" fill="hold"/>
                                        <p:tgtEl>
                                          <p:spTgt spid="8"/>
                                        </p:tgtEl>
                                        <p:attrNameLst>
                                          <p:attrName>style.rotation</p:attrName>
                                        </p:attrNameLst>
                                      </p:cBhvr>
                                      <p:tavLst>
                                        <p:tav tm="0">
                                          <p:val>
                                            <p:fltVal val="90"/>
                                          </p:val>
                                        </p:tav>
                                        <p:tav tm="100000">
                                          <p:val>
                                            <p:fltVal val="0"/>
                                          </p:val>
                                        </p:tav>
                                      </p:tavLst>
                                    </p:anim>
                                    <p:animEffect transition="in" filter="fade">
                                      <p:cBhvr>
                                        <p:cTn id="3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9015" l="0" r="100000">
                        <a14:foregroundMark x1="35081" y1="9360" x2="30645" y2="71429"/>
                        <a14:foregroundMark x1="67339" y1="7882" x2="70565" y2="62562"/>
                        <a14:foregroundMark x1="29435" y1="11330" x2="23387" y2="28571"/>
                        <a14:foregroundMark x1="43548" y1="9360" x2="46774" y2="17241"/>
                        <a14:foregroundMark x1="35887" y1="35961" x2="39113" y2="34483"/>
                        <a14:foregroundMark x1="59677" y1="31527" x2="64516" y2="31527"/>
                        <a14:foregroundMark x1="57661" y1="7882" x2="73790" y2="9360"/>
                        <a14:foregroundMark x1="75000" y1="9852" x2="75806" y2="18719"/>
                        <a14:foregroundMark x1="60887" y1="40887" x2="64919" y2="64532"/>
                        <a14:foregroundMark x1="77419" y1="37931" x2="77419" y2="63547"/>
                        <a14:foregroundMark x1="56855" y1="40887" x2="59677" y2="61576"/>
                        <a14:foregroundMark x1="82258" y1="38916" x2="88710" y2="71429"/>
                        <a14:foregroundMark x1="54435" y1="42857" x2="54435" y2="66010"/>
                        <a14:foregroundMark x1="13306" y1="57143" x2="43952" y2="53202"/>
                        <a14:foregroundMark x1="24194" y1="42365" x2="9274" y2="59606"/>
                        <a14:foregroundMark x1="41129" y1="42365" x2="37097" y2="50739"/>
                        <a14:foregroundMark x1="42339" y1="49261" x2="45161" y2="64532"/>
                        <a14:foregroundMark x1="10484" y1="61084" x2="39919" y2="74384"/>
                        <a14:foregroundMark x1="52016" y1="72414" x2="52016" y2="83251"/>
                        <a14:foregroundMark x1="9274" y1="96059" x2="95161" y2="93103"/>
                        <a14:foregroundMark x1="33468" y1="4926" x2="25403" y2="17241"/>
                      </a14:backgroundRemoval>
                    </a14:imgEffect>
                  </a14:imgLayer>
                </a14:imgProps>
              </a:ext>
            </a:extLst>
          </a:blip>
          <a:stretch>
            <a:fillRect/>
          </a:stretch>
        </p:blipFill>
        <p:spPr>
          <a:xfrm>
            <a:off x="152400" y="120961"/>
            <a:ext cx="1905000" cy="1559335"/>
          </a:xfrm>
          <a:prstGeom prst="rect">
            <a:avLst/>
          </a:prstGeom>
        </p:spPr>
      </p:pic>
      <p:sp>
        <p:nvSpPr>
          <p:cNvPr id="6" name="Rectangle 5"/>
          <p:cNvSpPr/>
          <p:nvPr/>
        </p:nvSpPr>
        <p:spPr>
          <a:xfrm>
            <a:off x="1828800" y="443428"/>
            <a:ext cx="2514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accent1">
                    <a:lumMod val="75000"/>
                  </a:schemeClr>
                </a:solidFill>
              </a:rPr>
              <a:t>Pair work</a:t>
            </a:r>
            <a:endParaRPr lang="en-US" sz="3200" dirty="0">
              <a:solidFill>
                <a:schemeClr val="accent1">
                  <a:lumMod val="75000"/>
                </a:schemeClr>
              </a:solidFill>
            </a:endParaRPr>
          </a:p>
        </p:txBody>
      </p:sp>
      <p:sp>
        <p:nvSpPr>
          <p:cNvPr id="2" name="Rectangle 1"/>
          <p:cNvSpPr/>
          <p:nvPr/>
        </p:nvSpPr>
        <p:spPr>
          <a:xfrm>
            <a:off x="498143" y="1345261"/>
            <a:ext cx="7429500" cy="3477875"/>
          </a:xfrm>
          <a:prstGeom prst="rect">
            <a:avLst/>
          </a:prstGeom>
        </p:spPr>
        <p:txBody>
          <a:bodyPr wrap="squar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Make tag questions from the following sentences.</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1.</a:t>
            </a:r>
            <a:r>
              <a:rPr lang="af-ZA" sz="2000" dirty="0">
                <a:latin typeface="Times New Roman" panose="02020603050405020304" pitchFamily="18" charset="0"/>
                <a:ea typeface="Times New Roman" panose="02020603050405020304" pitchFamily="18" charset="0"/>
              </a:rPr>
              <a:t>  The Headmaster and the secretary said many things</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2.</a:t>
            </a:r>
            <a:r>
              <a:rPr lang="af-ZA" sz="2000" dirty="0">
                <a:latin typeface="Times New Roman" panose="02020603050405020304" pitchFamily="18" charset="0"/>
                <a:ea typeface="Times New Roman" panose="02020603050405020304" pitchFamily="18" charset="0"/>
              </a:rPr>
              <a:t>  The oldest of the men little thinks about death</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3.</a:t>
            </a:r>
            <a:r>
              <a:rPr lang="af-ZA" sz="2000" dirty="0">
                <a:latin typeface="Times New Roman" panose="02020603050405020304" pitchFamily="18" charset="0"/>
                <a:ea typeface="Times New Roman" panose="02020603050405020304" pitchFamily="18" charset="0"/>
              </a:rPr>
              <a:t>  Someone is </a:t>
            </a:r>
            <a:r>
              <a:rPr lang="af-ZA" sz="2000" dirty="0" smtClean="0">
                <a:latin typeface="Times New Roman" panose="02020603050405020304" pitchFamily="18" charset="0"/>
                <a:ea typeface="Times New Roman" panose="02020603050405020304" pitchFamily="18" charset="0"/>
              </a:rPr>
              <a:t>crying,................?</a:t>
            </a:r>
          </a:p>
          <a:p>
            <a:pPr marL="228600" marR="0" indent="-228600">
              <a:spcBef>
                <a:spcPts val="0"/>
              </a:spcBef>
              <a:spcAft>
                <a:spcPts val="0"/>
              </a:spcAft>
              <a:tabLst>
                <a:tab pos="228600" algn="l"/>
              </a:tabLst>
            </a:pPr>
            <a:r>
              <a:rPr lang="af-ZA" sz="2000" dirty="0">
                <a:latin typeface="Times New Roman" panose="02020603050405020304" pitchFamily="18" charset="0"/>
                <a:ea typeface="Times New Roman" panose="02020603050405020304" pitchFamily="18" charset="0"/>
              </a:rPr>
              <a:t> </a:t>
            </a:r>
            <a:r>
              <a:rPr lang="af-ZA" sz="2000" dirty="0" smtClean="0">
                <a:latin typeface="Times New Roman" panose="02020603050405020304" pitchFamily="18" charset="0"/>
                <a:ea typeface="Times New Roman" panose="02020603050405020304" pitchFamily="18" charset="0"/>
              </a:rPr>
              <a:t>4. </a:t>
            </a:r>
            <a:r>
              <a:rPr lang="af-ZA" sz="2000" dirty="0">
                <a:latin typeface="Times New Roman" panose="02020603050405020304" pitchFamily="18" charset="0"/>
                <a:ea typeface="Times New Roman" panose="02020603050405020304" pitchFamily="18" charset="0"/>
              </a:rPr>
              <a:t>  What a shame</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5.</a:t>
            </a:r>
            <a:r>
              <a:rPr lang="af-ZA" sz="2000" dirty="0">
                <a:latin typeface="Times New Roman" panose="02020603050405020304" pitchFamily="18" charset="0"/>
                <a:ea typeface="Times New Roman" panose="02020603050405020304" pitchFamily="18" charset="0"/>
              </a:rPr>
              <a:t>  Slow and steady win the race</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6.</a:t>
            </a:r>
            <a:r>
              <a:rPr lang="af-ZA" sz="2000" dirty="0">
                <a:latin typeface="Times New Roman" panose="02020603050405020304" pitchFamily="18" charset="0"/>
                <a:ea typeface="Times New Roman" panose="02020603050405020304" pitchFamily="18" charset="0"/>
              </a:rPr>
              <a:t>  All that glitters is not gold</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7.</a:t>
            </a:r>
            <a:r>
              <a:rPr lang="af-ZA" sz="2000" dirty="0">
                <a:latin typeface="Times New Roman" panose="02020603050405020304" pitchFamily="18" charset="0"/>
                <a:ea typeface="Times New Roman" panose="02020603050405020304" pitchFamily="18" charset="0"/>
              </a:rPr>
              <a:t>  Look here he comes</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8.</a:t>
            </a:r>
            <a:r>
              <a:rPr lang="af-ZA" sz="2000" dirty="0">
                <a:latin typeface="Times New Roman" panose="02020603050405020304" pitchFamily="18" charset="0"/>
                <a:ea typeface="Times New Roman" panose="02020603050405020304" pitchFamily="18" charset="0"/>
              </a:rPr>
              <a:t>  The brother in him rose, </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9.</a:t>
            </a:r>
            <a:r>
              <a:rPr lang="af-ZA" sz="2000" dirty="0">
                <a:latin typeface="Times New Roman" panose="02020603050405020304" pitchFamily="18" charset="0"/>
                <a:ea typeface="Times New Roman" panose="02020603050405020304" pitchFamily="18" charset="0"/>
              </a:rPr>
              <a:t>  He set up a school in his village</a:t>
            </a:r>
            <a:r>
              <a:rPr lang="af-ZA" sz="2000" dirty="0" smtClean="0">
                <a:latin typeface="Times New Roman" panose="02020603050405020304" pitchFamily="18" charset="0"/>
                <a:ea typeface="Times New Roman" panose="02020603050405020304" pitchFamily="18" charset="0"/>
              </a:rPr>
              <a:t>,................?</a:t>
            </a:r>
          </a:p>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 10.</a:t>
            </a:r>
            <a:r>
              <a:rPr lang="af-ZA" sz="2000" dirty="0">
                <a:latin typeface="Times New Roman" panose="02020603050405020304" pitchFamily="18" charset="0"/>
                <a:ea typeface="Times New Roman" panose="02020603050405020304" pitchFamily="18" charset="0"/>
              </a:rPr>
              <a:t>  You never say what you are thinking, </a:t>
            </a:r>
            <a:r>
              <a:rPr lang="af-ZA" sz="2000" dirty="0" smtClean="0">
                <a:latin typeface="Times New Roman" panose="02020603050405020304" pitchFamily="18" charset="0"/>
                <a:ea typeface="Times New Roman" panose="02020603050405020304" pitchFamily="18" charset="0"/>
              </a:rPr>
              <a:t>...................?</a:t>
            </a:r>
            <a:endParaRPr lang="en-US" sz="12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76969" y="5144777"/>
            <a:ext cx="1666034"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1. didn’t </a:t>
            </a:r>
            <a:r>
              <a:rPr lang="af-ZA" sz="2000" dirty="0">
                <a:latin typeface="Times New Roman" panose="02020603050405020304" pitchFamily="18" charset="0"/>
                <a:ea typeface="Times New Roman" panose="02020603050405020304" pitchFamily="18" charset="0"/>
              </a:rPr>
              <a:t>they?</a:t>
            </a:r>
            <a:endParaRPr lang="en-US" sz="1200" dirty="0">
              <a:latin typeface="Times New Roman" panose="02020603050405020304" pitchFamily="18" charset="0"/>
              <a:ea typeface="Times New Roman" panose="02020603050405020304" pitchFamily="18" charset="0"/>
            </a:endParaRPr>
          </a:p>
        </p:txBody>
      </p:sp>
      <p:sp>
        <p:nvSpPr>
          <p:cNvPr id="4" name="Rectangle 3"/>
          <p:cNvSpPr/>
          <p:nvPr/>
        </p:nvSpPr>
        <p:spPr>
          <a:xfrm>
            <a:off x="2057400" y="5162363"/>
            <a:ext cx="1330814"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2. does </a:t>
            </a:r>
            <a:r>
              <a:rPr lang="af-ZA" sz="2000" dirty="0">
                <a:latin typeface="Times New Roman" panose="02020603050405020304" pitchFamily="18" charset="0"/>
                <a:ea typeface="Times New Roman" panose="02020603050405020304" pitchFamily="18" charset="0"/>
              </a:rPr>
              <a:t>he?</a:t>
            </a:r>
            <a:endParaRPr lang="en-US" sz="1200" dirty="0">
              <a:latin typeface="Times New Roman" panose="02020603050405020304" pitchFamily="18" charset="0"/>
              <a:ea typeface="Times New Roman" panose="02020603050405020304" pitchFamily="18" charset="0"/>
            </a:endParaRPr>
          </a:p>
        </p:txBody>
      </p:sp>
      <p:sp>
        <p:nvSpPr>
          <p:cNvPr id="8" name="Rectangle 7"/>
          <p:cNvSpPr/>
          <p:nvPr/>
        </p:nvSpPr>
        <p:spPr>
          <a:xfrm>
            <a:off x="3372907" y="5153249"/>
            <a:ext cx="1651606"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3. aren’t </a:t>
            </a:r>
            <a:r>
              <a:rPr lang="af-ZA" sz="2000" dirty="0">
                <a:latin typeface="Times New Roman" panose="02020603050405020304" pitchFamily="18" charset="0"/>
                <a:ea typeface="Times New Roman" panose="02020603050405020304" pitchFamily="18" charset="0"/>
              </a:rPr>
              <a:t>they?</a:t>
            </a:r>
            <a:endParaRPr lang="en-US" sz="1200" dirty="0">
              <a:latin typeface="Times New Roman" panose="02020603050405020304" pitchFamily="18" charset="0"/>
              <a:ea typeface="Times New Roman" panose="02020603050405020304" pitchFamily="18" charset="0"/>
            </a:endParaRPr>
          </a:p>
        </p:txBody>
      </p:sp>
      <p:sp>
        <p:nvSpPr>
          <p:cNvPr id="9" name="Rectangle 8"/>
          <p:cNvSpPr/>
          <p:nvPr/>
        </p:nvSpPr>
        <p:spPr>
          <a:xfrm>
            <a:off x="5045240" y="5162363"/>
            <a:ext cx="1209177"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4. isn’t </a:t>
            </a:r>
            <a:r>
              <a:rPr lang="af-ZA" sz="2000" dirty="0">
                <a:latin typeface="Times New Roman" panose="02020603050405020304" pitchFamily="18" charset="0"/>
                <a:ea typeface="Times New Roman" panose="02020603050405020304" pitchFamily="18" charset="0"/>
              </a:rPr>
              <a:t>it?</a:t>
            </a:r>
            <a:endParaRPr lang="en-US" sz="1200" dirty="0">
              <a:latin typeface="Times New Roman" panose="02020603050405020304" pitchFamily="18" charset="0"/>
              <a:ea typeface="Times New Roman" panose="02020603050405020304" pitchFamily="18" charset="0"/>
            </a:endParaRPr>
          </a:p>
        </p:txBody>
      </p:sp>
      <p:sp>
        <p:nvSpPr>
          <p:cNvPr id="10" name="Rectangle 9"/>
          <p:cNvSpPr/>
          <p:nvPr/>
        </p:nvSpPr>
        <p:spPr>
          <a:xfrm>
            <a:off x="6254417" y="5162363"/>
            <a:ext cx="1595501"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5. don’t </a:t>
            </a:r>
            <a:r>
              <a:rPr lang="af-ZA" sz="2000" dirty="0">
                <a:latin typeface="Times New Roman" panose="02020603050405020304" pitchFamily="18" charset="0"/>
                <a:ea typeface="Times New Roman" panose="02020603050405020304" pitchFamily="18" charset="0"/>
              </a:rPr>
              <a:t>they?</a:t>
            </a:r>
            <a:endParaRPr lang="en-US" sz="1200" dirty="0">
              <a:latin typeface="Times New Roman" panose="02020603050405020304" pitchFamily="18" charset="0"/>
              <a:ea typeface="Times New Roman" panose="02020603050405020304" pitchFamily="18" charset="0"/>
            </a:endParaRPr>
          </a:p>
        </p:txBody>
      </p:sp>
      <p:sp>
        <p:nvSpPr>
          <p:cNvPr id="11" name="Rectangle 10"/>
          <p:cNvSpPr/>
          <p:nvPr/>
        </p:nvSpPr>
        <p:spPr>
          <a:xfrm>
            <a:off x="587402" y="5551116"/>
            <a:ext cx="930063"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6. is </a:t>
            </a:r>
            <a:r>
              <a:rPr lang="af-ZA" sz="2000" dirty="0">
                <a:latin typeface="Times New Roman" panose="02020603050405020304" pitchFamily="18" charset="0"/>
                <a:ea typeface="Times New Roman" panose="02020603050405020304" pitchFamily="18" charset="0"/>
              </a:rPr>
              <a:t>it?</a:t>
            </a:r>
            <a:endParaRPr lang="en-US" sz="1200" dirty="0">
              <a:latin typeface="Times New Roman" panose="02020603050405020304" pitchFamily="18" charset="0"/>
              <a:ea typeface="Times New Roman" panose="02020603050405020304" pitchFamily="18" charset="0"/>
            </a:endParaRPr>
          </a:p>
        </p:txBody>
      </p:sp>
      <p:sp>
        <p:nvSpPr>
          <p:cNvPr id="12" name="Rectangle 11"/>
          <p:cNvSpPr/>
          <p:nvPr/>
        </p:nvSpPr>
        <p:spPr>
          <a:xfrm>
            <a:off x="1600200" y="5551116"/>
            <a:ext cx="1609928"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7. doesn’t </a:t>
            </a:r>
            <a:r>
              <a:rPr lang="af-ZA" sz="2000" dirty="0">
                <a:latin typeface="Times New Roman" panose="02020603050405020304" pitchFamily="18" charset="0"/>
                <a:ea typeface="Times New Roman" panose="02020603050405020304" pitchFamily="18" charset="0"/>
              </a:rPr>
              <a:t>he?</a:t>
            </a:r>
            <a:endParaRPr lang="en-US" sz="1200" dirty="0">
              <a:latin typeface="Times New Roman" panose="02020603050405020304" pitchFamily="18" charset="0"/>
              <a:ea typeface="Times New Roman" panose="02020603050405020304" pitchFamily="18" charset="0"/>
            </a:endParaRPr>
          </a:p>
        </p:txBody>
      </p:sp>
      <p:sp>
        <p:nvSpPr>
          <p:cNvPr id="13" name="Rectangle 12"/>
          <p:cNvSpPr/>
          <p:nvPr/>
        </p:nvSpPr>
        <p:spPr>
          <a:xfrm>
            <a:off x="3151478" y="5577999"/>
            <a:ext cx="1366271"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8. didn’t </a:t>
            </a:r>
            <a:r>
              <a:rPr lang="af-ZA" sz="2000" dirty="0">
                <a:latin typeface="Times New Roman" panose="02020603050405020304" pitchFamily="18" charset="0"/>
                <a:ea typeface="Times New Roman" panose="02020603050405020304" pitchFamily="18" charset="0"/>
              </a:rPr>
              <a:t>it?</a:t>
            </a:r>
            <a:endParaRPr lang="en-US" sz="1200" dirty="0">
              <a:latin typeface="Times New Roman" panose="02020603050405020304" pitchFamily="18" charset="0"/>
              <a:ea typeface="Times New Roman" panose="02020603050405020304" pitchFamily="18" charset="0"/>
            </a:endParaRPr>
          </a:p>
        </p:txBody>
      </p:sp>
      <p:sp>
        <p:nvSpPr>
          <p:cNvPr id="14" name="Rectangle 13"/>
          <p:cNvSpPr/>
          <p:nvPr/>
        </p:nvSpPr>
        <p:spPr>
          <a:xfrm>
            <a:off x="4572000" y="5577999"/>
            <a:ext cx="1467261"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9. didn’t </a:t>
            </a:r>
            <a:r>
              <a:rPr lang="af-ZA" sz="2000" dirty="0">
                <a:latin typeface="Times New Roman" panose="02020603050405020304" pitchFamily="18" charset="0"/>
                <a:ea typeface="Times New Roman" panose="02020603050405020304" pitchFamily="18" charset="0"/>
              </a:rPr>
              <a:t>he?</a:t>
            </a:r>
            <a:endParaRPr lang="en-US" sz="1200" dirty="0">
              <a:latin typeface="Times New Roman" panose="02020603050405020304" pitchFamily="18" charset="0"/>
              <a:ea typeface="Times New Roman" panose="02020603050405020304" pitchFamily="18" charset="0"/>
            </a:endParaRPr>
          </a:p>
        </p:txBody>
      </p:sp>
      <p:sp>
        <p:nvSpPr>
          <p:cNvPr id="15" name="Rectangle 14"/>
          <p:cNvSpPr/>
          <p:nvPr/>
        </p:nvSpPr>
        <p:spPr>
          <a:xfrm>
            <a:off x="6082290" y="5577999"/>
            <a:ext cx="1388522" cy="400110"/>
          </a:xfrm>
          <a:prstGeom prst="rect">
            <a:avLst/>
          </a:prstGeom>
        </p:spPr>
        <p:txBody>
          <a:bodyPr wrap="none">
            <a:spAutoFit/>
          </a:bodyPr>
          <a:lstStyle/>
          <a:p>
            <a:pPr marL="228600" marR="0" indent="-228600">
              <a:spcBef>
                <a:spcPts val="0"/>
              </a:spcBef>
              <a:spcAft>
                <a:spcPts val="0"/>
              </a:spcAft>
              <a:tabLst>
                <a:tab pos="228600" algn="l"/>
              </a:tabLst>
            </a:pPr>
            <a:r>
              <a:rPr lang="af-ZA" sz="2000" dirty="0" smtClean="0">
                <a:latin typeface="Times New Roman" panose="02020603050405020304" pitchFamily="18" charset="0"/>
                <a:ea typeface="Times New Roman" panose="02020603050405020304" pitchFamily="18" charset="0"/>
              </a:rPr>
              <a:t>10. do </a:t>
            </a:r>
            <a:r>
              <a:rPr lang="af-ZA" sz="2000" dirty="0">
                <a:latin typeface="Times New Roman" panose="02020603050405020304" pitchFamily="18" charset="0"/>
                <a:ea typeface="Times New Roman" panose="02020603050405020304" pitchFamily="18" charset="0"/>
              </a:rPr>
              <a:t>you?</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717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500" fill="hold"/>
                                        <p:tgtEl>
                                          <p:spTgt spid="2"/>
                                        </p:tgtEl>
                                        <p:attrNameLst>
                                          <p:attrName>ppt_w</p:attrName>
                                        </p:attrNameLst>
                                      </p:cBhvr>
                                      <p:tavLst>
                                        <p:tav tm="0">
                                          <p:val>
                                            <p:fltVal val="0"/>
                                          </p:val>
                                        </p:tav>
                                        <p:tav tm="100000">
                                          <p:val>
                                            <p:strVal val="#ppt_w"/>
                                          </p:val>
                                        </p:tav>
                                      </p:tavLst>
                                    </p:anim>
                                    <p:anim calcmode="lin" valueType="num">
                                      <p:cBhvr>
                                        <p:cTn id="20" dur="500" fill="hold"/>
                                        <p:tgtEl>
                                          <p:spTgt spid="2"/>
                                        </p:tgtEl>
                                        <p:attrNameLst>
                                          <p:attrName>ppt_h</p:attrName>
                                        </p:attrNameLst>
                                      </p:cBhvr>
                                      <p:tavLst>
                                        <p:tav tm="0">
                                          <p:val>
                                            <p:fltVal val="0"/>
                                          </p:val>
                                        </p:tav>
                                        <p:tav tm="100000">
                                          <p:val>
                                            <p:strVal val="#ppt_h"/>
                                          </p:val>
                                        </p:tav>
                                      </p:tavLst>
                                    </p:anim>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0">
                                            <p:txEl>
                                              <p:pRg st="0" end="0"/>
                                            </p:txEl>
                                          </p:spTgt>
                                        </p:tgtEl>
                                        <p:attrNameLst>
                                          <p:attrName>style.visibility</p:attrName>
                                        </p:attrNameLst>
                                      </p:cBhvr>
                                      <p:to>
                                        <p:strVal val="visible"/>
                                      </p:to>
                                    </p:set>
                                    <p:animEffect transition="in" filter="fade">
                                      <p:cBhvr>
                                        <p:cTn id="54" dur="1000"/>
                                        <p:tgtEl>
                                          <p:spTgt spid="10">
                                            <p:txEl>
                                              <p:pRg st="0" end="0"/>
                                            </p:txEl>
                                          </p:spTgt>
                                        </p:tgtEl>
                                      </p:cBhvr>
                                    </p:animEffect>
                                    <p:anim calcmode="lin" valueType="num">
                                      <p:cBhvr>
                                        <p:cTn id="5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1000"/>
                                        <p:tgtEl>
                                          <p:spTgt spid="12"/>
                                        </p:tgtEl>
                                      </p:cBhvr>
                                    </p:animEffect>
                                    <p:anim calcmode="lin" valueType="num">
                                      <p:cBhvr>
                                        <p:cTn id="69" dur="1000" fill="hold"/>
                                        <p:tgtEl>
                                          <p:spTgt spid="12"/>
                                        </p:tgtEl>
                                        <p:attrNameLst>
                                          <p:attrName>ppt_x</p:attrName>
                                        </p:attrNameLst>
                                      </p:cBhvr>
                                      <p:tavLst>
                                        <p:tav tm="0">
                                          <p:val>
                                            <p:strVal val="#ppt_x"/>
                                          </p:val>
                                        </p:tav>
                                        <p:tav tm="100000">
                                          <p:val>
                                            <p:strVal val="#ppt_x"/>
                                          </p:val>
                                        </p:tav>
                                      </p:tavLst>
                                    </p:anim>
                                    <p:anim calcmode="lin" valueType="num">
                                      <p:cBhvr>
                                        <p:cTn id="7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3">
                                            <p:txEl>
                                              <p:pRg st="0" end="0"/>
                                            </p:txEl>
                                          </p:spTgt>
                                        </p:tgtEl>
                                        <p:attrNameLst>
                                          <p:attrName>style.visibility</p:attrName>
                                        </p:attrNameLst>
                                      </p:cBhvr>
                                      <p:to>
                                        <p:strVal val="visible"/>
                                      </p:to>
                                    </p:set>
                                    <p:animEffect transition="in" filter="fade">
                                      <p:cBhvr>
                                        <p:cTn id="75" dur="1000"/>
                                        <p:tgtEl>
                                          <p:spTgt spid="13">
                                            <p:txEl>
                                              <p:pRg st="0" end="0"/>
                                            </p:txEl>
                                          </p:spTgt>
                                        </p:tgtEl>
                                      </p:cBhvr>
                                    </p:animEffect>
                                    <p:anim calcmode="lin" valueType="num">
                                      <p:cBhvr>
                                        <p:cTn id="7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4">
                                            <p:txEl>
                                              <p:pRg st="0" end="0"/>
                                            </p:txEl>
                                          </p:spTgt>
                                        </p:tgtEl>
                                        <p:attrNameLst>
                                          <p:attrName>style.visibility</p:attrName>
                                        </p:attrNameLst>
                                      </p:cBhvr>
                                      <p:to>
                                        <p:strVal val="visible"/>
                                      </p:to>
                                    </p:set>
                                    <p:animEffect transition="in" filter="fade">
                                      <p:cBhvr>
                                        <p:cTn id="82" dur="1000"/>
                                        <p:tgtEl>
                                          <p:spTgt spid="14">
                                            <p:txEl>
                                              <p:pRg st="0" end="0"/>
                                            </p:txEl>
                                          </p:spTgt>
                                        </p:tgtEl>
                                      </p:cBhvr>
                                    </p:animEffect>
                                    <p:anim calcmode="lin" valueType="num">
                                      <p:cBhvr>
                                        <p:cTn id="83"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84"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15"/>
                                        </p:tgtEl>
                                        <p:attrNameLst>
                                          <p:attrName>style.visibility</p:attrName>
                                        </p:attrNameLst>
                                      </p:cBhvr>
                                      <p:to>
                                        <p:strVal val="visible"/>
                                      </p:to>
                                    </p:set>
                                    <p:animEffect transition="in" filter="fade">
                                      <p:cBhvr>
                                        <p:cTn id="89" dur="1000"/>
                                        <p:tgtEl>
                                          <p:spTgt spid="15"/>
                                        </p:tgtEl>
                                      </p:cBhvr>
                                    </p:animEffect>
                                    <p:anim calcmode="lin" valueType="num">
                                      <p:cBhvr>
                                        <p:cTn id="90" dur="1000" fill="hold"/>
                                        <p:tgtEl>
                                          <p:spTgt spid="15"/>
                                        </p:tgtEl>
                                        <p:attrNameLst>
                                          <p:attrName>ppt_x</p:attrName>
                                        </p:attrNameLst>
                                      </p:cBhvr>
                                      <p:tavLst>
                                        <p:tav tm="0">
                                          <p:val>
                                            <p:strVal val="#ppt_x"/>
                                          </p:val>
                                        </p:tav>
                                        <p:tav tm="100000">
                                          <p:val>
                                            <p:strVal val="#ppt_x"/>
                                          </p:val>
                                        </p:tav>
                                      </p:tavLst>
                                    </p:anim>
                                    <p:anim calcmode="lin" valueType="num">
                                      <p:cBhvr>
                                        <p:cTn id="9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8" grpId="0"/>
      <p:bldP spid="9" grpId="0"/>
      <p:bldP spid="11" grpId="0"/>
      <p:bldP spid="12"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300037" y="228600"/>
            <a:ext cx="3810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Arial Black" panose="020B0A04020102020204" pitchFamily="34" charset="0"/>
              </a:rPr>
              <a:t>Evaluation</a:t>
            </a:r>
            <a:endParaRPr lang="en-US" sz="3200" dirty="0">
              <a:solidFill>
                <a:schemeClr val="tx1"/>
              </a:solidFill>
              <a:latin typeface="Arial Black" panose="020B0A04020102020204" pitchFamily="34" charset="0"/>
            </a:endParaRPr>
          </a:p>
        </p:txBody>
      </p:sp>
      <p:sp>
        <p:nvSpPr>
          <p:cNvPr id="3" name="Rectangle 2"/>
          <p:cNvSpPr/>
          <p:nvPr/>
        </p:nvSpPr>
        <p:spPr>
          <a:xfrm>
            <a:off x="300037" y="5562600"/>
            <a:ext cx="8305800" cy="114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accent4">
                  <a:lumMod val="75000"/>
                </a:schemeClr>
              </a:solidFill>
              <a:latin typeface="Arial Black" panose="020B0A04020102020204" pitchFamily="34" charset="0"/>
            </a:endParaRPr>
          </a:p>
          <a:p>
            <a:endParaRPr lang="en-US" dirty="0">
              <a:solidFill>
                <a:schemeClr val="accent4">
                  <a:lumMod val="75000"/>
                </a:schemeClr>
              </a:solidFill>
              <a:latin typeface="Arial Black" panose="020B0A04020102020204" pitchFamily="34" charset="0"/>
            </a:endParaRPr>
          </a:p>
          <a:p>
            <a:endParaRPr lang="en-US" dirty="0" smtClean="0">
              <a:solidFill>
                <a:schemeClr val="accent4">
                  <a:lumMod val="75000"/>
                </a:schemeClr>
              </a:solidFill>
              <a:latin typeface="Arial Black" panose="020B0A04020102020204" pitchFamily="34" charset="0"/>
            </a:endParaRPr>
          </a:p>
          <a:p>
            <a:r>
              <a:rPr lang="af-ZA" sz="2400" dirty="0" smtClean="0">
                <a:solidFill>
                  <a:schemeClr val="tx1"/>
                </a:solidFill>
              </a:rPr>
              <a:t>1.</a:t>
            </a:r>
            <a:r>
              <a:rPr lang="af-ZA" sz="2400" dirty="0">
                <a:solidFill>
                  <a:schemeClr val="tx1"/>
                </a:solidFill>
              </a:rPr>
              <a:t>  </a:t>
            </a:r>
            <a:r>
              <a:rPr lang="af-ZA" sz="2400" dirty="0" smtClean="0">
                <a:solidFill>
                  <a:schemeClr val="tx1"/>
                </a:solidFill>
              </a:rPr>
              <a:t>doesn’t </a:t>
            </a:r>
            <a:r>
              <a:rPr lang="af-ZA" sz="2400" dirty="0">
                <a:solidFill>
                  <a:schemeClr val="tx1"/>
                </a:solidFill>
              </a:rPr>
              <a:t>he</a:t>
            </a:r>
            <a:r>
              <a:rPr lang="af-ZA" sz="2400" dirty="0" smtClean="0">
                <a:solidFill>
                  <a:schemeClr val="tx1"/>
                </a:solidFill>
              </a:rPr>
              <a:t>? 2.</a:t>
            </a:r>
            <a:r>
              <a:rPr lang="af-ZA" sz="2400" dirty="0">
                <a:solidFill>
                  <a:schemeClr val="tx1"/>
                </a:solidFill>
              </a:rPr>
              <a:t>  </a:t>
            </a:r>
            <a:r>
              <a:rPr lang="af-ZA" sz="2400" dirty="0" smtClean="0">
                <a:solidFill>
                  <a:schemeClr val="tx1"/>
                </a:solidFill>
              </a:rPr>
              <a:t>does </a:t>
            </a:r>
            <a:r>
              <a:rPr lang="af-ZA" sz="2400" dirty="0">
                <a:solidFill>
                  <a:schemeClr val="tx1"/>
                </a:solidFill>
              </a:rPr>
              <a:t>he</a:t>
            </a:r>
            <a:r>
              <a:rPr lang="af-ZA" sz="2400" dirty="0" smtClean="0">
                <a:solidFill>
                  <a:schemeClr val="tx1"/>
                </a:solidFill>
              </a:rPr>
              <a:t>? 3.</a:t>
            </a:r>
            <a:r>
              <a:rPr lang="af-ZA" sz="2400" dirty="0">
                <a:solidFill>
                  <a:schemeClr val="tx1"/>
                </a:solidFill>
              </a:rPr>
              <a:t>  </a:t>
            </a:r>
            <a:r>
              <a:rPr lang="af-ZA" sz="2400" dirty="0" smtClean="0">
                <a:solidFill>
                  <a:schemeClr val="tx1"/>
                </a:solidFill>
              </a:rPr>
              <a:t>isn’t </a:t>
            </a:r>
            <a:r>
              <a:rPr lang="af-ZA" sz="2400" dirty="0">
                <a:solidFill>
                  <a:schemeClr val="tx1"/>
                </a:solidFill>
              </a:rPr>
              <a:t>it</a:t>
            </a:r>
            <a:r>
              <a:rPr lang="af-ZA" sz="2400" dirty="0" smtClean="0">
                <a:solidFill>
                  <a:schemeClr val="tx1"/>
                </a:solidFill>
              </a:rPr>
              <a:t>? 4.</a:t>
            </a:r>
            <a:r>
              <a:rPr lang="af-ZA" sz="2400" dirty="0">
                <a:solidFill>
                  <a:schemeClr val="tx1"/>
                </a:solidFill>
              </a:rPr>
              <a:t>  </a:t>
            </a:r>
            <a:r>
              <a:rPr lang="af-ZA" sz="2400" dirty="0" smtClean="0">
                <a:solidFill>
                  <a:schemeClr val="tx1"/>
                </a:solidFill>
              </a:rPr>
              <a:t>doesn’t </a:t>
            </a:r>
            <a:r>
              <a:rPr lang="af-ZA" sz="2400" dirty="0">
                <a:solidFill>
                  <a:schemeClr val="tx1"/>
                </a:solidFill>
              </a:rPr>
              <a:t>it?</a:t>
            </a:r>
            <a:endParaRPr lang="en-US" sz="2400" dirty="0">
              <a:solidFill>
                <a:schemeClr val="tx1"/>
              </a:solidFill>
            </a:endParaRPr>
          </a:p>
          <a:p>
            <a:r>
              <a:rPr lang="af-ZA" sz="2400" dirty="0" smtClean="0">
                <a:solidFill>
                  <a:schemeClr val="tx1"/>
                </a:solidFill>
              </a:rPr>
              <a:t>5.</a:t>
            </a:r>
            <a:r>
              <a:rPr lang="af-ZA" sz="2400" dirty="0">
                <a:solidFill>
                  <a:schemeClr val="tx1"/>
                </a:solidFill>
              </a:rPr>
              <a:t>  </a:t>
            </a:r>
            <a:r>
              <a:rPr lang="af-ZA" sz="2400" dirty="0" smtClean="0">
                <a:solidFill>
                  <a:schemeClr val="tx1"/>
                </a:solidFill>
              </a:rPr>
              <a:t>shouldn’t </a:t>
            </a:r>
            <a:r>
              <a:rPr lang="af-ZA" sz="2400" dirty="0">
                <a:solidFill>
                  <a:schemeClr val="tx1"/>
                </a:solidFill>
              </a:rPr>
              <a:t>they</a:t>
            </a:r>
            <a:r>
              <a:rPr lang="af-ZA" sz="2400" dirty="0" smtClean="0">
                <a:solidFill>
                  <a:schemeClr val="tx1"/>
                </a:solidFill>
              </a:rPr>
              <a:t>? 6.</a:t>
            </a:r>
            <a:r>
              <a:rPr lang="af-ZA" sz="2400" dirty="0">
                <a:solidFill>
                  <a:schemeClr val="tx1"/>
                </a:solidFill>
              </a:rPr>
              <a:t>  </a:t>
            </a:r>
            <a:r>
              <a:rPr lang="af-ZA" sz="2400" dirty="0" smtClean="0">
                <a:solidFill>
                  <a:schemeClr val="tx1"/>
                </a:solidFill>
              </a:rPr>
              <a:t>won’t </a:t>
            </a:r>
            <a:r>
              <a:rPr lang="af-ZA" sz="2400" dirty="0">
                <a:solidFill>
                  <a:schemeClr val="tx1"/>
                </a:solidFill>
              </a:rPr>
              <a:t>it</a:t>
            </a:r>
            <a:r>
              <a:rPr lang="af-ZA" sz="2400" dirty="0" smtClean="0">
                <a:solidFill>
                  <a:schemeClr val="tx1"/>
                </a:solidFill>
              </a:rPr>
              <a:t>? 7.</a:t>
            </a:r>
            <a:r>
              <a:rPr lang="af-ZA" sz="2400" dirty="0">
                <a:solidFill>
                  <a:schemeClr val="tx1"/>
                </a:solidFill>
              </a:rPr>
              <a:t> </a:t>
            </a:r>
            <a:r>
              <a:rPr lang="af-ZA" sz="2400" dirty="0" smtClean="0">
                <a:solidFill>
                  <a:schemeClr val="tx1"/>
                </a:solidFill>
              </a:rPr>
              <a:t> </a:t>
            </a:r>
            <a:r>
              <a:rPr lang="af-ZA" sz="2400" dirty="0">
                <a:solidFill>
                  <a:schemeClr val="tx1"/>
                </a:solidFill>
              </a:rPr>
              <a:t>isn’t it</a:t>
            </a:r>
            <a:r>
              <a:rPr lang="af-ZA" sz="2400" dirty="0" smtClean="0">
                <a:solidFill>
                  <a:schemeClr val="tx1"/>
                </a:solidFill>
              </a:rPr>
              <a:t>? 8.</a:t>
            </a:r>
            <a:r>
              <a:rPr lang="af-ZA" sz="2400" dirty="0">
                <a:solidFill>
                  <a:schemeClr val="tx1"/>
                </a:solidFill>
              </a:rPr>
              <a:t>  </a:t>
            </a:r>
            <a:r>
              <a:rPr lang="af-ZA" sz="2400" dirty="0" smtClean="0">
                <a:solidFill>
                  <a:schemeClr val="tx1"/>
                </a:solidFill>
              </a:rPr>
              <a:t>hasn’t </a:t>
            </a:r>
            <a:r>
              <a:rPr lang="af-ZA" sz="2400" dirty="0">
                <a:solidFill>
                  <a:schemeClr val="tx1"/>
                </a:solidFill>
              </a:rPr>
              <a:t>it?</a:t>
            </a:r>
            <a:endParaRPr lang="en-US" sz="2400" dirty="0">
              <a:solidFill>
                <a:schemeClr val="tx1"/>
              </a:solidFill>
            </a:endParaRPr>
          </a:p>
          <a:p>
            <a:r>
              <a:rPr lang="af-ZA" sz="2400" dirty="0" smtClean="0">
                <a:solidFill>
                  <a:schemeClr val="tx1"/>
                </a:solidFill>
              </a:rPr>
              <a:t>9.</a:t>
            </a:r>
            <a:r>
              <a:rPr lang="af-ZA" sz="2400" dirty="0">
                <a:solidFill>
                  <a:schemeClr val="tx1"/>
                </a:solidFill>
              </a:rPr>
              <a:t>  </a:t>
            </a:r>
            <a:r>
              <a:rPr lang="af-ZA" sz="2400" dirty="0" smtClean="0">
                <a:solidFill>
                  <a:schemeClr val="tx1"/>
                </a:solidFill>
              </a:rPr>
              <a:t>didn’t </a:t>
            </a:r>
            <a:r>
              <a:rPr lang="af-ZA" sz="2400" dirty="0">
                <a:solidFill>
                  <a:schemeClr val="tx1"/>
                </a:solidFill>
              </a:rPr>
              <a:t>she</a:t>
            </a:r>
            <a:r>
              <a:rPr lang="af-ZA" sz="2400" dirty="0" smtClean="0">
                <a:solidFill>
                  <a:schemeClr val="tx1"/>
                </a:solidFill>
              </a:rPr>
              <a:t>? 10.</a:t>
            </a:r>
            <a:r>
              <a:rPr lang="af-ZA" sz="2400" dirty="0">
                <a:solidFill>
                  <a:schemeClr val="tx1"/>
                </a:solidFill>
              </a:rPr>
              <a:t> </a:t>
            </a:r>
            <a:r>
              <a:rPr lang="af-ZA" sz="2400" dirty="0" smtClean="0">
                <a:solidFill>
                  <a:schemeClr val="tx1"/>
                </a:solidFill>
              </a:rPr>
              <a:t>didn’t </a:t>
            </a:r>
            <a:r>
              <a:rPr lang="af-ZA" sz="2400" dirty="0">
                <a:solidFill>
                  <a:schemeClr val="tx1"/>
                </a:solidFill>
              </a:rPr>
              <a:t>he?</a:t>
            </a:r>
            <a:endParaRPr lang="en-US" sz="2400" dirty="0">
              <a:solidFill>
                <a:schemeClr val="tx1"/>
              </a:solidFill>
            </a:endParaRPr>
          </a:p>
          <a:p>
            <a:pPr algn="ctr"/>
            <a:endParaRPr lang="en-US" sz="3600" dirty="0" smtClean="0">
              <a:solidFill>
                <a:schemeClr val="accent4">
                  <a:lumMod val="75000"/>
                </a:schemeClr>
              </a:solidFill>
              <a:latin typeface="Arial Narrow" panose="020B0606020202030204" pitchFamily="34" charset="0"/>
            </a:endParaRPr>
          </a:p>
          <a:p>
            <a:pPr algn="ctr"/>
            <a:endParaRPr lang="en-US" sz="3600" dirty="0">
              <a:solidFill>
                <a:schemeClr val="accent4">
                  <a:lumMod val="75000"/>
                </a:schemeClr>
              </a:solidFill>
              <a:latin typeface="Arial Narrow" panose="020B0606020202030204" pitchFamily="34" charset="0"/>
            </a:endParaRPr>
          </a:p>
        </p:txBody>
      </p:sp>
      <p:sp>
        <p:nvSpPr>
          <p:cNvPr id="4" name="Rectangle 3"/>
          <p:cNvSpPr/>
          <p:nvPr/>
        </p:nvSpPr>
        <p:spPr>
          <a:xfrm>
            <a:off x="300037" y="990600"/>
            <a:ext cx="8305800" cy="41459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accent4">
                  <a:lumMod val="75000"/>
                </a:schemeClr>
              </a:solidFill>
              <a:latin typeface="Arial Black" panose="020B0A04020102020204" pitchFamily="34" charset="0"/>
            </a:endParaRPr>
          </a:p>
          <a:p>
            <a:endParaRPr lang="en-US" dirty="0">
              <a:solidFill>
                <a:schemeClr val="accent4">
                  <a:lumMod val="75000"/>
                </a:schemeClr>
              </a:solidFill>
              <a:latin typeface="Arial Black" panose="020B0A04020102020204" pitchFamily="34" charset="0"/>
            </a:endParaRPr>
          </a:p>
          <a:p>
            <a:r>
              <a:rPr lang="en-US" dirty="0" smtClean="0">
                <a:solidFill>
                  <a:schemeClr val="accent4">
                    <a:lumMod val="75000"/>
                  </a:schemeClr>
                </a:solidFill>
                <a:latin typeface="Arial Black" panose="020B0A04020102020204" pitchFamily="34" charset="0"/>
              </a:rPr>
              <a:t>Fill in the blanks with tag questions.</a:t>
            </a:r>
          </a:p>
          <a:p>
            <a:r>
              <a:rPr lang="af-ZA" sz="2400" dirty="0" smtClean="0">
                <a:solidFill>
                  <a:schemeClr val="tx1"/>
                </a:solidFill>
              </a:rPr>
              <a:t>1.</a:t>
            </a:r>
            <a:r>
              <a:rPr lang="af-ZA" sz="2400" dirty="0">
                <a:solidFill>
                  <a:schemeClr val="tx1"/>
                </a:solidFill>
              </a:rPr>
              <a:t>  Who cares, </a:t>
            </a:r>
            <a:r>
              <a:rPr lang="af-ZA" sz="2400" dirty="0" smtClean="0">
                <a:solidFill>
                  <a:schemeClr val="tx1"/>
                </a:solidFill>
              </a:rPr>
              <a:t>....................?</a:t>
            </a:r>
            <a:endParaRPr lang="en-US" sz="2400" dirty="0">
              <a:solidFill>
                <a:schemeClr val="tx1"/>
              </a:solidFill>
            </a:endParaRPr>
          </a:p>
          <a:p>
            <a:r>
              <a:rPr lang="af-ZA" sz="2400" dirty="0" smtClean="0">
                <a:solidFill>
                  <a:schemeClr val="tx1"/>
                </a:solidFill>
              </a:rPr>
              <a:t>2.</a:t>
            </a:r>
            <a:r>
              <a:rPr lang="af-ZA" sz="2400" dirty="0">
                <a:solidFill>
                  <a:schemeClr val="tx1"/>
                </a:solidFill>
              </a:rPr>
              <a:t>  Who dares to disobey the law, </a:t>
            </a:r>
            <a:r>
              <a:rPr lang="af-ZA" sz="2400" dirty="0" smtClean="0">
                <a:solidFill>
                  <a:schemeClr val="tx1"/>
                </a:solidFill>
              </a:rPr>
              <a:t>...............?</a:t>
            </a:r>
            <a:endParaRPr lang="en-US" sz="2400" dirty="0">
              <a:solidFill>
                <a:schemeClr val="tx1"/>
              </a:solidFill>
            </a:endParaRPr>
          </a:p>
          <a:p>
            <a:r>
              <a:rPr lang="af-ZA" sz="2400" dirty="0" smtClean="0">
                <a:solidFill>
                  <a:schemeClr val="tx1"/>
                </a:solidFill>
              </a:rPr>
              <a:t>3.</a:t>
            </a:r>
            <a:r>
              <a:rPr lang="af-ZA" sz="2400" dirty="0">
                <a:solidFill>
                  <a:schemeClr val="tx1"/>
                </a:solidFill>
              </a:rPr>
              <a:t>  What a pity, </a:t>
            </a:r>
            <a:r>
              <a:rPr lang="af-ZA" sz="2400" dirty="0" smtClean="0">
                <a:solidFill>
                  <a:schemeClr val="tx1"/>
                </a:solidFill>
              </a:rPr>
              <a:t>........................?</a:t>
            </a:r>
            <a:endParaRPr lang="en-US" sz="2400" dirty="0">
              <a:solidFill>
                <a:schemeClr val="tx1"/>
              </a:solidFill>
            </a:endParaRPr>
          </a:p>
          <a:p>
            <a:r>
              <a:rPr lang="af-ZA" sz="2400" dirty="0" smtClean="0">
                <a:solidFill>
                  <a:schemeClr val="tx1"/>
                </a:solidFill>
              </a:rPr>
              <a:t>4.</a:t>
            </a:r>
            <a:r>
              <a:rPr lang="af-ZA" sz="2400" dirty="0">
                <a:solidFill>
                  <a:schemeClr val="tx1"/>
                </a:solidFill>
              </a:rPr>
              <a:t>  The will of people </a:t>
            </a:r>
            <a:r>
              <a:rPr lang="af-ZA" sz="2400" dirty="0" smtClean="0">
                <a:solidFill>
                  <a:schemeClr val="tx1"/>
                </a:solidFill>
              </a:rPr>
              <a:t>prevails......................?</a:t>
            </a:r>
            <a:endParaRPr lang="en-US" sz="2400" dirty="0">
              <a:solidFill>
                <a:schemeClr val="tx1"/>
              </a:solidFill>
            </a:endParaRPr>
          </a:p>
          <a:p>
            <a:r>
              <a:rPr lang="af-ZA" sz="2400" dirty="0" smtClean="0">
                <a:solidFill>
                  <a:schemeClr val="tx1"/>
                </a:solidFill>
              </a:rPr>
              <a:t>5.</a:t>
            </a:r>
            <a:r>
              <a:rPr lang="af-ZA" sz="2400" dirty="0">
                <a:solidFill>
                  <a:schemeClr val="tx1"/>
                </a:solidFill>
              </a:rPr>
              <a:t>  One should do one’s duty, </a:t>
            </a:r>
            <a:r>
              <a:rPr lang="af-ZA" sz="2400" dirty="0" smtClean="0">
                <a:solidFill>
                  <a:schemeClr val="tx1"/>
                </a:solidFill>
              </a:rPr>
              <a:t>.....................?</a:t>
            </a:r>
            <a:endParaRPr lang="en-US" sz="2400" dirty="0">
              <a:solidFill>
                <a:schemeClr val="tx1"/>
              </a:solidFill>
            </a:endParaRPr>
          </a:p>
          <a:p>
            <a:r>
              <a:rPr lang="af-ZA" sz="2400" dirty="0" smtClean="0">
                <a:solidFill>
                  <a:schemeClr val="tx1"/>
                </a:solidFill>
              </a:rPr>
              <a:t>6.</a:t>
            </a:r>
            <a:r>
              <a:rPr lang="af-ZA" sz="2400" dirty="0">
                <a:solidFill>
                  <a:schemeClr val="tx1"/>
                </a:solidFill>
              </a:rPr>
              <a:t>  The girl in her will surprise you, </a:t>
            </a:r>
            <a:r>
              <a:rPr lang="af-ZA" sz="2400" dirty="0" smtClean="0">
                <a:solidFill>
                  <a:schemeClr val="tx1"/>
                </a:solidFill>
              </a:rPr>
              <a:t>................?</a:t>
            </a:r>
            <a:endParaRPr lang="en-US" sz="2400" dirty="0">
              <a:solidFill>
                <a:schemeClr val="tx1"/>
              </a:solidFill>
            </a:endParaRPr>
          </a:p>
          <a:p>
            <a:r>
              <a:rPr lang="af-ZA" sz="2400" dirty="0" smtClean="0">
                <a:solidFill>
                  <a:schemeClr val="tx1"/>
                </a:solidFill>
              </a:rPr>
              <a:t>7.</a:t>
            </a:r>
            <a:r>
              <a:rPr lang="af-ZA" sz="2400" dirty="0">
                <a:solidFill>
                  <a:schemeClr val="tx1"/>
                </a:solidFill>
              </a:rPr>
              <a:t>  That he is honest is known to </a:t>
            </a:r>
            <a:r>
              <a:rPr lang="af-ZA" sz="2400" dirty="0" smtClean="0">
                <a:solidFill>
                  <a:schemeClr val="tx1"/>
                </a:solidFill>
              </a:rPr>
              <a:t>all....................?</a:t>
            </a:r>
            <a:endParaRPr lang="en-US" sz="2400" dirty="0">
              <a:solidFill>
                <a:schemeClr val="tx1"/>
              </a:solidFill>
            </a:endParaRPr>
          </a:p>
          <a:p>
            <a:r>
              <a:rPr lang="af-ZA" sz="2400" dirty="0" smtClean="0">
                <a:solidFill>
                  <a:schemeClr val="tx1"/>
                </a:solidFill>
              </a:rPr>
              <a:t>8.</a:t>
            </a:r>
            <a:r>
              <a:rPr lang="af-ZA" sz="2400" dirty="0">
                <a:solidFill>
                  <a:schemeClr val="tx1"/>
                </a:solidFill>
              </a:rPr>
              <a:t>  The tree has borne </a:t>
            </a:r>
            <a:r>
              <a:rPr lang="af-ZA" sz="2400" dirty="0" smtClean="0">
                <a:solidFill>
                  <a:schemeClr val="tx1"/>
                </a:solidFill>
              </a:rPr>
              <a:t>fruits...................?</a:t>
            </a:r>
            <a:endParaRPr lang="en-US" sz="2400" dirty="0">
              <a:solidFill>
                <a:schemeClr val="tx1"/>
              </a:solidFill>
            </a:endParaRPr>
          </a:p>
          <a:p>
            <a:r>
              <a:rPr lang="af-ZA" sz="2400" dirty="0" smtClean="0">
                <a:solidFill>
                  <a:schemeClr val="tx1"/>
                </a:solidFill>
              </a:rPr>
              <a:t>9.</a:t>
            </a:r>
            <a:r>
              <a:rPr lang="af-ZA" sz="2400" dirty="0">
                <a:solidFill>
                  <a:schemeClr val="tx1"/>
                </a:solidFill>
              </a:rPr>
              <a:t>  The girl in her pleased us </a:t>
            </a:r>
            <a:r>
              <a:rPr lang="af-ZA" sz="2400" dirty="0" smtClean="0">
                <a:solidFill>
                  <a:schemeClr val="tx1"/>
                </a:solidFill>
              </a:rPr>
              <a:t>all..................?</a:t>
            </a:r>
            <a:endParaRPr lang="en-US" sz="2400" dirty="0">
              <a:solidFill>
                <a:schemeClr val="tx1"/>
              </a:solidFill>
            </a:endParaRPr>
          </a:p>
          <a:p>
            <a:r>
              <a:rPr lang="af-ZA" sz="2400" dirty="0" smtClean="0">
                <a:solidFill>
                  <a:schemeClr val="tx1"/>
                </a:solidFill>
              </a:rPr>
              <a:t>10.</a:t>
            </a:r>
            <a:r>
              <a:rPr lang="af-ZA" sz="2400" dirty="0">
                <a:solidFill>
                  <a:schemeClr val="tx1"/>
                </a:solidFill>
              </a:rPr>
              <a:t>  He spent few hours with us, </a:t>
            </a:r>
            <a:r>
              <a:rPr lang="af-ZA" sz="2400" dirty="0" smtClean="0">
                <a:solidFill>
                  <a:schemeClr val="tx1"/>
                </a:solidFill>
              </a:rPr>
              <a:t>.................?</a:t>
            </a:r>
            <a:endParaRPr lang="en-US" sz="3600" dirty="0" smtClean="0">
              <a:solidFill>
                <a:schemeClr val="accent4">
                  <a:lumMod val="75000"/>
                </a:schemeClr>
              </a:solidFill>
              <a:latin typeface="Arial Narrow" panose="020B0606020202030204" pitchFamily="34" charset="0"/>
            </a:endParaRPr>
          </a:p>
          <a:p>
            <a:pPr algn="ctr"/>
            <a:endParaRPr lang="en-US" sz="3600" dirty="0">
              <a:solidFill>
                <a:schemeClr val="accent4">
                  <a:lumMod val="75000"/>
                </a:schemeClr>
              </a:solidFill>
              <a:latin typeface="Arial Narrow" panose="020B0606020202030204" pitchFamily="34" charset="0"/>
            </a:endParaRPr>
          </a:p>
        </p:txBody>
      </p:sp>
    </p:spTree>
    <p:extLst>
      <p:ext uri="{BB962C8B-B14F-4D97-AF65-F5344CB8AC3E}">
        <p14:creationId xmlns:p14="http://schemas.microsoft.com/office/powerpoint/2010/main" val="20507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style.rotation</p:attrName>
                                        </p:attrNameLst>
                                      </p:cBhvr>
                                      <p:tavLst>
                                        <p:tav tm="0">
                                          <p:val>
                                            <p:fltVal val="90"/>
                                          </p:val>
                                        </p:tav>
                                        <p:tav tm="100000">
                                          <p:val>
                                            <p:fltVal val="0"/>
                                          </p:val>
                                        </p:tav>
                                      </p:tavLst>
                                    </p:anim>
                                    <p:animEffect transition="in" filter="fade">
                                      <p:cBhvr>
                                        <p:cTn id="2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6" name="Rectangle 5"/>
          <p:cNvSpPr/>
          <p:nvPr/>
        </p:nvSpPr>
        <p:spPr>
          <a:xfrm>
            <a:off x="104775" y="152400"/>
            <a:ext cx="2638425"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accent4">
                    <a:lumMod val="75000"/>
                  </a:schemeClr>
                </a:solidFill>
                <a:latin typeface="Arial Black" panose="020B0A04020102020204" pitchFamily="34" charset="0"/>
              </a:rPr>
              <a:t>Home work</a:t>
            </a:r>
            <a:endParaRPr lang="en-US" sz="2800" dirty="0">
              <a:solidFill>
                <a:schemeClr val="accent4">
                  <a:lumMod val="75000"/>
                </a:schemeClr>
              </a:solidFill>
              <a:latin typeface="Arial Black" panose="020B0A04020102020204" pitchFamily="34" charset="0"/>
            </a:endParaRPr>
          </a:p>
        </p:txBody>
      </p:sp>
      <p:sp>
        <p:nvSpPr>
          <p:cNvPr id="3" name="Rectangle 2"/>
          <p:cNvSpPr/>
          <p:nvPr/>
        </p:nvSpPr>
        <p:spPr>
          <a:xfrm>
            <a:off x="133350" y="840798"/>
            <a:ext cx="9372600" cy="48698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Times New Roman" panose="02020603050405020304" pitchFamily="18" charset="0"/>
                <a:cs typeface="Times New Roman" panose="02020603050405020304" pitchFamily="18" charset="0"/>
              </a:rPr>
              <a:t>Fill in the blanks with tag questions.</a:t>
            </a:r>
          </a:p>
          <a:p>
            <a:r>
              <a:rPr lang="af-ZA" sz="2400" dirty="0" smtClean="0">
                <a:solidFill>
                  <a:schemeClr val="tx1"/>
                </a:solidFill>
                <a:latin typeface="Times New Roman" panose="02020603050405020304" pitchFamily="18" charset="0"/>
                <a:cs typeface="Times New Roman" panose="02020603050405020304" pitchFamily="18" charset="0"/>
              </a:rPr>
              <a:t>1.</a:t>
            </a:r>
            <a:r>
              <a:rPr lang="af-ZA" sz="2400" dirty="0">
                <a:solidFill>
                  <a:schemeClr val="tx1"/>
                </a:solidFill>
                <a:latin typeface="Times New Roman" panose="02020603050405020304" pitchFamily="18" charset="0"/>
                <a:cs typeface="Times New Roman" panose="02020603050405020304" pitchFamily="18" charset="0"/>
              </a:rPr>
              <a:t>  I think that he is right, don’t I?</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2.</a:t>
            </a:r>
            <a:r>
              <a:rPr lang="af-ZA" sz="2400" dirty="0">
                <a:solidFill>
                  <a:schemeClr val="tx1"/>
                </a:solidFill>
                <a:latin typeface="Times New Roman" panose="02020603050405020304" pitchFamily="18" charset="0"/>
                <a:cs typeface="Times New Roman" panose="02020603050405020304" pitchFamily="18" charset="0"/>
              </a:rPr>
              <a:t>  The brother in him arose, didn’t it?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3.</a:t>
            </a:r>
            <a:r>
              <a:rPr lang="af-ZA" sz="2400" dirty="0">
                <a:solidFill>
                  <a:schemeClr val="tx1"/>
                </a:solidFill>
                <a:latin typeface="Times New Roman" panose="02020603050405020304" pitchFamily="18" charset="0"/>
                <a:cs typeface="Times New Roman" panose="02020603050405020304" pitchFamily="18" charset="0"/>
              </a:rPr>
              <a:t>  Everybody desires success, don’t they?</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4.</a:t>
            </a:r>
            <a:r>
              <a:rPr lang="af-ZA" sz="2400" dirty="0">
                <a:solidFill>
                  <a:schemeClr val="tx1"/>
                </a:solidFill>
                <a:latin typeface="Times New Roman" panose="02020603050405020304" pitchFamily="18" charset="0"/>
                <a:cs typeface="Times New Roman" panose="02020603050405020304" pitchFamily="18" charset="0"/>
              </a:rPr>
              <a:t>  The pupil cut a sorry figure in the exam, didn’t they?</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5.</a:t>
            </a:r>
            <a:r>
              <a:rPr lang="af-ZA" sz="2400" dirty="0">
                <a:solidFill>
                  <a:schemeClr val="tx1"/>
                </a:solidFill>
                <a:latin typeface="Times New Roman" panose="02020603050405020304" pitchFamily="18" charset="0"/>
                <a:cs typeface="Times New Roman" panose="02020603050405020304" pitchFamily="18" charset="0"/>
              </a:rPr>
              <a:t>  Many a rose is born to blush unseen, aren’t they?</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6.</a:t>
            </a:r>
            <a:r>
              <a:rPr lang="af-ZA" sz="2400" dirty="0">
                <a:solidFill>
                  <a:schemeClr val="tx1"/>
                </a:solidFill>
                <a:latin typeface="Times New Roman" panose="02020603050405020304" pitchFamily="18" charset="0"/>
                <a:cs typeface="Times New Roman" panose="02020603050405020304" pitchFamily="18" charset="0"/>
              </a:rPr>
              <a:t>  Your honesty charmed us, didn’t it?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7.</a:t>
            </a:r>
            <a:r>
              <a:rPr lang="af-ZA" sz="2400" dirty="0">
                <a:solidFill>
                  <a:schemeClr val="tx1"/>
                </a:solidFill>
                <a:latin typeface="Times New Roman" panose="02020603050405020304" pitchFamily="18" charset="0"/>
                <a:cs typeface="Times New Roman" panose="02020603050405020304" pitchFamily="18" charset="0"/>
              </a:rPr>
              <a:t>  A lie never lies hidden for long, does it?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8.</a:t>
            </a:r>
            <a:r>
              <a:rPr lang="af-ZA" sz="2400" dirty="0">
                <a:solidFill>
                  <a:schemeClr val="tx1"/>
                </a:solidFill>
                <a:latin typeface="Times New Roman" panose="02020603050405020304" pitchFamily="18" charset="0"/>
                <a:cs typeface="Times New Roman" panose="02020603050405020304" pitchFamily="18" charset="0"/>
              </a:rPr>
              <a:t>  The strong always oppress the weak, don’t they?</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9.</a:t>
            </a:r>
            <a:r>
              <a:rPr lang="af-ZA" sz="2400" dirty="0">
                <a:solidFill>
                  <a:schemeClr val="tx1"/>
                </a:solidFill>
                <a:latin typeface="Times New Roman" panose="02020603050405020304" pitchFamily="18" charset="0"/>
                <a:cs typeface="Times New Roman" panose="02020603050405020304" pitchFamily="18" charset="0"/>
              </a:rPr>
              <a:t>  This book is rare now, is it?</a:t>
            </a:r>
            <a:endParaRPr lang="en-US" sz="2400" dirty="0">
              <a:solidFill>
                <a:schemeClr val="tx1"/>
              </a:solidFill>
              <a:latin typeface="Times New Roman" panose="02020603050405020304" pitchFamily="18" charset="0"/>
              <a:cs typeface="Times New Roman" panose="02020603050405020304" pitchFamily="18" charset="0"/>
            </a:endParaRPr>
          </a:p>
          <a:p>
            <a:r>
              <a:rPr lang="af-ZA" sz="2400" dirty="0" smtClean="0">
                <a:solidFill>
                  <a:schemeClr val="tx1"/>
                </a:solidFill>
                <a:latin typeface="Times New Roman" panose="02020603050405020304" pitchFamily="18" charset="0"/>
                <a:cs typeface="Times New Roman" panose="02020603050405020304" pitchFamily="18" charset="0"/>
              </a:rPr>
              <a:t>10.</a:t>
            </a:r>
            <a:r>
              <a:rPr lang="af-ZA" sz="2400" dirty="0">
                <a:solidFill>
                  <a:schemeClr val="tx1"/>
                </a:solidFill>
                <a:latin typeface="Times New Roman" panose="02020603050405020304" pitchFamily="18" charset="0"/>
                <a:cs typeface="Times New Roman" panose="02020603050405020304" pitchFamily="18" charset="0"/>
              </a:rPr>
              <a:t>  When he came, I was sleeping, wasn’t I?</a:t>
            </a:r>
            <a:endParaRPr lang="en-US" sz="2400" dirty="0">
              <a:solidFill>
                <a:schemeClr val="tx1"/>
              </a:solidFill>
              <a:latin typeface="Times New Roman" panose="02020603050405020304" pitchFamily="18" charset="0"/>
              <a:cs typeface="Times New Roman" panose="02020603050405020304" pitchFamily="18" charset="0"/>
            </a:endParaRPr>
          </a:p>
          <a:p>
            <a:pPr algn="ctr"/>
            <a:endParaRPr lang="en-US" sz="2800" dirty="0" smtClean="0">
              <a:solidFill>
                <a:schemeClr val="tx1"/>
              </a:solidFill>
              <a:latin typeface="Times New Roman" panose="02020603050405020304" pitchFamily="18" charset="0"/>
              <a:cs typeface="Times New Roman" panose="02020603050405020304" pitchFamily="18" charset="0"/>
            </a:endParaRPr>
          </a:p>
          <a:p>
            <a:pPr algn="ct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133350" y="5218835"/>
            <a:ext cx="8505825" cy="983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f-ZA" sz="2400" dirty="0" smtClean="0">
                <a:solidFill>
                  <a:schemeClr val="tx1"/>
                </a:solidFill>
                <a:latin typeface="Times New Roman" panose="02020603050405020304" pitchFamily="18" charset="0"/>
                <a:cs typeface="Times New Roman" panose="02020603050405020304" pitchFamily="18" charset="0"/>
              </a:rPr>
              <a:t>1.</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don’t </a:t>
            </a:r>
            <a:r>
              <a:rPr lang="af-ZA" sz="2400" dirty="0">
                <a:solidFill>
                  <a:schemeClr val="tx1"/>
                </a:solidFill>
                <a:latin typeface="Times New Roman" panose="02020603050405020304" pitchFamily="18" charset="0"/>
                <a:cs typeface="Times New Roman" panose="02020603050405020304" pitchFamily="18" charset="0"/>
              </a:rPr>
              <a:t>I</a:t>
            </a:r>
            <a:r>
              <a:rPr lang="af-ZA" sz="2400" dirty="0" smtClean="0">
                <a:solidFill>
                  <a:schemeClr val="tx1"/>
                </a:solidFill>
                <a:latin typeface="Times New Roman" panose="02020603050405020304" pitchFamily="18" charset="0"/>
                <a:cs typeface="Times New Roman" panose="02020603050405020304" pitchFamily="18" charset="0"/>
              </a:rPr>
              <a:t>? 2.</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didn’t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 3.</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4.</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didn’t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5.</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aren’t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6.</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didn’t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 7.</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does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 8.</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don’t </a:t>
            </a:r>
            <a:r>
              <a:rPr lang="af-ZA" sz="2400" dirty="0">
                <a:solidFill>
                  <a:schemeClr val="tx1"/>
                </a:solidFill>
                <a:latin typeface="Times New Roman" panose="02020603050405020304" pitchFamily="18" charset="0"/>
                <a:cs typeface="Times New Roman" panose="02020603050405020304" pitchFamily="18" charset="0"/>
              </a:rPr>
              <a:t>they</a:t>
            </a:r>
            <a:r>
              <a:rPr lang="af-ZA" sz="2400" dirty="0" smtClean="0">
                <a:solidFill>
                  <a:schemeClr val="tx1"/>
                </a:solidFill>
                <a:latin typeface="Times New Roman" panose="02020603050405020304" pitchFamily="18" charset="0"/>
                <a:cs typeface="Times New Roman" panose="02020603050405020304" pitchFamily="18" charset="0"/>
              </a:rPr>
              <a:t>? 9.</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is </a:t>
            </a:r>
            <a:r>
              <a:rPr lang="af-ZA" sz="2400" dirty="0">
                <a:solidFill>
                  <a:schemeClr val="tx1"/>
                </a:solidFill>
                <a:latin typeface="Times New Roman" panose="02020603050405020304" pitchFamily="18" charset="0"/>
                <a:cs typeface="Times New Roman" panose="02020603050405020304" pitchFamily="18" charset="0"/>
              </a:rPr>
              <a:t>it</a:t>
            </a:r>
            <a:r>
              <a:rPr lang="af-ZA" sz="2400" dirty="0" smtClean="0">
                <a:solidFill>
                  <a:schemeClr val="tx1"/>
                </a:solidFill>
                <a:latin typeface="Times New Roman" panose="02020603050405020304" pitchFamily="18" charset="0"/>
                <a:cs typeface="Times New Roman" panose="02020603050405020304" pitchFamily="18" charset="0"/>
              </a:rPr>
              <a:t>? 10.</a:t>
            </a:r>
            <a:r>
              <a:rPr lang="af-ZA" sz="2400" dirty="0">
                <a:solidFill>
                  <a:schemeClr val="tx1"/>
                </a:solidFill>
                <a:latin typeface="Times New Roman" panose="02020603050405020304" pitchFamily="18" charset="0"/>
                <a:cs typeface="Times New Roman" panose="02020603050405020304" pitchFamily="18" charset="0"/>
              </a:rPr>
              <a:t>  </a:t>
            </a:r>
            <a:r>
              <a:rPr lang="af-ZA" sz="2400" dirty="0" smtClean="0">
                <a:solidFill>
                  <a:schemeClr val="tx1"/>
                </a:solidFill>
                <a:latin typeface="Times New Roman" panose="02020603050405020304" pitchFamily="18" charset="0"/>
                <a:cs typeface="Times New Roman" panose="02020603050405020304" pitchFamily="18" charset="0"/>
              </a:rPr>
              <a:t>wasn’t I?</a:t>
            </a:r>
            <a:endParaRPr lang="en-US"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81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9778" y1="45778" x2="14667" y2="56444"/>
                        <a14:foregroundMark x1="24444" y1="45778" x2="26667" y2="52889"/>
                        <a14:foregroundMark x1="29778" y1="36000" x2="32889" y2="47111"/>
                        <a14:foregroundMark x1="41333" y1="31111" x2="45778" y2="38667"/>
                        <a14:foregroundMark x1="51556" y1="28444" x2="53778" y2="38222"/>
                        <a14:foregroundMark x1="72444" y1="18222" x2="75556" y2="27111"/>
                        <a14:foregroundMark x1="84889" y1="13778" x2="88000" y2="20000"/>
                        <a14:foregroundMark x1="35111" y1="68444" x2="41333" y2="80000"/>
                        <a14:foregroundMark x1="65778" y1="56444" x2="65778" y2="68000"/>
                        <a14:foregroundMark x1="75111" y1="52889" x2="78222" y2="63556"/>
                      </a14:backgroundRemoval>
                    </a14:imgEffect>
                  </a14:imgLayer>
                </a14:imgProps>
              </a:ext>
            </a:extLst>
          </a:blip>
          <a:stretch>
            <a:fillRect/>
          </a:stretch>
        </p:blipFill>
        <p:spPr>
          <a:xfrm>
            <a:off x="2362200" y="1219200"/>
            <a:ext cx="3886200" cy="3886200"/>
          </a:xfrm>
          <a:prstGeom prst="rect">
            <a:avLst/>
          </a:prstGeom>
        </p:spPr>
      </p:pic>
    </p:spTree>
    <p:extLst>
      <p:ext uri="{BB962C8B-B14F-4D97-AF65-F5344CB8AC3E}">
        <p14:creationId xmlns:p14="http://schemas.microsoft.com/office/powerpoint/2010/main" val="3032721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3"/>
                                        </p:tgtEl>
                                      </p:cBhvr>
                                    </p:animEffect>
                                    <p:anim calcmode="lin" valueType="num">
                                      <p:cBhvr>
                                        <p:cTn id="7" dur="1000"/>
                                        <p:tgtEl>
                                          <p:spTgt spid="3"/>
                                        </p:tgtEl>
                                        <p:attrNameLst>
                                          <p:attrName>ppt_x</p:attrName>
                                        </p:attrNameLst>
                                      </p:cBhvr>
                                      <p:tavLst>
                                        <p:tav tm="0">
                                          <p:val>
                                            <p:strVal val="ppt_x"/>
                                          </p:val>
                                        </p:tav>
                                        <p:tav tm="100000">
                                          <p:val>
                                            <p:strVal val="ppt_x"/>
                                          </p:val>
                                        </p:tav>
                                      </p:tavLst>
                                    </p:anim>
                                    <p:anim calcmode="lin" valueType="num">
                                      <p:cBhvr>
                                        <p:cTn id="8" dur="1000"/>
                                        <p:tgtEl>
                                          <p:spTgt spid="3"/>
                                        </p:tgtEl>
                                        <p:attrNameLst>
                                          <p:attrName>ppt_y</p:attrName>
                                        </p:attrNameLst>
                                      </p:cBhvr>
                                      <p:tavLst>
                                        <p:tav tm="0">
                                          <p:val>
                                            <p:strVal val="ppt_y"/>
                                          </p:val>
                                        </p:tav>
                                        <p:tav tm="100000">
                                          <p:val>
                                            <p:strVal val="ppt_y+.1"/>
                                          </p:val>
                                        </p:tav>
                                      </p:tavLst>
                                    </p:anim>
                                    <p:set>
                                      <p:cBhvr>
                                        <p:cTn id="9"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5546" y="87033"/>
            <a:ext cx="8788168" cy="707886"/>
          </a:xfrm>
          <a:prstGeom prst="rect">
            <a:avLst/>
          </a:prstGeom>
          <a:noFill/>
        </p:spPr>
        <p:txBody>
          <a:bodyPr wrap="square" lIns="91440" tIns="45720" rIns="91440" bIns="45720">
            <a:spAutoFit/>
          </a:bodyPr>
          <a:lstStyle/>
          <a:p>
            <a:pPr algn="ct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ook at the following sentence</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Rectangle 20"/>
          <p:cNvSpPr/>
          <p:nvPr/>
        </p:nvSpPr>
        <p:spPr>
          <a:xfrm>
            <a:off x="457200" y="1008091"/>
            <a:ext cx="8915168" cy="584775"/>
          </a:xfrm>
          <a:prstGeom prst="rect">
            <a:avLst/>
          </a:prstGeom>
          <a:noFill/>
        </p:spPr>
        <p:txBody>
          <a:bodyPr wrap="square" lIns="91440" tIns="45720" rIns="91440" bIns="45720">
            <a:spAutoFit/>
          </a:bodyPr>
          <a:lstStyle/>
          <a:p>
            <a:r>
              <a:rPr lang="en-US" sz="3200" dirty="0" smtClean="0"/>
              <a:t>Health is wealth, </a:t>
            </a:r>
            <a:r>
              <a:rPr lang="en-US" sz="3200" u="sng" dirty="0" smtClean="0"/>
              <a:t>isn’t </a:t>
            </a:r>
            <a:r>
              <a:rPr lang="en-US" sz="3200" u="sng" dirty="0" smtClean="0"/>
              <a:t>it?</a:t>
            </a:r>
            <a:endParaRPr lang="en-US" sz="3200" u="sng" dirty="0"/>
          </a:p>
        </p:txBody>
      </p:sp>
      <p:sp>
        <p:nvSpPr>
          <p:cNvPr id="6" name="Rectangle 5"/>
          <p:cNvSpPr/>
          <p:nvPr/>
        </p:nvSpPr>
        <p:spPr>
          <a:xfrm>
            <a:off x="443345" y="1612328"/>
            <a:ext cx="8915168" cy="584775"/>
          </a:xfrm>
          <a:prstGeom prst="rect">
            <a:avLst/>
          </a:prstGeom>
          <a:noFill/>
        </p:spPr>
        <p:txBody>
          <a:bodyPr wrap="square" lIns="91440" tIns="45720" rIns="91440" bIns="45720">
            <a:spAutoFit/>
          </a:bodyPr>
          <a:lstStyle/>
          <a:p>
            <a:r>
              <a:rPr lang="en-US" sz="3200" dirty="0" smtClean="0"/>
              <a:t>what a beautiful bird </a:t>
            </a:r>
            <a:r>
              <a:rPr lang="en-US" sz="3200" dirty="0" smtClean="0"/>
              <a:t>it is</a:t>
            </a:r>
            <a:r>
              <a:rPr lang="en-US" sz="3200" dirty="0" smtClean="0"/>
              <a:t>, </a:t>
            </a:r>
            <a:r>
              <a:rPr lang="en-US" sz="3200" u="sng" dirty="0" smtClean="0"/>
              <a:t>isn’t it?</a:t>
            </a:r>
            <a:endParaRPr lang="en-US" sz="3200" u="sng" dirty="0"/>
          </a:p>
        </p:txBody>
      </p:sp>
      <p:sp>
        <p:nvSpPr>
          <p:cNvPr id="7" name="Rectangle 6"/>
          <p:cNvSpPr/>
          <p:nvPr/>
        </p:nvSpPr>
        <p:spPr>
          <a:xfrm>
            <a:off x="443345" y="2197103"/>
            <a:ext cx="8915168" cy="584775"/>
          </a:xfrm>
          <a:prstGeom prst="rect">
            <a:avLst/>
          </a:prstGeom>
          <a:noFill/>
        </p:spPr>
        <p:txBody>
          <a:bodyPr wrap="square" lIns="91440" tIns="45720" rIns="91440" bIns="45720">
            <a:spAutoFit/>
          </a:bodyPr>
          <a:lstStyle/>
          <a:p>
            <a:r>
              <a:rPr lang="en-US" sz="3200" dirty="0" smtClean="0"/>
              <a:t>How odd! </a:t>
            </a:r>
            <a:r>
              <a:rPr lang="en-US" sz="3200" u="sng" dirty="0" smtClean="0"/>
              <a:t>isn’t it?</a:t>
            </a:r>
            <a:endParaRPr lang="en-US" sz="3200" u="sng" dirty="0"/>
          </a:p>
        </p:txBody>
      </p:sp>
      <p:sp>
        <p:nvSpPr>
          <p:cNvPr id="8" name="Rectangle 7"/>
          <p:cNvSpPr/>
          <p:nvPr/>
        </p:nvSpPr>
        <p:spPr>
          <a:xfrm>
            <a:off x="429259" y="2781878"/>
            <a:ext cx="8915400" cy="584775"/>
          </a:xfrm>
          <a:prstGeom prst="rect">
            <a:avLst/>
          </a:prstGeom>
          <a:noFill/>
        </p:spPr>
        <p:txBody>
          <a:bodyPr wrap="square" lIns="91440" tIns="45720" rIns="91440" bIns="45720">
            <a:spAutoFit/>
          </a:bodyPr>
          <a:lstStyle/>
          <a:p>
            <a:r>
              <a:rPr lang="en-US" sz="3200" dirty="0" smtClean="0"/>
              <a:t>Go home, </a:t>
            </a:r>
            <a:r>
              <a:rPr lang="en-US" sz="3200" u="sng" dirty="0" smtClean="0"/>
              <a:t>will you?</a:t>
            </a:r>
            <a:endParaRPr lang="en-US" sz="3200" u="sng" dirty="0"/>
          </a:p>
        </p:txBody>
      </p:sp>
      <p:sp>
        <p:nvSpPr>
          <p:cNvPr id="9" name="Rectangle 8"/>
          <p:cNvSpPr/>
          <p:nvPr/>
        </p:nvSpPr>
        <p:spPr>
          <a:xfrm>
            <a:off x="456968" y="3476176"/>
            <a:ext cx="7239232" cy="584775"/>
          </a:xfrm>
          <a:prstGeom prst="rect">
            <a:avLst/>
          </a:prstGeom>
          <a:noFill/>
        </p:spPr>
        <p:txBody>
          <a:bodyPr wrap="square" lIns="91440" tIns="45720" rIns="91440" bIns="45720">
            <a:spAutoFit/>
          </a:bodyPr>
          <a:lstStyle/>
          <a:p>
            <a:r>
              <a:rPr lang="en-US" sz="3200" dirty="0" smtClean="0"/>
              <a:t>Let’s </a:t>
            </a:r>
            <a:r>
              <a:rPr lang="en-US" sz="3200" dirty="0" smtClean="0"/>
              <a:t>go to cinema, </a:t>
            </a:r>
            <a:r>
              <a:rPr lang="en-US" sz="3200" u="sng" dirty="0" smtClean="0"/>
              <a:t>shall we?</a:t>
            </a:r>
            <a:endParaRPr lang="en-US" sz="3200" u="sng" dirty="0"/>
          </a:p>
        </p:txBody>
      </p:sp>
      <p:sp>
        <p:nvSpPr>
          <p:cNvPr id="10" name="Rectangle 9"/>
          <p:cNvSpPr/>
          <p:nvPr/>
        </p:nvSpPr>
        <p:spPr>
          <a:xfrm>
            <a:off x="373840" y="4170474"/>
            <a:ext cx="8479873" cy="584775"/>
          </a:xfrm>
          <a:prstGeom prst="rect">
            <a:avLst/>
          </a:prstGeom>
          <a:noFill/>
        </p:spPr>
        <p:txBody>
          <a:bodyPr wrap="square" lIns="91440" tIns="45720" rIns="91440" bIns="45720">
            <a:spAutoFit/>
          </a:bodyPr>
          <a:lstStyle/>
          <a:p>
            <a:r>
              <a:rPr lang="en-US" sz="3200" dirty="0" smtClean="0"/>
              <a:t>Can you tell what we call the underlined words? </a:t>
            </a:r>
            <a:endParaRPr lang="en-US" sz="3200" u="sng" dirty="0"/>
          </a:p>
        </p:txBody>
      </p:sp>
      <p:sp>
        <p:nvSpPr>
          <p:cNvPr id="11" name="Rectangle 10"/>
          <p:cNvSpPr/>
          <p:nvPr/>
        </p:nvSpPr>
        <p:spPr>
          <a:xfrm>
            <a:off x="373839" y="5353612"/>
            <a:ext cx="8770161" cy="584775"/>
          </a:xfrm>
          <a:prstGeom prst="rect">
            <a:avLst/>
          </a:prstGeom>
          <a:noFill/>
        </p:spPr>
        <p:txBody>
          <a:bodyPr wrap="square" lIns="91440" tIns="45720" rIns="91440" bIns="45720">
            <a:spAutoFit/>
          </a:bodyPr>
          <a:lstStyle/>
          <a:p>
            <a:r>
              <a:rPr lang="en-US" sz="3200" dirty="0" smtClean="0"/>
              <a:t>Yes, we call the underlined words are tag questions. </a:t>
            </a:r>
            <a:endParaRPr lang="en-US" sz="3200" u="sng" dirty="0"/>
          </a:p>
        </p:txBody>
      </p:sp>
    </p:spTree>
    <p:extLst>
      <p:ext uri="{BB962C8B-B14F-4D97-AF65-F5344CB8AC3E}">
        <p14:creationId xmlns:p14="http://schemas.microsoft.com/office/powerpoint/2010/main" val="410592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584775"/>
          </a:xfrm>
          <a:prstGeom prst="rect">
            <a:avLst/>
          </a:prstGeom>
        </p:spPr>
        <p:txBody>
          <a:bodyPr wrap="square">
            <a:spAutoFit/>
          </a:bodyPr>
          <a:lstStyle/>
          <a:p>
            <a:r>
              <a:rPr lang="en-US" sz="3200" dirty="0" smtClean="0">
                <a:latin typeface="Arial Black" panose="020B0A04020102020204" pitchFamily="34" charset="0"/>
                <a:cs typeface="NikoshBAN" pitchFamily="2" charset="0"/>
              </a:rPr>
              <a:t>Today we </a:t>
            </a:r>
            <a:r>
              <a:rPr lang="en-US" sz="3200" dirty="0">
                <a:latin typeface="Arial Black" panose="020B0A04020102020204" pitchFamily="34" charset="0"/>
                <a:cs typeface="NikoshBAN" pitchFamily="2" charset="0"/>
              </a:rPr>
              <a:t>are going to </a:t>
            </a:r>
            <a:r>
              <a:rPr lang="en-US" sz="3200" dirty="0" smtClean="0">
                <a:latin typeface="Arial Black" panose="020B0A04020102020204" pitchFamily="34" charset="0"/>
                <a:cs typeface="NikoshBAN" pitchFamily="2" charset="0"/>
              </a:rPr>
              <a:t>learn about……</a:t>
            </a:r>
            <a:endParaRPr lang="en-US" sz="3200" dirty="0">
              <a:latin typeface="Arial Black" panose="020B0A04020102020204" pitchFamily="34" charset="0"/>
              <a:cs typeface="NikoshBAN"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447800"/>
            <a:ext cx="5649005" cy="267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907473" y="4724400"/>
            <a:ext cx="7086600" cy="1815882"/>
          </a:xfrm>
          <a:prstGeom prst="rect">
            <a:avLst/>
          </a:prstGeom>
          <a:noFill/>
        </p:spPr>
        <p:txBody>
          <a:bodyPr wrap="square" lIns="91440" tIns="45720" rIns="91440" bIns="45720">
            <a:spAutoFit/>
          </a:bodyPr>
          <a:lstStyle/>
          <a:p>
            <a:pPr algn="ctr"/>
            <a:r>
              <a:rPr lang="en-US" sz="2800" dirty="0" smtClean="0">
                <a:latin typeface="Arial Black" panose="020B0A04020102020204" pitchFamily="34" charset="0"/>
              </a:rPr>
              <a:t>Tag question-3</a:t>
            </a:r>
          </a:p>
          <a:p>
            <a:pPr algn="ctr"/>
            <a:r>
              <a:rPr lang="en-US" sz="2800" dirty="0" smtClean="0">
                <a:latin typeface="Arial Black" panose="020B0A04020102020204" pitchFamily="34" charset="0"/>
              </a:rPr>
              <a:t>Unit: 9 (Sentences)</a:t>
            </a:r>
          </a:p>
          <a:p>
            <a:pPr algn="ctr"/>
            <a:r>
              <a:rPr lang="en-US" sz="2800" dirty="0" smtClean="0">
                <a:latin typeface="Arial Black" panose="020B0A04020102020204" pitchFamily="34" charset="0"/>
              </a:rPr>
              <a:t>Lesson</a:t>
            </a:r>
            <a:r>
              <a:rPr lang="en-US" sz="2800" dirty="0">
                <a:latin typeface="Arial Black" panose="020B0A04020102020204" pitchFamily="34" charset="0"/>
              </a:rPr>
              <a:t>: </a:t>
            </a:r>
            <a:r>
              <a:rPr lang="en-US" sz="2800" dirty="0" smtClean="0">
                <a:latin typeface="Arial Black" panose="020B0A04020102020204" pitchFamily="34" charset="0"/>
              </a:rPr>
              <a:t>5 (Tag question)</a:t>
            </a:r>
          </a:p>
          <a:p>
            <a:pPr algn="ctr"/>
            <a:r>
              <a:rPr lang="en-US" sz="2800" dirty="0" smtClean="0">
                <a:latin typeface="Arial Black" panose="020B0A04020102020204" pitchFamily="34" charset="0"/>
              </a:rPr>
              <a:t>Page: 145</a:t>
            </a:r>
            <a:endParaRPr lang="en-US" sz="2800" dirty="0">
              <a:latin typeface="Arial Black" panose="020B0A04020102020204" pitchFamily="34" charset="0"/>
            </a:endParaRPr>
          </a:p>
        </p:txBody>
      </p:sp>
    </p:spTree>
    <p:extLst>
      <p:ext uri="{BB962C8B-B14F-4D97-AF65-F5344CB8AC3E}">
        <p14:creationId xmlns:p14="http://schemas.microsoft.com/office/powerpoint/2010/main" val="207090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8" dur="1000" fill="hold"/>
                                        <p:tgtEl>
                                          <p:spTgt spid="1026"/>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1026"/>
                                        </p:tgtEl>
                                      </p:cBhvr>
                                    </p:animEffect>
                                  </p:childTnLst>
                                </p:cTn>
                              </p:par>
                              <p:par>
                                <p:cTn id="23" presetID="25"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8" dur="1000" fill="hold"/>
                                        <p:tgtEl>
                                          <p:spTgt spid="6"/>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24580"/>
            <a:ext cx="6553200" cy="523220"/>
          </a:xfrm>
          <a:prstGeom prst="rect">
            <a:avLst/>
          </a:prstGeom>
        </p:spPr>
        <p:txBody>
          <a:bodyPr wrap="square">
            <a:spAutoFit/>
          </a:bodyPr>
          <a:lstStyle/>
          <a:p>
            <a:r>
              <a:rPr lang="en-US" sz="2800" dirty="0" smtClean="0">
                <a:latin typeface="Arial Black" panose="020B0A04020102020204" pitchFamily="34" charset="0"/>
                <a:cs typeface="NikoshBAN" pitchFamily="2" charset="0"/>
              </a:rPr>
              <a:t>Learning Out comes</a:t>
            </a:r>
            <a:endParaRPr lang="en-US" sz="2800" dirty="0">
              <a:latin typeface="Arial Black" panose="020B0A04020102020204" pitchFamily="34" charset="0"/>
              <a:cs typeface="NikoshBAN" pitchFamily="2" charset="0"/>
            </a:endParaRPr>
          </a:p>
        </p:txBody>
      </p:sp>
      <p:sp>
        <p:nvSpPr>
          <p:cNvPr id="3" name="Rectangle 2"/>
          <p:cNvSpPr/>
          <p:nvPr/>
        </p:nvSpPr>
        <p:spPr>
          <a:xfrm>
            <a:off x="381000" y="2590800"/>
            <a:ext cx="7620000" cy="1938992"/>
          </a:xfrm>
          <a:prstGeom prst="rect">
            <a:avLst/>
          </a:prstGeom>
        </p:spPr>
        <p:txBody>
          <a:bodyPr wrap="square">
            <a:spAutoFit/>
          </a:bodyPr>
          <a:lstStyle/>
          <a:p>
            <a:r>
              <a:rPr lang="en-US" sz="2400" dirty="0">
                <a:latin typeface="Arial Black" panose="020B0A04020102020204" pitchFamily="34" charset="0"/>
                <a:cs typeface="NikoshBAN" pitchFamily="2" charset="0"/>
              </a:rPr>
              <a:t> By the end of the lesson, the </a:t>
            </a:r>
            <a:r>
              <a:rPr lang="en-US" sz="2400" dirty="0" smtClean="0">
                <a:latin typeface="Arial Black" panose="020B0A04020102020204" pitchFamily="34" charset="0"/>
                <a:cs typeface="NikoshBAN" pitchFamily="2" charset="0"/>
              </a:rPr>
              <a:t>students </a:t>
            </a:r>
          </a:p>
          <a:p>
            <a:r>
              <a:rPr lang="en-US" sz="2400" dirty="0" smtClean="0">
                <a:latin typeface="Arial Black" panose="020B0A04020102020204" pitchFamily="34" charset="0"/>
                <a:cs typeface="NikoshBAN" pitchFamily="2" charset="0"/>
              </a:rPr>
              <a:t>will be able to-</a:t>
            </a:r>
          </a:p>
          <a:p>
            <a:r>
              <a:rPr lang="en-US" sz="2400" dirty="0" smtClean="0">
                <a:latin typeface="Arial Black" panose="020B0A04020102020204" pitchFamily="34" charset="0"/>
                <a:cs typeface="NikoshBAN" pitchFamily="2" charset="0"/>
              </a:rPr>
              <a:t>● tell the definition of tag question</a:t>
            </a:r>
          </a:p>
          <a:p>
            <a:r>
              <a:rPr lang="en-US" sz="2400" dirty="0">
                <a:latin typeface="Arial Black" panose="020B0A04020102020204" pitchFamily="34" charset="0"/>
                <a:cs typeface="NikoshBAN" pitchFamily="2" charset="0"/>
              </a:rPr>
              <a:t>● </a:t>
            </a:r>
            <a:r>
              <a:rPr lang="en-US" sz="2400" dirty="0" smtClean="0">
                <a:latin typeface="Arial Black" panose="020B0A04020102020204" pitchFamily="34" charset="0"/>
                <a:cs typeface="NikoshBAN" pitchFamily="2" charset="0"/>
              </a:rPr>
              <a:t>know the rules of tag questions</a:t>
            </a:r>
          </a:p>
          <a:p>
            <a:r>
              <a:rPr lang="en-US" sz="2400" dirty="0" smtClean="0">
                <a:latin typeface="Arial Black" panose="020B0A04020102020204" pitchFamily="34" charset="0"/>
                <a:cs typeface="Calibri"/>
              </a:rPr>
              <a:t>● </a:t>
            </a:r>
            <a:r>
              <a:rPr lang="en-US" sz="2400" dirty="0" smtClean="0">
                <a:latin typeface="Arial Black" panose="020B0A04020102020204" pitchFamily="34" charset="0"/>
                <a:cs typeface="NikoshBAN" pitchFamily="2" charset="0"/>
              </a:rPr>
              <a:t>add tag question</a:t>
            </a:r>
            <a:endParaRPr lang="en-US" sz="2400" dirty="0">
              <a:latin typeface="Arial Black" panose="020B0A04020102020204" pitchFamily="34" charset="0"/>
              <a:cs typeface="NikoshBAN" pitchFamily="2" charset="0"/>
            </a:endParaRPr>
          </a:p>
        </p:txBody>
      </p:sp>
    </p:spTree>
    <p:extLst>
      <p:ext uri="{BB962C8B-B14F-4D97-AF65-F5344CB8AC3E}">
        <p14:creationId xmlns:p14="http://schemas.microsoft.com/office/powerpoint/2010/main" val="181562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584" y="39469"/>
            <a:ext cx="8506216" cy="646331"/>
          </a:xfrm>
          <a:prstGeom prst="rect">
            <a:avLst/>
          </a:prstGeom>
          <a:noFill/>
        </p:spPr>
        <p:txBody>
          <a:bodyPr wrap="square" rtlCol="0">
            <a:spAutoFit/>
          </a:bodyPr>
          <a:lstStyle/>
          <a:p>
            <a:r>
              <a:rPr lang="en-US" sz="3600" b="1" dirty="0">
                <a:latin typeface="Calibri" panose="020F0502020204030204" pitchFamily="34" charset="0"/>
                <a:cs typeface="Calibri" panose="020F0502020204030204" pitchFamily="34" charset="0"/>
              </a:rPr>
              <a:t>Read the following conversation?</a:t>
            </a:r>
          </a:p>
        </p:txBody>
      </p:sp>
      <p:sp>
        <p:nvSpPr>
          <p:cNvPr id="5" name="TextBox 4"/>
          <p:cNvSpPr txBox="1"/>
          <p:nvPr/>
        </p:nvSpPr>
        <p:spPr>
          <a:xfrm>
            <a:off x="152400" y="685800"/>
            <a:ext cx="8915400" cy="2062103"/>
          </a:xfrm>
          <a:prstGeom prst="rect">
            <a:avLst/>
          </a:prstGeom>
          <a:noFill/>
        </p:spPr>
        <p:txBody>
          <a:bodyPr wrap="square" rtlCol="0">
            <a:spAutoFit/>
          </a:bodyPr>
          <a:lstStyle/>
          <a:p>
            <a:pPr algn="just"/>
            <a:r>
              <a:rPr lang="en-US" sz="3200" dirty="0">
                <a:latin typeface="Calibri" panose="020F0502020204030204" pitchFamily="34" charset="0"/>
                <a:cs typeface="Calibri" panose="020F0502020204030204" pitchFamily="34" charset="0"/>
              </a:rPr>
              <a:t>Sam: It’s a nice party, </a:t>
            </a:r>
            <a:r>
              <a:rPr lang="en-US" sz="3200" dirty="0">
                <a:solidFill>
                  <a:srgbClr val="FF0000"/>
                </a:solidFill>
                <a:latin typeface="Calibri" panose="020F0502020204030204" pitchFamily="34" charset="0"/>
                <a:cs typeface="Calibri" panose="020F0502020204030204" pitchFamily="34" charset="0"/>
              </a:rPr>
              <a:t>isn’t it?</a:t>
            </a:r>
          </a:p>
          <a:p>
            <a:pPr algn="just"/>
            <a:r>
              <a:rPr lang="en-US" sz="3200" dirty="0" err="1">
                <a:latin typeface="Calibri" panose="020F0502020204030204" pitchFamily="34" charset="0"/>
                <a:cs typeface="Calibri" panose="020F0502020204030204" pitchFamily="34" charset="0"/>
              </a:rPr>
              <a:t>Zinia</a:t>
            </a:r>
            <a:r>
              <a:rPr lang="en-US" sz="3200" dirty="0">
                <a:latin typeface="Calibri" panose="020F0502020204030204" pitchFamily="34" charset="0"/>
                <a:cs typeface="Calibri" panose="020F0502020204030204" pitchFamily="34" charset="0"/>
              </a:rPr>
              <a:t>: Yes, it is indeed. We’re going to stay the whole night, </a:t>
            </a:r>
            <a:r>
              <a:rPr lang="en-US" sz="3200" dirty="0">
                <a:solidFill>
                  <a:srgbClr val="FF0000"/>
                </a:solidFill>
                <a:latin typeface="Calibri" panose="020F0502020204030204" pitchFamily="34" charset="0"/>
                <a:cs typeface="Calibri" panose="020F0502020204030204" pitchFamily="34" charset="0"/>
              </a:rPr>
              <a:t>aren’t we?</a:t>
            </a:r>
          </a:p>
          <a:p>
            <a:pPr algn="just"/>
            <a:r>
              <a:rPr lang="en-US" sz="3200" dirty="0">
                <a:latin typeface="Calibri" panose="020F0502020204030204" pitchFamily="34" charset="0"/>
                <a:cs typeface="Calibri" panose="020F0502020204030204" pitchFamily="34" charset="0"/>
              </a:rPr>
              <a:t>Sam: Oh, </a:t>
            </a:r>
            <a:r>
              <a:rPr lang="en-US" sz="3200" dirty="0">
                <a:solidFill>
                  <a:srgbClr val="FF0000"/>
                </a:solidFill>
                <a:latin typeface="Calibri" panose="020F0502020204030204" pitchFamily="34" charset="0"/>
                <a:cs typeface="Calibri" panose="020F0502020204030204" pitchFamily="34" charset="0"/>
              </a:rPr>
              <a:t>really? </a:t>
            </a:r>
            <a:r>
              <a:rPr lang="en-US" sz="3200" dirty="0">
                <a:latin typeface="Calibri" panose="020F0502020204030204" pitchFamily="34" charset="0"/>
                <a:cs typeface="Calibri" panose="020F0502020204030204" pitchFamily="34" charset="0"/>
              </a:rPr>
              <a:t>You didn’t go there, </a:t>
            </a:r>
            <a:r>
              <a:rPr lang="en-US" sz="3200" dirty="0">
                <a:solidFill>
                  <a:srgbClr val="FF0000"/>
                </a:solidFill>
                <a:latin typeface="Calibri" panose="020F0502020204030204" pitchFamily="34" charset="0"/>
                <a:cs typeface="Calibri" panose="020F0502020204030204" pitchFamily="34" charset="0"/>
              </a:rPr>
              <a:t>did you</a:t>
            </a:r>
            <a:r>
              <a:rPr lang="en-US" sz="3200" dirty="0" smtClean="0">
                <a:solidFill>
                  <a:srgbClr val="FF0000"/>
                </a:solidFill>
                <a:latin typeface="Calibri" panose="020F0502020204030204" pitchFamily="34" charset="0"/>
                <a:cs typeface="Calibri" panose="020F0502020204030204" pitchFamily="34" charset="0"/>
              </a:rPr>
              <a:t>?</a:t>
            </a:r>
            <a:endParaRPr lang="en-US" sz="3200" dirty="0">
              <a:solidFill>
                <a:srgbClr val="FF0000"/>
              </a:solidFill>
              <a:latin typeface="Calibri" panose="020F0502020204030204" pitchFamily="34" charset="0"/>
              <a:cs typeface="Calibri" panose="020F0502020204030204" pitchFamily="34" charset="0"/>
            </a:endParaRPr>
          </a:p>
        </p:txBody>
      </p:sp>
      <p:sp>
        <p:nvSpPr>
          <p:cNvPr id="6" name="Rectangle 5"/>
          <p:cNvSpPr/>
          <p:nvPr/>
        </p:nvSpPr>
        <p:spPr>
          <a:xfrm>
            <a:off x="187511" y="3022467"/>
            <a:ext cx="8506216" cy="1077218"/>
          </a:xfrm>
          <a:prstGeom prst="rect">
            <a:avLst/>
          </a:prstGeom>
        </p:spPr>
        <p:txBody>
          <a:bodyPr wrap="square">
            <a:spAutoFit/>
          </a:bodyPr>
          <a:lstStyle/>
          <a:p>
            <a:r>
              <a:rPr lang="en-US" sz="3200" dirty="0">
                <a:latin typeface="Calibri" panose="020F0502020204030204" pitchFamily="34" charset="0"/>
                <a:cs typeface="Calibri" panose="020F0502020204030204" pitchFamily="34" charset="0"/>
              </a:rPr>
              <a:t>We noticed the above that each of the sentence ends with a question.</a:t>
            </a:r>
          </a:p>
        </p:txBody>
      </p:sp>
      <p:sp>
        <p:nvSpPr>
          <p:cNvPr id="7" name="Rectangle 6"/>
          <p:cNvSpPr/>
          <p:nvPr/>
        </p:nvSpPr>
        <p:spPr>
          <a:xfrm>
            <a:off x="124691" y="4374249"/>
            <a:ext cx="8382000" cy="1569660"/>
          </a:xfrm>
          <a:prstGeom prst="rect">
            <a:avLst/>
          </a:prstGeom>
        </p:spPr>
        <p:txBody>
          <a:bodyPr wrap="square">
            <a:spAutoFit/>
          </a:bodyPr>
          <a:lstStyle/>
          <a:p>
            <a:pPr algn="just"/>
            <a:r>
              <a:rPr lang="en-US" sz="3200" dirty="0">
                <a:cs typeface="NikoshBAN" pitchFamily="2" charset="0"/>
              </a:rPr>
              <a:t>These questions are different from the </a:t>
            </a:r>
            <a:r>
              <a:rPr lang="en-US" sz="3200" dirty="0" err="1">
                <a:cs typeface="NikoshBAN" pitchFamily="2" charset="0"/>
              </a:rPr>
              <a:t>wh</a:t>
            </a:r>
            <a:r>
              <a:rPr lang="en-US" sz="3200" dirty="0">
                <a:cs typeface="NikoshBAN" pitchFamily="2" charset="0"/>
              </a:rPr>
              <a:t>-questions or ‘yes/no’ questions.  These are called </a:t>
            </a:r>
            <a:r>
              <a:rPr lang="en-US" sz="3200" dirty="0">
                <a:solidFill>
                  <a:srgbClr val="00B050"/>
                </a:solidFill>
                <a:cs typeface="NikoshBAN" pitchFamily="2" charset="0"/>
              </a:rPr>
              <a:t>tag questions.</a:t>
            </a:r>
          </a:p>
        </p:txBody>
      </p:sp>
    </p:spTree>
    <p:extLst>
      <p:ext uri="{BB962C8B-B14F-4D97-AF65-F5344CB8AC3E}">
        <p14:creationId xmlns:p14="http://schemas.microsoft.com/office/powerpoint/2010/main" val="302205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300"/>
                                  </p:stCondLst>
                                  <p:iterate type="lt">
                                    <p:tmPct val="10000"/>
                                  </p:iterate>
                                  <p:childTnLst>
                                    <p:set>
                                      <p:cBhvr>
                                        <p:cTn id="12" dur="1" fill="hold">
                                          <p:stCondLst>
                                            <p:cond delay="0"/>
                                          </p:stCondLst>
                                        </p:cTn>
                                        <p:tgtEl>
                                          <p:spTgt spid="5"/>
                                        </p:tgtEl>
                                        <p:attrNameLst>
                                          <p:attrName>style.visibility</p:attrName>
                                        </p:attrNameLst>
                                      </p:cBhvr>
                                      <p:to>
                                        <p:strVal val="visible"/>
                                      </p:to>
                                    </p:set>
                                    <p:anim by="(-#ppt_w*2)" calcmode="lin" valueType="num">
                                      <p:cBhvr rctx="PPT">
                                        <p:cTn id="13" dur="250" autoRev="1" fill="hold">
                                          <p:stCondLst>
                                            <p:cond delay="0"/>
                                          </p:stCondLst>
                                        </p:cTn>
                                        <p:tgtEl>
                                          <p:spTgt spid="5"/>
                                        </p:tgtEl>
                                        <p:attrNameLst>
                                          <p:attrName>ppt_w</p:attrName>
                                        </p:attrNameLst>
                                      </p:cBhvr>
                                    </p:anim>
                                    <p:anim by="(#ppt_w*0.50)" calcmode="lin" valueType="num">
                                      <p:cBhvr>
                                        <p:cTn id="14" dur="250" decel="50000" autoRev="1" fill="hold">
                                          <p:stCondLst>
                                            <p:cond delay="0"/>
                                          </p:stCondLst>
                                        </p:cTn>
                                        <p:tgtEl>
                                          <p:spTgt spid="5"/>
                                        </p:tgtEl>
                                        <p:attrNameLst>
                                          <p:attrName>ppt_x</p:attrName>
                                        </p:attrNameLst>
                                      </p:cBhvr>
                                    </p:anim>
                                    <p:anim from="(-#ppt_h/2)" to="(#ppt_y)" calcmode="lin" valueType="num">
                                      <p:cBhvr>
                                        <p:cTn id="15" dur="500" fill="hold">
                                          <p:stCondLst>
                                            <p:cond delay="0"/>
                                          </p:stCondLst>
                                        </p:cTn>
                                        <p:tgtEl>
                                          <p:spTgt spid="5"/>
                                        </p:tgtEl>
                                        <p:attrNameLst>
                                          <p:attrName>ppt_y</p:attrName>
                                        </p:attrNameLst>
                                      </p:cBhvr>
                                    </p:anim>
                                    <p:animRot by="21600000">
                                      <p:cBhvr>
                                        <p:cTn id="16" dur="500" fill="hold">
                                          <p:stCondLst>
                                            <p:cond delay="0"/>
                                          </p:stCondLst>
                                        </p:cTn>
                                        <p:tgtEl>
                                          <p:spTgt spid="5"/>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7763" y="451991"/>
            <a:ext cx="8506216" cy="1077218"/>
          </a:xfrm>
          <a:prstGeom prst="rect">
            <a:avLst/>
          </a:prstGeom>
        </p:spPr>
        <p:txBody>
          <a:bodyPr wrap="square">
            <a:spAutoFit/>
          </a:bodyPr>
          <a:lstStyle/>
          <a:p>
            <a:r>
              <a:rPr lang="en-US" sz="3100" dirty="0" smtClean="0">
                <a:latin typeface="Calibri" panose="020F0502020204030204" pitchFamily="34" charset="0"/>
                <a:cs typeface="Calibri" panose="020F0502020204030204" pitchFamily="34" charset="0"/>
              </a:rPr>
              <a:t>Tag means an inserted thing. So, a tag question means a question inserted in a statement.</a:t>
            </a:r>
            <a:endParaRPr lang="en-US" sz="3100" dirty="0">
              <a:latin typeface="Calibri" panose="020F0502020204030204" pitchFamily="34" charset="0"/>
              <a:cs typeface="Calibri" panose="020F0502020204030204" pitchFamily="34" charset="0"/>
            </a:endParaRPr>
          </a:p>
        </p:txBody>
      </p:sp>
      <p:sp>
        <p:nvSpPr>
          <p:cNvPr id="8" name="Rectangle 7"/>
          <p:cNvSpPr/>
          <p:nvPr/>
        </p:nvSpPr>
        <p:spPr>
          <a:xfrm>
            <a:off x="110836" y="1588949"/>
            <a:ext cx="8506216" cy="1077218"/>
          </a:xfrm>
          <a:prstGeom prst="rect">
            <a:avLst/>
          </a:prstGeom>
        </p:spPr>
        <p:txBody>
          <a:bodyPr wrap="square">
            <a:spAutoFit/>
          </a:bodyPr>
          <a:lstStyle/>
          <a:p>
            <a:r>
              <a:rPr lang="en-US" sz="3100" dirty="0" smtClean="0">
                <a:solidFill>
                  <a:srgbClr val="7030A0"/>
                </a:solidFill>
                <a:latin typeface="Calibri" panose="020F0502020204030204" pitchFamily="34" charset="0"/>
                <a:cs typeface="Calibri" panose="020F0502020204030204" pitchFamily="34" charset="0"/>
              </a:rPr>
              <a:t>There are some rules for making a tag question.</a:t>
            </a:r>
          </a:p>
          <a:p>
            <a:r>
              <a:rPr lang="en-US" sz="3100" dirty="0" smtClean="0">
                <a:solidFill>
                  <a:srgbClr val="7030A0"/>
                </a:solidFill>
                <a:latin typeface="Calibri" panose="020F0502020204030204" pitchFamily="34" charset="0"/>
                <a:cs typeface="Calibri" panose="020F0502020204030204" pitchFamily="34" charset="0"/>
              </a:rPr>
              <a:t>There are as follows:</a:t>
            </a:r>
            <a:endParaRPr lang="en-US" sz="3100" dirty="0">
              <a:solidFill>
                <a:srgbClr val="7030A0"/>
              </a:solidFill>
              <a:latin typeface="Calibri" panose="020F0502020204030204" pitchFamily="34" charset="0"/>
              <a:cs typeface="Calibri" panose="020F0502020204030204" pitchFamily="34" charset="0"/>
            </a:endParaRPr>
          </a:p>
        </p:txBody>
      </p:sp>
      <p:sp>
        <p:nvSpPr>
          <p:cNvPr id="5" name="Content Placeholder 1"/>
          <p:cNvSpPr txBox="1">
            <a:spLocks/>
          </p:cNvSpPr>
          <p:nvPr/>
        </p:nvSpPr>
        <p:spPr>
          <a:xfrm>
            <a:off x="124690" y="2666167"/>
            <a:ext cx="8790710" cy="3810833"/>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latin typeface="Times New Roman" panose="02020603050405020304" pitchFamily="18" charset="0"/>
              </a:rPr>
              <a:t>27. If there is a countable noun after ‘Every/any/some/a few/a great many/many a great/many/a lot of’ in the beginning of a statement, the subject of the tag will be </a:t>
            </a:r>
            <a:r>
              <a:rPr lang="en-US" b="1" dirty="0" smtClean="0">
                <a:latin typeface="Times New Roman" panose="02020603050405020304" pitchFamily="18" charset="0"/>
              </a:rPr>
              <a:t>“They”</a:t>
            </a:r>
          </a:p>
          <a:p>
            <a:pPr marL="0" indent="0">
              <a:buFont typeface="Arial" pitchFamily="34" charset="0"/>
              <a:buNone/>
            </a:pPr>
            <a:r>
              <a:rPr lang="en-US" dirty="0" smtClean="0">
                <a:latin typeface="Times New Roman" panose="02020603050405020304" pitchFamily="18" charset="0"/>
              </a:rPr>
              <a:t>                          </a:t>
            </a:r>
            <a:r>
              <a:rPr lang="en-US" b="1" dirty="0" smtClean="0">
                <a:latin typeface="Times New Roman" panose="02020603050405020304" pitchFamily="18" charset="0"/>
              </a:rPr>
              <a:t>             </a:t>
            </a:r>
            <a:r>
              <a:rPr lang="en-US" b="1" u="sng" dirty="0" smtClean="0">
                <a:latin typeface="Times New Roman" panose="02020603050405020304" pitchFamily="18" charset="0"/>
              </a:rPr>
              <a:t>Example:</a:t>
            </a:r>
          </a:p>
          <a:p>
            <a:pPr marL="0" indent="0">
              <a:buFont typeface="Arial" pitchFamily="34" charset="0"/>
              <a:buNone/>
            </a:pPr>
            <a:r>
              <a:rPr lang="en-US" dirty="0" smtClean="0">
                <a:latin typeface="Times New Roman" panose="02020603050405020304" pitchFamily="18" charset="0"/>
              </a:rPr>
              <a:t>(a) Any person can carry the this small bag, can’t they?</a:t>
            </a:r>
          </a:p>
          <a:p>
            <a:pPr marL="0" indent="0">
              <a:buFont typeface="Arial" pitchFamily="34" charset="0"/>
              <a:buNone/>
            </a:pPr>
            <a:r>
              <a:rPr lang="en-US" dirty="0" smtClean="0">
                <a:latin typeface="Times New Roman" panose="02020603050405020304" pitchFamily="18" charset="0"/>
              </a:rPr>
              <a:t>(b) Some people do not care for anything, do they?</a:t>
            </a:r>
          </a:p>
          <a:p>
            <a:pPr marL="0" indent="0">
              <a:buFont typeface="Arial" pitchFamily="34" charset="0"/>
              <a:buNone/>
            </a:pPr>
            <a:r>
              <a:rPr lang="en-US" dirty="0" smtClean="0">
                <a:latin typeface="Times New Roman" panose="02020603050405020304" pitchFamily="18" charset="0"/>
              </a:rPr>
              <a:t>(c) A few boys were absent, weren’t they?</a:t>
            </a:r>
          </a:p>
          <a:p>
            <a:pPr marL="0" indent="0">
              <a:buFont typeface="Arial" pitchFamily="34" charset="0"/>
              <a:buNone/>
            </a:pPr>
            <a:endParaRPr lang="en-US" dirty="0">
              <a:latin typeface="Times New Roman" panose="02020603050405020304" pitchFamily="18" charset="0"/>
            </a:endParaRPr>
          </a:p>
        </p:txBody>
      </p:sp>
    </p:spTree>
    <p:extLst>
      <p:ext uri="{BB962C8B-B14F-4D97-AF65-F5344CB8AC3E}">
        <p14:creationId xmlns:p14="http://schemas.microsoft.com/office/powerpoint/2010/main" val="43455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6" presetClass="entr" presetSubtype="0" fill="hold" nodeType="clickEffect">
                                  <p:stCondLst>
                                    <p:cond delay="0"/>
                                  </p:stCondLst>
                                  <p:iterate type="lt">
                                    <p:tmPct val="10000"/>
                                  </p:iterate>
                                  <p:childTnLst>
                                    <p:set>
                                      <p:cBhvr>
                                        <p:cTn id="20" dur="1" fill="hold">
                                          <p:stCondLst>
                                            <p:cond delay="0"/>
                                          </p:stCondLst>
                                        </p:cTn>
                                        <p:tgtEl>
                                          <p:spTgt spid="5">
                                            <p:txEl>
                                              <p:pRg st="0" end="0"/>
                                            </p:txEl>
                                          </p:spTgt>
                                        </p:tgtEl>
                                        <p:attrNameLst>
                                          <p:attrName>style.visibility</p:attrName>
                                        </p:attrNameLst>
                                      </p:cBhvr>
                                      <p:to>
                                        <p:strVal val="visible"/>
                                      </p:to>
                                    </p:set>
                                    <p:anim by="(-#ppt_w*2)" calcmode="lin" valueType="num">
                                      <p:cBhvr rctx="PPT">
                                        <p:cTn id="21" dur="500" autoRev="1" fill="hold">
                                          <p:stCondLst>
                                            <p:cond delay="0"/>
                                          </p:stCondLst>
                                        </p:cTn>
                                        <p:tgtEl>
                                          <p:spTgt spid="5">
                                            <p:txEl>
                                              <p:pRg st="0" end="0"/>
                                            </p:txEl>
                                          </p:spTgt>
                                        </p:tgtEl>
                                        <p:attrNameLst>
                                          <p:attrName>ppt_w</p:attrName>
                                        </p:attrNameLst>
                                      </p:cBhvr>
                                    </p:anim>
                                    <p:anim by="(#ppt_w*0.50)" calcmode="lin" valueType="num">
                                      <p:cBhvr>
                                        <p:cTn id="22" dur="500" decel="50000" autoRev="1" fill="hold">
                                          <p:stCondLst>
                                            <p:cond delay="0"/>
                                          </p:stCondLst>
                                        </p:cTn>
                                        <p:tgtEl>
                                          <p:spTgt spid="5">
                                            <p:txEl>
                                              <p:pRg st="0" end="0"/>
                                            </p:txEl>
                                          </p:spTgt>
                                        </p:tgtEl>
                                        <p:attrNameLst>
                                          <p:attrName>ppt_x</p:attrName>
                                        </p:attrNameLst>
                                      </p:cBhvr>
                                    </p:anim>
                                    <p:anim from="(-#ppt_h/2)" to="(#ppt_y)" calcmode="lin" valueType="num">
                                      <p:cBhvr>
                                        <p:cTn id="23" dur="1000" fill="hold">
                                          <p:stCondLst>
                                            <p:cond delay="0"/>
                                          </p:stCondLst>
                                        </p:cTn>
                                        <p:tgtEl>
                                          <p:spTgt spid="5">
                                            <p:txEl>
                                              <p:pRg st="0" end="0"/>
                                            </p:txEl>
                                          </p:spTgt>
                                        </p:tgtEl>
                                        <p:attrNameLst>
                                          <p:attrName>ppt_y</p:attrName>
                                        </p:attrNameLst>
                                      </p:cBhvr>
                                    </p:anim>
                                    <p:animRot by="21600000">
                                      <p:cBhvr>
                                        <p:cTn id="24" dur="1000" fill="hold">
                                          <p:stCondLst>
                                            <p:cond delay="0"/>
                                          </p:stCondLst>
                                        </p:cTn>
                                        <p:tgtEl>
                                          <p:spTgt spid="5">
                                            <p:txEl>
                                              <p:pRg st="0" end="0"/>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fade">
                                      <p:cBhvr>
                                        <p:cTn id="29" dur="1000"/>
                                        <p:tgtEl>
                                          <p:spTgt spid="5">
                                            <p:txEl>
                                              <p:pRg st="1" end="1"/>
                                            </p:txEl>
                                          </p:spTgt>
                                        </p:tgtEl>
                                      </p:cBhvr>
                                    </p:animEffect>
                                    <p:anim calcmode="lin" valueType="num">
                                      <p:cBhvr>
                                        <p:cTn id="3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nodeType="clickEffect">
                                  <p:stCondLst>
                                    <p:cond delay="0"/>
                                  </p:stCondLst>
                                  <p:iterate type="lt">
                                    <p:tmPct val="10000"/>
                                  </p:iterate>
                                  <p:childTnLst>
                                    <p:set>
                                      <p:cBhvr>
                                        <p:cTn id="35" dur="1" fill="hold">
                                          <p:stCondLst>
                                            <p:cond delay="0"/>
                                          </p:stCondLst>
                                        </p:cTn>
                                        <p:tgtEl>
                                          <p:spTgt spid="5">
                                            <p:txEl>
                                              <p:pRg st="2" end="2"/>
                                            </p:txEl>
                                          </p:spTgt>
                                        </p:tgtEl>
                                        <p:attrNameLst>
                                          <p:attrName>style.visibility</p:attrName>
                                        </p:attrNameLst>
                                      </p:cBhvr>
                                      <p:to>
                                        <p:strVal val="visible"/>
                                      </p:to>
                                    </p:set>
                                    <p:anim calcmode="lin" valueType="num">
                                      <p:cBhvr>
                                        <p:cTn id="36" dur="50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38" dur="50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5">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nodeType="clickEffect">
                                  <p:stCondLst>
                                    <p:cond delay="0"/>
                                  </p:stCondLst>
                                  <p:iterate type="lt">
                                    <p:tmPct val="10000"/>
                                  </p:iterate>
                                  <p:childTnLst>
                                    <p:set>
                                      <p:cBhvr>
                                        <p:cTn id="44" dur="1" fill="hold">
                                          <p:stCondLst>
                                            <p:cond delay="0"/>
                                          </p:stCondLst>
                                        </p:cTn>
                                        <p:tgtEl>
                                          <p:spTgt spid="5">
                                            <p:txEl>
                                              <p:pRg st="3" end="3"/>
                                            </p:txEl>
                                          </p:spTgt>
                                        </p:tgtEl>
                                        <p:attrNameLst>
                                          <p:attrName>style.visibility</p:attrName>
                                        </p:attrNameLst>
                                      </p:cBhvr>
                                      <p:to>
                                        <p:strVal val="visible"/>
                                      </p:to>
                                    </p:set>
                                    <p:anim calcmode="lin" valueType="num">
                                      <p:cBhvr>
                                        <p:cTn id="45" dur="5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47" dur="5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5">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nodeType="clickEffect">
                                  <p:stCondLst>
                                    <p:cond delay="0"/>
                                  </p:stCondLst>
                                  <p:iterate type="lt">
                                    <p:tmPct val="10000"/>
                                  </p:iterate>
                                  <p:childTnLst>
                                    <p:set>
                                      <p:cBhvr>
                                        <p:cTn id="53" dur="1" fill="hold">
                                          <p:stCondLst>
                                            <p:cond delay="0"/>
                                          </p:stCondLst>
                                        </p:cTn>
                                        <p:tgtEl>
                                          <p:spTgt spid="5">
                                            <p:txEl>
                                              <p:pRg st="4" end="4"/>
                                            </p:txEl>
                                          </p:spTgt>
                                        </p:tgtEl>
                                        <p:attrNameLst>
                                          <p:attrName>style.visibility</p:attrName>
                                        </p:attrNameLst>
                                      </p:cBhvr>
                                      <p:to>
                                        <p:strVal val="visible"/>
                                      </p:to>
                                    </p:set>
                                    <p:anim calcmode="lin" valueType="num">
                                      <p:cBhvr>
                                        <p:cTn id="54" dur="5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56" dur="5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0053" y="1447800"/>
            <a:ext cx="9088583" cy="3524042"/>
          </a:xfrm>
          <a:prstGeom prst="rect">
            <a:avLst/>
          </a:prstGeom>
        </p:spPr>
        <p:txBody>
          <a:bodyPr wrap="square">
            <a:spAutoFit/>
          </a:bodyPr>
          <a:lstStyle/>
          <a:p>
            <a:r>
              <a:rPr lang="en-US" sz="3200" dirty="0" smtClean="0">
                <a:latin typeface="Calibri" panose="020F0502020204030204" pitchFamily="34" charset="0"/>
                <a:cs typeface="Calibri" panose="020F0502020204030204" pitchFamily="34" charset="0"/>
              </a:rPr>
              <a:t>28. If the subject of the statement is ‘</a:t>
            </a:r>
            <a:r>
              <a:rPr lang="en-US" sz="3200" dirty="0" err="1" smtClean="0">
                <a:latin typeface="Calibri" panose="020F0502020204030204" pitchFamily="34" charset="0"/>
                <a:cs typeface="Calibri" panose="020F0502020204030204" pitchFamily="34" charset="0"/>
              </a:rPr>
              <a:t>No+noun</a:t>
            </a:r>
            <a:r>
              <a:rPr lang="en-US" sz="3200" dirty="0" smtClean="0">
                <a:latin typeface="Calibri" panose="020F0502020204030204" pitchFamily="34" charset="0"/>
                <a:cs typeface="Calibri" panose="020F0502020204030204" pitchFamily="34" charset="0"/>
              </a:rPr>
              <a:t>’ form the subject of the tag will be </a:t>
            </a:r>
            <a:r>
              <a:rPr lang="en-US" sz="3200" b="1" dirty="0" smtClean="0">
                <a:latin typeface="Calibri" panose="020F0502020204030204" pitchFamily="34" charset="0"/>
                <a:cs typeface="Calibri" panose="020F0502020204030204" pitchFamily="34" charset="0"/>
              </a:rPr>
              <a:t>‘they’.</a:t>
            </a:r>
          </a:p>
          <a:p>
            <a:pPr algn="ctr"/>
            <a:r>
              <a:rPr lang="en-US" sz="3200" dirty="0">
                <a:latin typeface="Calibri" panose="020F0502020204030204" pitchFamily="34" charset="0"/>
                <a:cs typeface="Calibri" panose="020F0502020204030204" pitchFamily="34" charset="0"/>
              </a:rPr>
              <a:t>Example: </a:t>
            </a:r>
            <a:endParaRPr lang="en-US" sz="3200" dirty="0" smtClean="0">
              <a:latin typeface="Calibri" panose="020F0502020204030204" pitchFamily="34" charset="0"/>
              <a:cs typeface="Calibri" panose="020F0502020204030204" pitchFamily="34" charset="0"/>
            </a:endParaRPr>
          </a:p>
          <a:p>
            <a:pPr marL="514350" indent="-514350">
              <a:buAutoNum type="alphaLcParenBoth"/>
            </a:pPr>
            <a:r>
              <a:rPr lang="en-US" sz="3200" dirty="0" smtClean="0">
                <a:latin typeface="Calibri" panose="020F0502020204030204" pitchFamily="34" charset="0"/>
                <a:cs typeface="Calibri" panose="020F0502020204030204" pitchFamily="34" charset="0"/>
              </a:rPr>
              <a:t>No living being will survive for ever, will they?</a:t>
            </a:r>
          </a:p>
          <a:p>
            <a:pPr marL="514350" indent="-514350">
              <a:buAutoNum type="alphaLcParenBoth"/>
            </a:pPr>
            <a:r>
              <a:rPr lang="en-US" sz="3200" dirty="0">
                <a:latin typeface="Calibri" panose="020F0502020204030204" pitchFamily="34" charset="0"/>
                <a:cs typeface="Calibri" panose="020F0502020204030204" pitchFamily="34" charset="0"/>
              </a:rPr>
              <a:t> </a:t>
            </a:r>
            <a:r>
              <a:rPr lang="en-US" sz="3200" dirty="0" smtClean="0">
                <a:latin typeface="Calibri" panose="020F0502020204030204" pitchFamily="34" charset="0"/>
                <a:cs typeface="Calibri" panose="020F0502020204030204" pitchFamily="34" charset="0"/>
              </a:rPr>
              <a:t>No poet can be compared with Tagore, , can they?</a:t>
            </a:r>
          </a:p>
          <a:p>
            <a:pPr marL="514350" indent="-514350">
              <a:buAutoNum type="alphaLcParenBoth"/>
            </a:pPr>
            <a:r>
              <a:rPr lang="en-US" sz="3200" dirty="0" smtClean="0">
                <a:latin typeface="Calibri" panose="020F0502020204030204" pitchFamily="34" charset="0"/>
                <a:cs typeface="Calibri" panose="020F0502020204030204" pitchFamily="34" charset="0"/>
              </a:rPr>
              <a:t>No creature is better than a child, are they?</a:t>
            </a:r>
            <a:endParaRPr lang="en-US" sz="3200" dirty="0">
              <a:latin typeface="Calibri" panose="020F0502020204030204" pitchFamily="34" charset="0"/>
              <a:cs typeface="Calibri" panose="020F0502020204030204" pitchFamily="34" charset="0"/>
            </a:endParaRPr>
          </a:p>
          <a:p>
            <a:endParaRPr lang="en-US" sz="32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199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p:cTn id="14"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 calcmode="lin" valueType="num">
                                      <p:cBhvr>
                                        <p:cTn id="22"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9">
                                            <p:txEl>
                                              <p:pRg st="1" end="1"/>
                                            </p:txEl>
                                          </p:spTgt>
                                        </p:tgtEl>
                                      </p:cBhvr>
                                    </p:animEffect>
                                  </p:childTnLst>
                                </p:cTn>
                              </p:par>
                              <p:par>
                                <p:cTn id="26" presetID="31" presetClass="entr" presetSubtype="0" fill="hold" nodeType="with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 calcmode="lin" valueType="num">
                                      <p:cBhvr>
                                        <p:cTn id="28"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9">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9">
                                            <p:txEl>
                                              <p:pRg st="2" end="2"/>
                                            </p:txEl>
                                          </p:spTgt>
                                        </p:tgtEl>
                                      </p:cBhvr>
                                    </p:animEffect>
                                  </p:childTnLst>
                                </p:cTn>
                              </p:par>
                              <p:par>
                                <p:cTn id="32" presetID="31" presetClass="entr" presetSubtype="0" fill="hold" nodeType="withEffect">
                                  <p:stCondLst>
                                    <p:cond delay="0"/>
                                  </p:stCondLst>
                                  <p:childTnLst>
                                    <p:set>
                                      <p:cBhvr>
                                        <p:cTn id="33" dur="1" fill="hold">
                                          <p:stCondLst>
                                            <p:cond delay="0"/>
                                          </p:stCondLst>
                                        </p:cTn>
                                        <p:tgtEl>
                                          <p:spTgt spid="9">
                                            <p:txEl>
                                              <p:pRg st="3" end="3"/>
                                            </p:txEl>
                                          </p:spTgt>
                                        </p:tgtEl>
                                        <p:attrNameLst>
                                          <p:attrName>style.visibility</p:attrName>
                                        </p:attrNameLst>
                                      </p:cBhvr>
                                      <p:to>
                                        <p:strVal val="visible"/>
                                      </p:to>
                                    </p:set>
                                    <p:anim calcmode="lin" valueType="num">
                                      <p:cBhvr>
                                        <p:cTn id="34" dur="10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9">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9">
                                            <p:txEl>
                                              <p:pRg st="3" end="3"/>
                                            </p:txEl>
                                          </p:spTgt>
                                        </p:tgtEl>
                                        <p:attrNameLst>
                                          <p:attrName>style.rotation</p:attrName>
                                        </p:attrNameLst>
                                      </p:cBhvr>
                                      <p:tavLst>
                                        <p:tav tm="0">
                                          <p:val>
                                            <p:fltVal val="90"/>
                                          </p:val>
                                        </p:tav>
                                        <p:tav tm="100000">
                                          <p:val>
                                            <p:fltVal val="0"/>
                                          </p:val>
                                        </p:tav>
                                      </p:tavLst>
                                    </p:anim>
                                    <p:animEffect transition="in" filter="fade">
                                      <p:cBhvr>
                                        <p:cTn id="37" dur="1000"/>
                                        <p:tgtEl>
                                          <p:spTgt spid="9">
                                            <p:txEl>
                                              <p:pRg st="3" end="3"/>
                                            </p:txEl>
                                          </p:spTgt>
                                        </p:tgtEl>
                                      </p:cBhvr>
                                    </p:animEffect>
                                  </p:childTnLst>
                                </p:cTn>
                              </p:par>
                              <p:par>
                                <p:cTn id="38" presetID="31" presetClass="entr" presetSubtype="0" fill="hold" nodeType="withEffect">
                                  <p:stCondLst>
                                    <p:cond delay="0"/>
                                  </p:stCondLst>
                                  <p:childTnLst>
                                    <p:set>
                                      <p:cBhvr>
                                        <p:cTn id="39" dur="1" fill="hold">
                                          <p:stCondLst>
                                            <p:cond delay="0"/>
                                          </p:stCondLst>
                                        </p:cTn>
                                        <p:tgtEl>
                                          <p:spTgt spid="9">
                                            <p:txEl>
                                              <p:pRg st="4" end="4"/>
                                            </p:txEl>
                                          </p:spTgt>
                                        </p:tgtEl>
                                        <p:attrNameLst>
                                          <p:attrName>style.visibility</p:attrName>
                                        </p:attrNameLst>
                                      </p:cBhvr>
                                      <p:to>
                                        <p:strVal val="visible"/>
                                      </p:to>
                                    </p:set>
                                    <p:anim calcmode="lin" valueType="num">
                                      <p:cBhvr>
                                        <p:cTn id="40" dur="10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9">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9">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52400" y="228600"/>
            <a:ext cx="8915400" cy="544036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dirty="0" smtClean="0">
                <a:latin typeface="Times New Roman" pitchFamily="18" charset="0"/>
              </a:rPr>
              <a:t>29. </a:t>
            </a:r>
            <a:r>
              <a:rPr lang="en-US" dirty="0">
                <a:latin typeface="Calibri" panose="020F0502020204030204" pitchFamily="34" charset="0"/>
                <a:cs typeface="Calibri" panose="020F0502020204030204" pitchFamily="34" charset="0"/>
              </a:rPr>
              <a:t>If the subject of the statement is ‘</a:t>
            </a:r>
            <a:r>
              <a:rPr lang="en-US" dirty="0" smtClean="0">
                <a:latin typeface="Calibri" panose="020F0502020204030204" pitchFamily="34" charset="0"/>
                <a:cs typeface="Calibri" panose="020F0502020204030204" pitchFamily="34" charset="0"/>
              </a:rPr>
              <a:t>No/ no one/nobody/none’ the </a:t>
            </a:r>
            <a:r>
              <a:rPr lang="en-US" dirty="0">
                <a:latin typeface="Calibri" panose="020F0502020204030204" pitchFamily="34" charset="0"/>
                <a:cs typeface="Calibri" panose="020F0502020204030204" pitchFamily="34" charset="0"/>
              </a:rPr>
              <a:t>subject of the tag will be </a:t>
            </a:r>
            <a:r>
              <a:rPr lang="en-US" b="1" dirty="0">
                <a:latin typeface="Calibri" panose="020F0502020204030204" pitchFamily="34" charset="0"/>
                <a:cs typeface="Calibri" panose="020F0502020204030204" pitchFamily="34" charset="0"/>
              </a:rPr>
              <a:t>‘they’.</a:t>
            </a:r>
          </a:p>
          <a:p>
            <a:pPr marL="0" indent="0">
              <a:buFont typeface="Arial" pitchFamily="34" charset="0"/>
              <a:buNone/>
            </a:pPr>
            <a:r>
              <a:rPr lang="en-US" dirty="0" smtClean="0">
                <a:latin typeface="Times New Roman" pitchFamily="18" charset="0"/>
              </a:rPr>
              <a:t>                                         </a:t>
            </a:r>
            <a:r>
              <a:rPr lang="en-US" b="1" u="sng" dirty="0" smtClean="0">
                <a:latin typeface="Times New Roman" panose="02020603050405020304" pitchFamily="18" charset="0"/>
              </a:rPr>
              <a:t>Example:</a:t>
            </a:r>
          </a:p>
          <a:p>
            <a:pPr marL="514350" indent="-514350">
              <a:buAutoNum type="alphaLcParenBoth"/>
            </a:pPr>
            <a:r>
              <a:rPr lang="en-US" dirty="0" smtClean="0">
                <a:latin typeface="Calibri" panose="020F0502020204030204" pitchFamily="34" charset="0"/>
                <a:cs typeface="Calibri" panose="020F0502020204030204" pitchFamily="34" charset="0"/>
              </a:rPr>
              <a:t>None can escape death, can </a:t>
            </a:r>
            <a:r>
              <a:rPr lang="en-US" dirty="0">
                <a:latin typeface="Calibri" panose="020F0502020204030204" pitchFamily="34" charset="0"/>
                <a:cs typeface="Calibri" panose="020F0502020204030204" pitchFamily="34" charset="0"/>
              </a:rPr>
              <a:t>they?</a:t>
            </a:r>
          </a:p>
          <a:p>
            <a:pPr marL="514350" indent="-514350">
              <a:buAutoNum type="alphaLcParenBoth"/>
            </a:pPr>
            <a:r>
              <a:rPr lang="en-US" dirty="0">
                <a:latin typeface="Calibri" panose="020F0502020204030204" pitchFamily="34" charset="0"/>
                <a:cs typeface="Calibri" panose="020F0502020204030204" pitchFamily="34" charset="0"/>
              </a:rPr>
              <a:t> No </a:t>
            </a:r>
            <a:r>
              <a:rPr lang="en-US" dirty="0" smtClean="0">
                <a:latin typeface="Calibri" panose="020F0502020204030204" pitchFamily="34" charset="0"/>
                <a:cs typeface="Calibri" panose="020F0502020204030204" pitchFamily="34" charset="0"/>
              </a:rPr>
              <a:t>one is beyond error, are </a:t>
            </a:r>
            <a:r>
              <a:rPr lang="en-US" dirty="0">
                <a:latin typeface="Calibri" panose="020F0502020204030204" pitchFamily="34" charset="0"/>
                <a:cs typeface="Calibri" panose="020F0502020204030204" pitchFamily="34" charset="0"/>
              </a:rPr>
              <a:t>they?</a:t>
            </a:r>
          </a:p>
          <a:p>
            <a:pPr marL="514350" indent="-514350">
              <a:buAutoNum type="alphaLcParenBoth"/>
            </a:pPr>
            <a:r>
              <a:rPr lang="en-US" dirty="0" smtClean="0">
                <a:latin typeface="Calibri" panose="020F0502020204030204" pitchFamily="34" charset="0"/>
                <a:cs typeface="Calibri" panose="020F0502020204030204" pitchFamily="34" charset="0"/>
              </a:rPr>
              <a:t>Nobody could overcome the situation, could </a:t>
            </a:r>
            <a:r>
              <a:rPr lang="en-US" dirty="0">
                <a:latin typeface="Calibri" panose="020F0502020204030204" pitchFamily="34" charset="0"/>
                <a:cs typeface="Calibri" panose="020F0502020204030204" pitchFamily="34" charset="0"/>
              </a:rPr>
              <a:t>they?</a:t>
            </a:r>
          </a:p>
        </p:txBody>
      </p:sp>
    </p:spTree>
    <p:extLst>
      <p:ext uri="{BB962C8B-B14F-4D97-AF65-F5344CB8AC3E}">
        <p14:creationId xmlns:p14="http://schemas.microsoft.com/office/powerpoint/2010/main" val="321364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1800</TotalTime>
  <Words>1704</Words>
  <Application>Microsoft Office PowerPoint</Application>
  <PresentationFormat>On-screen Show (4:3)</PresentationFormat>
  <Paragraphs>197</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 Black</vt:lpstr>
      <vt:lpstr>Arial Narrow</vt:lpstr>
      <vt:lpstr>Calibri</vt:lpstr>
      <vt:lpstr>NikoshBAN</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Arnob</dc:creator>
  <cp:lastModifiedBy>Diganta</cp:lastModifiedBy>
  <cp:revision>523</cp:revision>
  <dcterms:created xsi:type="dcterms:W3CDTF">2006-08-16T00:00:00Z</dcterms:created>
  <dcterms:modified xsi:type="dcterms:W3CDTF">2020-10-16T16:26:48Z</dcterms:modified>
</cp:coreProperties>
</file>